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Corbel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Corbel-bold.fntdata"/><Relationship Id="rId41" Type="http://schemas.openxmlformats.org/officeDocument/2006/relationships/font" Target="fonts/Corbel-regular.fntdata"/><Relationship Id="rId22" Type="http://schemas.openxmlformats.org/officeDocument/2006/relationships/slide" Target="slides/slide16.xml"/><Relationship Id="rId44" Type="http://schemas.openxmlformats.org/officeDocument/2006/relationships/font" Target="fonts/Corbel-boldItalic.fntdata"/><Relationship Id="rId21" Type="http://schemas.openxmlformats.org/officeDocument/2006/relationships/slide" Target="slides/slide15.xml"/><Relationship Id="rId43" Type="http://schemas.openxmlformats.org/officeDocument/2006/relationships/font" Target="fonts/Corbel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3653323c0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b3653323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91aefe2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91aefe2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91aefe2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91aefe2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91aefe2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91aefe2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3653323c0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b3653323c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91aefe2b4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91aefe2b4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91aefe2b4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91aefe2b4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91aefe2b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91aefe2b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91aefe2b4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91aefe2b4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1aefe2b4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1aefe2b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1aefe2b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1aefe2b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1aefe2b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1aefe2b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91aefe2b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091aefe2b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91aefe2b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91aefe2b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91aefe2b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91aefe2b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91aefe2b4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091aefe2b4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89"/>
              <a:buFont typeface="Corbel"/>
              <a:buNone/>
              <a:defRPr b="0"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2677983" y="575564"/>
            <a:ext cx="6086423" cy="399821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5689"/>
              <a:buFont typeface="Noto Sans Symbols"/>
              <a:buNone/>
              <a:defRPr b="0" i="0" sz="5689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4978"/>
              <a:buFont typeface="Noto Sans Symbols"/>
              <a:buNone/>
              <a:defRPr b="0" i="0" sz="4978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4267"/>
              <a:buFont typeface="Noto Sans Symbols"/>
              <a:buNone/>
              <a:defRPr b="0" i="0" sz="4267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3556"/>
              <a:buFont typeface="Noto Sans Symbols"/>
              <a:buNone/>
              <a:defRPr b="0" i="0" sz="3556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3556"/>
              <a:buFont typeface="Noto Sans Symbols"/>
              <a:buNone/>
              <a:defRPr b="0" i="0" sz="3556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3556"/>
              <a:buFont typeface="Noto Sans Symbols"/>
              <a:buNone/>
              <a:defRPr b="0" i="0" sz="3556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3556"/>
              <a:buFont typeface="Noto Sans Symbols"/>
              <a:buNone/>
              <a:defRPr b="0" i="0" sz="3556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3556"/>
              <a:buFont typeface="Noto Sans Symbols"/>
              <a:buNone/>
              <a:defRPr b="0" i="0" sz="3556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3556"/>
              <a:buFont typeface="Noto Sans Symbols"/>
              <a:buNone/>
              <a:defRPr b="0" i="0" sz="3556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192024" y="2619756"/>
            <a:ext cx="2125980" cy="1741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133"/>
              <a:buNone/>
              <a:defRPr sz="2133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778"/>
              <a:buNone/>
              <a:defRPr sz="1778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2624326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724911" y="-174879"/>
            <a:ext cx="38404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-514350" y="1543050"/>
            <a:ext cx="371475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3723895" y="-171450"/>
            <a:ext cx="38404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489"/>
              <a:buFont typeface="Corbel"/>
              <a:buNone/>
              <a:defRPr sz="10489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911"/>
              <a:buNone/>
              <a:defRPr sz="3911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911"/>
              <a:buNone/>
              <a:defRPr sz="3911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911"/>
              <a:buNone/>
              <a:defRPr sz="3911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556"/>
              <a:buNone/>
              <a:defRPr sz="3556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556"/>
              <a:buNone/>
              <a:defRPr sz="3556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556"/>
              <a:buNone/>
              <a:defRPr sz="3556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556"/>
              <a:buNone/>
              <a:defRPr sz="3556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556"/>
              <a:buNone/>
              <a:defRPr sz="3556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3556"/>
              <a:buNone/>
              <a:defRPr sz="3556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489"/>
              <a:buFont typeface="Corbel"/>
              <a:buNone/>
              <a:defRPr b="0" sz="10489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911"/>
              <a:buNone/>
              <a:defRPr sz="3911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sz="284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900934" y="651510"/>
            <a:ext cx="26060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54406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56"/>
              <a:buChar char="●"/>
              <a:defRPr sz="3556"/>
            </a:lvl1pPr>
            <a:lvl2pPr indent="-4318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200"/>
              <a:buChar char="●"/>
              <a:defRPr sz="3200"/>
            </a:lvl2pPr>
            <a:lvl3pPr indent="-409194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Char char="●"/>
              <a:defRPr sz="2844"/>
            </a:lvl3pPr>
            <a:lvl4pPr indent="-386651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4pPr>
            <a:lvl5pPr indent="-386651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5pPr>
            <a:lvl6pPr indent="-386651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6pPr>
            <a:lvl7pPr indent="-386651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7pPr>
            <a:lvl8pPr indent="-386651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8pPr>
            <a:lvl9pPr indent="-386651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489"/>
              <a:buChar char="●"/>
              <a:defRPr sz="2489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5863590" y="651510"/>
            <a:ext cx="26060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54406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56"/>
              <a:buChar char="●"/>
              <a:defRPr sz="3556"/>
            </a:lvl1pPr>
            <a:lvl2pPr indent="-4318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200"/>
              <a:buChar char="●"/>
              <a:defRPr sz="3200"/>
            </a:lvl2pPr>
            <a:lvl3pPr indent="-409194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Char char="●"/>
              <a:defRPr sz="2844"/>
            </a:lvl3pPr>
            <a:lvl4pPr indent="-386651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4pPr>
            <a:lvl5pPr indent="-386651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5pPr>
            <a:lvl6pPr indent="-386651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6pPr>
            <a:lvl7pPr indent="-386651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7pPr>
            <a:lvl8pPr indent="-386651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8pPr>
            <a:lvl9pPr indent="-386651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489"/>
              <a:buChar char="●"/>
              <a:defRPr sz="2489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2900934" y="767690"/>
            <a:ext cx="2606040" cy="6057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56"/>
              <a:buNone/>
              <a:defRPr b="1" sz="3556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556"/>
              <a:buNone/>
              <a:defRPr b="1" sz="3556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200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844"/>
              <a:buNone/>
              <a:defRPr b="1" sz="2844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2900934" y="1448202"/>
            <a:ext cx="260604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54406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56"/>
              <a:buChar char="●"/>
              <a:defRPr sz="3556"/>
            </a:lvl1pPr>
            <a:lvl2pPr indent="-4318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200"/>
              <a:buChar char="●"/>
              <a:defRPr sz="3200"/>
            </a:lvl2pPr>
            <a:lvl3pPr indent="-409194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Char char="●"/>
              <a:defRPr sz="2844"/>
            </a:lvl3pPr>
            <a:lvl4pPr indent="-386651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4pPr>
            <a:lvl5pPr indent="-386651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5pPr>
            <a:lvl6pPr indent="-386651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6pPr>
            <a:lvl7pPr indent="-386651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7pPr>
            <a:lvl8pPr indent="-386651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8pPr>
            <a:lvl9pPr indent="-386651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489"/>
              <a:buChar char="●"/>
              <a:defRPr sz="2489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5863847" y="767690"/>
            <a:ext cx="2606040" cy="6098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56"/>
              <a:buNone/>
              <a:defRPr b="1" sz="3556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556"/>
              <a:buNone/>
              <a:defRPr b="1" sz="3556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200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844"/>
              <a:buNone/>
              <a:defRPr b="1" sz="2844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5863847" y="1448202"/>
            <a:ext cx="260604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54406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56"/>
              <a:buChar char="●"/>
              <a:defRPr sz="3556"/>
            </a:lvl1pPr>
            <a:lvl2pPr indent="-4318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200"/>
              <a:buChar char="●"/>
              <a:defRPr sz="3200"/>
            </a:lvl2pPr>
            <a:lvl3pPr indent="-409194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Char char="●"/>
              <a:defRPr sz="2844"/>
            </a:lvl3pPr>
            <a:lvl4pPr indent="-386651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4pPr>
            <a:lvl5pPr indent="-386651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5pPr>
            <a:lvl6pPr indent="-386651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6pPr>
            <a:lvl7pPr indent="-386651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7pPr>
            <a:lvl8pPr indent="-386651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8pPr>
            <a:lvl9pPr indent="-386651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489"/>
              <a:buChar char="●"/>
              <a:defRPr sz="2489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89"/>
              <a:buFont typeface="Corbel"/>
              <a:buNone/>
              <a:defRPr b="0"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54406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56"/>
              <a:buChar char="●"/>
              <a:defRPr sz="3556"/>
            </a:lvl1pPr>
            <a:lvl2pPr indent="-4318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200"/>
              <a:buChar char="●"/>
              <a:defRPr sz="3200"/>
            </a:lvl2pPr>
            <a:lvl3pPr indent="-409194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Char char="●"/>
              <a:defRPr sz="2844"/>
            </a:lvl3pPr>
            <a:lvl4pPr indent="-386651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4pPr>
            <a:lvl5pPr indent="-386651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5pPr>
            <a:lvl6pPr indent="-386651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6pPr>
            <a:lvl7pPr indent="-386651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7pPr>
            <a:lvl8pPr indent="-386651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8pPr>
            <a:lvl9pPr indent="-386651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489"/>
              <a:buChar char="●"/>
              <a:defRPr sz="2489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133"/>
              <a:buNone/>
              <a:defRPr sz="2133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778"/>
              <a:buNone/>
              <a:defRPr sz="1778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6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6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4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6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6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jenish.acharya@infodevelopers.com.n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0" y="571499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952697" y="571499"/>
            <a:ext cx="2193988" cy="40005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 rot="10800000">
            <a:off x="0" y="571500"/>
            <a:ext cx="3156366" cy="4000500"/>
          </a:xfrm>
          <a:custGeom>
            <a:rect b="b" l="l" r="r" t="t"/>
            <a:pathLst>
              <a:path extrusionOk="0" h="5334001" w="4208489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8" name="Google Shape;108;p16"/>
          <p:cNvSpPr/>
          <p:nvPr/>
        </p:nvSpPr>
        <p:spPr>
          <a:xfrm rot="10800000">
            <a:off x="8392887" y="792656"/>
            <a:ext cx="751113" cy="3558188"/>
          </a:xfrm>
          <a:custGeom>
            <a:rect b="b" l="l" r="r" t="t"/>
            <a:pathLst>
              <a:path extrusionOk="0" h="4744251" w="1001483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063298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 sz="5900">
                <a:solidFill>
                  <a:schemeClr val="dk2"/>
                </a:solidFill>
              </a:rPr>
              <a:t>Info Developers WICC</a:t>
            </a:r>
            <a:endParaRPr sz="5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 sz="5900">
                <a:solidFill>
                  <a:schemeClr val="dk2"/>
                </a:solidFill>
              </a:rPr>
              <a:t>g</a:t>
            </a:r>
            <a:r>
              <a:rPr lang="en-US" sz="5900">
                <a:solidFill>
                  <a:schemeClr val="dk2"/>
                </a:solidFill>
              </a:rPr>
              <a:t>it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063297" y="3502684"/>
            <a:ext cx="503567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chemeClr val="accent1"/>
                </a:solidFill>
              </a:rPr>
              <a:t>By:  Python team</a:t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-"/>
            </a:pPr>
            <a:r>
              <a:rPr lang="en-US" sz="2200">
                <a:solidFill>
                  <a:schemeClr val="accent1"/>
                </a:solidFill>
              </a:rPr>
              <a:t>Jenish Acharya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0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 txBox="1"/>
          <p:nvPr>
            <p:ph type="title"/>
          </p:nvPr>
        </p:nvSpPr>
        <p:spPr>
          <a:xfrm>
            <a:off x="6210552" y="1054098"/>
            <a:ext cx="2431787" cy="3517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rbel"/>
              <a:buNone/>
            </a:pPr>
            <a:r>
              <a:rPr lang="en-US">
                <a:solidFill>
                  <a:schemeClr val="accent1"/>
                </a:solidFill>
              </a:rPr>
              <a:t>Git init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0" y="571498"/>
            <a:ext cx="965201" cy="4000499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1085851" y="1130298"/>
            <a:ext cx="50115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git init command creates a new Git repository</a:t>
            </a:r>
            <a:endParaRPr/>
          </a:p>
          <a:p>
            <a:pPr indent="-182880" lvl="0" marL="571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creates a .git subdirectory in the current working directory</a:t>
            </a:r>
            <a:endParaRPr/>
          </a:p>
          <a:p>
            <a:pPr indent="-68580" lvl="0" marL="571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300" lvl="0" marL="114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Commands : </a:t>
            </a:r>
            <a:endParaRPr/>
          </a:p>
          <a:p>
            <a:pPr indent="-1828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git init</a:t>
            </a:r>
            <a:endParaRPr/>
          </a:p>
          <a:p>
            <a:pPr indent="-1828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Git init &lt;directory&gt;</a:t>
            </a:r>
            <a:endParaRPr/>
          </a:p>
          <a:p>
            <a:pPr indent="-68579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8762991" y="575868"/>
            <a:ext cx="381009" cy="39961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>
            <a:off x="0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0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 txBox="1"/>
          <p:nvPr>
            <p:ph type="title"/>
          </p:nvPr>
        </p:nvSpPr>
        <p:spPr>
          <a:xfrm>
            <a:off x="189689" y="842877"/>
            <a:ext cx="2210611" cy="3450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/>
              <a:t>Git init vs Git Clone</a:t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2772847" y="565608"/>
            <a:ext cx="5898897" cy="4001820"/>
          </a:xfrm>
          <a:prstGeom prst="rect">
            <a:avLst/>
          </a:prstGeom>
          <a:solidFill>
            <a:schemeClr val="lt1">
              <a:alpha val="8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2901951" y="1600100"/>
            <a:ext cx="5486400" cy="1936441"/>
            <a:chOff x="0" y="952019"/>
            <a:chExt cx="5486400" cy="1936441"/>
          </a:xfrm>
        </p:grpSpPr>
        <p:sp>
          <p:nvSpPr>
            <p:cNvPr id="236" name="Google Shape;236;p26"/>
            <p:cNvSpPr/>
            <p:nvPr/>
          </p:nvSpPr>
          <p:spPr>
            <a:xfrm>
              <a:off x="0" y="1114380"/>
              <a:ext cx="5486400" cy="277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07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274320" y="952019"/>
              <a:ext cx="3840480" cy="32472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 txBox="1"/>
            <p:nvPr/>
          </p:nvSpPr>
          <p:spPr>
            <a:xfrm>
              <a:off x="290172" y="967871"/>
              <a:ext cx="3808776" cy="293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45150" spcFirstLastPara="1" rIns="1451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Both Command Initializes</a:t>
              </a: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 new git repository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0" y="1613340"/>
              <a:ext cx="5486400" cy="277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0775">
              <a:solidFill>
                <a:srgbClr val="E3D1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274320" y="1450979"/>
              <a:ext cx="3840480" cy="324720"/>
            </a:xfrm>
            <a:prstGeom prst="roundRect">
              <a:avLst>
                <a:gd fmla="val 16667" name="adj"/>
              </a:avLst>
            </a:prstGeom>
            <a:solidFill>
              <a:srgbClr val="E3D10C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 txBox="1"/>
            <p:nvPr/>
          </p:nvSpPr>
          <p:spPr>
            <a:xfrm>
              <a:off x="290172" y="1466831"/>
              <a:ext cx="3808776" cy="293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45150" spcFirstLastPara="1" rIns="1451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 Git clone depends on git init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0" y="2112300"/>
              <a:ext cx="5486400" cy="277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0775">
              <a:solidFill>
                <a:srgbClr val="BBCE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274320" y="1949939"/>
              <a:ext cx="3840480" cy="324720"/>
            </a:xfrm>
            <a:prstGeom prst="roundRect">
              <a:avLst>
                <a:gd fmla="val 16667" name="adj"/>
              </a:avLst>
            </a:prstGeom>
            <a:solidFill>
              <a:srgbClr val="BBCE18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 txBox="1"/>
            <p:nvPr/>
          </p:nvSpPr>
          <p:spPr>
            <a:xfrm>
              <a:off x="290172" y="1965791"/>
              <a:ext cx="3808776" cy="293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45150" spcFirstLastPara="1" rIns="1451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 Internally, Git calls Git init to create a new repository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0" y="2611260"/>
              <a:ext cx="5486400" cy="277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0775">
              <a:solidFill>
                <a:srgbClr val="8EBA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274320" y="2448900"/>
              <a:ext cx="3840480" cy="324720"/>
            </a:xfrm>
            <a:prstGeom prst="roundRect">
              <a:avLst>
                <a:gd fmla="val 16667" name="adj"/>
              </a:avLst>
            </a:prstGeom>
            <a:solidFill>
              <a:srgbClr val="8EBA22"/>
            </a:solidFill>
            <a:ln cap="flat" cmpd="sng" w="171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 txBox="1"/>
            <p:nvPr/>
          </p:nvSpPr>
          <p:spPr>
            <a:xfrm>
              <a:off x="290172" y="2464752"/>
              <a:ext cx="3808776" cy="293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45150" spcFirstLastPara="1" rIns="1451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 Git Clone will then copy the data from existing repository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/>
              <a:t>Git Clone</a:t>
            </a:r>
            <a:endParaRPr/>
          </a:p>
        </p:txBody>
      </p:sp>
      <p:sp>
        <p:nvSpPr>
          <p:cNvPr id="253" name="Google Shape;2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Commands :-</a:t>
            </a:r>
            <a:endParaRPr/>
          </a:p>
          <a:p>
            <a:pPr indent="-4572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git clone &lt;repo link&gt;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/>
          <p:nvPr/>
        </p:nvSpPr>
        <p:spPr>
          <a:xfrm>
            <a:off x="0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0" y="569214"/>
            <a:ext cx="2683180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 txBox="1"/>
          <p:nvPr>
            <p:ph type="title"/>
          </p:nvPr>
        </p:nvSpPr>
        <p:spPr>
          <a:xfrm>
            <a:off x="189689" y="842877"/>
            <a:ext cx="2210611" cy="7786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 sz="1800"/>
              <a:t>GIT - SAVING CHANGES</a:t>
            </a:r>
            <a:endParaRPr/>
          </a:p>
        </p:txBody>
      </p:sp>
      <p:sp>
        <p:nvSpPr>
          <p:cNvPr id="263" name="Google Shape;263;p28"/>
          <p:cNvSpPr txBox="1"/>
          <p:nvPr>
            <p:ph idx="1" type="body"/>
          </p:nvPr>
        </p:nvSpPr>
        <p:spPr>
          <a:xfrm>
            <a:off x="189690" y="1621510"/>
            <a:ext cx="2210611" cy="280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lang="en-US" sz="1200">
                <a:solidFill>
                  <a:srgbClr val="FFFFFF"/>
                </a:solidFill>
              </a:rPr>
              <a:t>git add</a:t>
            </a:r>
            <a:r>
              <a:rPr lang="en-US" sz="1200">
                <a:solidFill>
                  <a:srgbClr val="FFFFFF"/>
                </a:solidFill>
              </a:rPr>
              <a:t> / </a:t>
            </a:r>
            <a:r>
              <a:rPr b="1" lang="en-US" sz="1200">
                <a:solidFill>
                  <a:srgbClr val="FFFFFF"/>
                </a:solidFill>
              </a:rPr>
              <a:t>git commit / git diff</a:t>
            </a:r>
            <a:r>
              <a:rPr lang="en-US" sz="1200">
                <a:solidFill>
                  <a:srgbClr val="FFFFFF"/>
                </a:solidFill>
              </a:rPr>
              <a:t> / </a:t>
            </a:r>
            <a:r>
              <a:rPr b="1" lang="en-US" sz="1200">
                <a:solidFill>
                  <a:srgbClr val="FFFFFF"/>
                </a:solidFill>
              </a:rPr>
              <a:t>git stash </a:t>
            </a:r>
            <a:r>
              <a:rPr lang="en-US" sz="1200">
                <a:solidFill>
                  <a:srgbClr val="FFFFFF"/>
                </a:solidFill>
              </a:rPr>
              <a:t>/ </a:t>
            </a:r>
            <a:r>
              <a:rPr b="1" lang="en-US" sz="1200">
                <a:solidFill>
                  <a:srgbClr val="FFFFFF"/>
                </a:solidFill>
              </a:rPr>
              <a:t>.gitignore</a:t>
            </a:r>
            <a:endParaRPr/>
          </a:p>
          <a:p>
            <a:pPr indent="11430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11430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Noto Sans Symbols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4951" y="907924"/>
            <a:ext cx="5618522" cy="331492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8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/>
          <p:nvPr/>
        </p:nvSpPr>
        <p:spPr>
          <a:xfrm>
            <a:off x="0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0" y="569214"/>
            <a:ext cx="3484787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9"/>
          <p:cNvSpPr txBox="1"/>
          <p:nvPr>
            <p:ph type="title"/>
          </p:nvPr>
        </p:nvSpPr>
        <p:spPr>
          <a:xfrm>
            <a:off x="196848" y="842877"/>
            <a:ext cx="3153455" cy="36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 sz="3000"/>
              <a:t>GIT - SAVING CHANGES</a:t>
            </a:r>
            <a:endParaRPr/>
          </a:p>
        </p:txBody>
      </p:sp>
      <p:sp>
        <p:nvSpPr>
          <p:cNvPr id="275" name="Google Shape;275;p29"/>
          <p:cNvSpPr txBox="1"/>
          <p:nvPr>
            <p:ph idx="1" type="body"/>
          </p:nvPr>
        </p:nvSpPr>
        <p:spPr>
          <a:xfrm>
            <a:off x="3727350" y="842877"/>
            <a:ext cx="4646013" cy="3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lang="en-US" sz="1400"/>
              <a:t>git add</a:t>
            </a:r>
            <a:r>
              <a:rPr lang="en-US" sz="1400"/>
              <a:t> / </a:t>
            </a:r>
            <a:endParaRPr/>
          </a:p>
          <a:p>
            <a:pPr indent="-18288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400"/>
              <a:t>The git add command adds a change in the working directory to the staging area.</a:t>
            </a:r>
            <a:endParaRPr sz="1400"/>
          </a:p>
          <a:p>
            <a:pPr indent="-18288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b="1" lang="en-US" sz="1400"/>
              <a:t>git add &lt;file&gt;</a:t>
            </a:r>
            <a:endParaRPr/>
          </a:p>
          <a:p>
            <a:pPr indent="-18288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400"/>
              <a:t>Stage all changes in &lt;file&gt; for the next commit.</a:t>
            </a:r>
            <a:endParaRPr b="1" sz="1400"/>
          </a:p>
          <a:p>
            <a:pPr indent="-18288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b="1" lang="en-US" sz="1400"/>
              <a:t>git add &lt;directory&gt;</a:t>
            </a:r>
            <a:endParaRPr/>
          </a:p>
          <a:p>
            <a:pPr indent="-18288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400"/>
              <a:t>Stage all changes in &lt;directory&gt; for the next commit.</a:t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11430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Noto Sans Symbols"/>
              <a:buNone/>
            </a:pPr>
            <a:r>
              <a:t/>
            </a:r>
            <a:endParaRPr b="1" sz="1400"/>
          </a:p>
        </p:txBody>
      </p:sp>
      <p:sp>
        <p:nvSpPr>
          <p:cNvPr id="276" name="Google Shape;276;p29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0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0" y="569214"/>
            <a:ext cx="3484787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0"/>
          <p:cNvSpPr txBox="1"/>
          <p:nvPr>
            <p:ph type="title"/>
          </p:nvPr>
        </p:nvSpPr>
        <p:spPr>
          <a:xfrm>
            <a:off x="196848" y="842877"/>
            <a:ext cx="3153455" cy="36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 sz="3000"/>
              <a:t>GIT - SAVING CHANGES</a:t>
            </a:r>
            <a:endParaRPr/>
          </a:p>
        </p:txBody>
      </p:sp>
      <p:sp>
        <p:nvSpPr>
          <p:cNvPr id="286" name="Google Shape;286;p30"/>
          <p:cNvSpPr txBox="1"/>
          <p:nvPr>
            <p:ph idx="1" type="body"/>
          </p:nvPr>
        </p:nvSpPr>
        <p:spPr>
          <a:xfrm>
            <a:off x="3727350" y="842877"/>
            <a:ext cx="4646013" cy="3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lang="en-US" sz="1100"/>
              <a:t>git commit</a:t>
            </a:r>
            <a:r>
              <a:rPr lang="en-US" sz="1100"/>
              <a:t>/ </a:t>
            </a:r>
            <a:endParaRPr b="1" sz="1100"/>
          </a:p>
          <a:p>
            <a:pPr indent="-18288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b="1" lang="en-US" sz="1100"/>
              <a:t>git commit </a:t>
            </a:r>
            <a:endParaRPr/>
          </a:p>
          <a:p>
            <a:pPr indent="-1828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100"/>
              <a:t>Commit the staged snapshot. This will launch a text editor prompting you for a commit message.</a:t>
            </a:r>
            <a:endParaRPr/>
          </a:p>
          <a:p>
            <a:pPr indent="-6857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100"/>
          </a:p>
          <a:p>
            <a:pPr indent="-1828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b="1" lang="en-US" sz="1100"/>
              <a:t>git commit -m “commit message”</a:t>
            </a:r>
            <a:endParaRPr/>
          </a:p>
          <a:p>
            <a:pPr indent="-1828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100"/>
              <a:t>A shortcut command that immediately creates a commit with a passed commit message.</a:t>
            </a:r>
            <a:endParaRPr/>
          </a:p>
          <a:p>
            <a:pPr indent="-6857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100"/>
          </a:p>
          <a:p>
            <a:pPr indent="-1828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b="1" lang="en-US" sz="1100"/>
              <a:t>git commit -am “commit message”</a:t>
            </a:r>
            <a:endParaRPr/>
          </a:p>
          <a:p>
            <a:pPr indent="-1828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100"/>
              <a:t>A power user shortcut command that combines the -a and -m options</a:t>
            </a:r>
            <a:endParaRPr b="1" sz="1100"/>
          </a:p>
        </p:txBody>
      </p:sp>
      <p:sp>
        <p:nvSpPr>
          <p:cNvPr id="287" name="Google Shape;287;p30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/>
          <p:nvPr/>
        </p:nvSpPr>
        <p:spPr>
          <a:xfrm>
            <a:off x="0" y="569214"/>
            <a:ext cx="2582700" cy="3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8861898" y="569214"/>
            <a:ext cx="288000" cy="3998100"/>
          </a:xfrm>
          <a:prstGeom prst="rect">
            <a:avLst/>
          </a:prstGeom>
          <a:solidFill>
            <a:srgbClr val="C8C8C8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1"/>
          <p:cNvSpPr/>
          <p:nvPr/>
        </p:nvSpPr>
        <p:spPr>
          <a:xfrm>
            <a:off x="0" y="569214"/>
            <a:ext cx="3484800" cy="3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1"/>
          <p:cNvSpPr txBox="1"/>
          <p:nvPr>
            <p:ph type="title"/>
          </p:nvPr>
        </p:nvSpPr>
        <p:spPr>
          <a:xfrm>
            <a:off x="196848" y="842877"/>
            <a:ext cx="3153600" cy="36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 sz="3000"/>
              <a:t>GIT - config</a:t>
            </a:r>
            <a:endParaRPr/>
          </a:p>
        </p:txBody>
      </p:sp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3560000" y="842875"/>
            <a:ext cx="5237100" cy="3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1300"/>
              <a:t>git config</a:t>
            </a:r>
            <a:endParaRPr b="1" sz="1300"/>
          </a:p>
          <a:p>
            <a:pPr indent="-3111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-US" sz="1300"/>
              <a:t>used to set git configuration values on global or project level</a:t>
            </a:r>
            <a:endParaRPr b="1" sz="13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/>
              <a:t>git config --global user.email "</a:t>
            </a:r>
            <a:r>
              <a:rPr b="1" lang="en-US" sz="1300" u="sng">
                <a:solidFill>
                  <a:schemeClr val="hlink"/>
                </a:solidFill>
                <a:hlinkClick r:id="rId3"/>
              </a:rPr>
              <a:t>jenish.acharya@infodevelopers.com.np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/>
              <a:t>git config --global user.name "jenishacharya"</a:t>
            </a:r>
            <a:endParaRPr b="1" sz="1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298" name="Google Shape;298;p31"/>
          <p:cNvSpPr/>
          <p:nvPr/>
        </p:nvSpPr>
        <p:spPr>
          <a:xfrm>
            <a:off x="8861898" y="569214"/>
            <a:ext cx="288000" cy="3998100"/>
          </a:xfrm>
          <a:prstGeom prst="rect">
            <a:avLst/>
          </a:prstGeom>
          <a:solidFill>
            <a:srgbClr val="C8C8C8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2094525" y="124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- </a:t>
            </a:r>
            <a:r>
              <a:rPr lang="en-US"/>
              <a:t>Displays state of the working directory and staging area.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- Good practice to check state of repository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committing changes.</a:t>
            </a:r>
            <a:endParaRPr/>
          </a:p>
        </p:txBody>
      </p:sp>
      <p:sp>
        <p:nvSpPr>
          <p:cNvPr id="304" name="Google Shape;304;p32"/>
          <p:cNvSpPr txBox="1"/>
          <p:nvPr>
            <p:ph type="title"/>
          </p:nvPr>
        </p:nvSpPr>
        <p:spPr>
          <a:xfrm>
            <a:off x="-2" y="842877"/>
            <a:ext cx="3153600" cy="36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 sz="3000"/>
              <a:t>GIT - STATUS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/>
          <p:nvPr/>
        </p:nvSpPr>
        <p:spPr>
          <a:xfrm>
            <a:off x="0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0" y="569214"/>
            <a:ext cx="3484787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3"/>
          <p:cNvSpPr txBox="1"/>
          <p:nvPr>
            <p:ph type="title"/>
          </p:nvPr>
        </p:nvSpPr>
        <p:spPr>
          <a:xfrm>
            <a:off x="196848" y="842877"/>
            <a:ext cx="3153455" cy="36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 sz="3000"/>
              <a:t>GIT - SAVING CHANGES</a:t>
            </a:r>
            <a:endParaRPr/>
          </a:p>
        </p:txBody>
      </p:sp>
      <p:sp>
        <p:nvSpPr>
          <p:cNvPr id="314" name="Google Shape;314;p33"/>
          <p:cNvSpPr txBox="1"/>
          <p:nvPr>
            <p:ph idx="1" type="body"/>
          </p:nvPr>
        </p:nvSpPr>
        <p:spPr>
          <a:xfrm>
            <a:off x="3727350" y="842877"/>
            <a:ext cx="4646013" cy="3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lang="en-US" sz="1300"/>
              <a:t>git diff</a:t>
            </a:r>
            <a:r>
              <a:rPr lang="en-US" sz="1300"/>
              <a:t> / </a:t>
            </a:r>
            <a:endParaRPr/>
          </a:p>
          <a:p>
            <a:pPr indent="-18288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300"/>
              <a:t>Diffing is a function that takes two input data sets and outputs the changes between them.</a:t>
            </a:r>
            <a:endParaRPr sz="1300"/>
          </a:p>
          <a:p>
            <a:pPr indent="-1828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Noto Sans Symbols"/>
              <a:buChar char="●"/>
            </a:pPr>
            <a:r>
              <a:rPr lang="en-US" sz="1300"/>
              <a:t>Git diff is a multi-use git command than when executed runs a diff function on git data sources. Sources can be commits, branches, files and more.</a:t>
            </a:r>
            <a:endParaRPr/>
          </a:p>
          <a:p>
            <a:pPr indent="-1828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Noto Sans Symbols"/>
              <a:buChar char="●"/>
            </a:pPr>
            <a:r>
              <a:rPr lang="en-US" sz="1300"/>
              <a:t>The git diff command is often used along with git status and git log to analyze the current state of git repo.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300"/>
              <a:t>Comparing files: git diff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300"/>
              <a:t>By default, git diff will compare working directory changes with index.</a:t>
            </a:r>
            <a:endParaRPr b="1" sz="1300"/>
          </a:p>
          <a:p>
            <a:pPr indent="-6858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300"/>
          </a:p>
          <a:p>
            <a:pPr indent="-68579" lvl="0" marL="4572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Noto Sans Symbols"/>
              <a:buNone/>
            </a:pPr>
            <a:r>
              <a:t/>
            </a:r>
            <a:endParaRPr sz="1300"/>
          </a:p>
        </p:txBody>
      </p:sp>
      <p:sp>
        <p:nvSpPr>
          <p:cNvPr id="315" name="Google Shape;315;p33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/>
          <p:nvPr/>
        </p:nvSpPr>
        <p:spPr>
          <a:xfrm>
            <a:off x="0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4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0" y="569214"/>
            <a:ext cx="3484787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4"/>
          <p:cNvSpPr txBox="1"/>
          <p:nvPr>
            <p:ph type="title"/>
          </p:nvPr>
        </p:nvSpPr>
        <p:spPr>
          <a:xfrm>
            <a:off x="196848" y="842877"/>
            <a:ext cx="3153455" cy="36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 sz="3000"/>
              <a:t>GIT - SAVING CHANGES</a:t>
            </a:r>
            <a:endParaRPr/>
          </a:p>
        </p:txBody>
      </p:sp>
      <p:sp>
        <p:nvSpPr>
          <p:cNvPr id="325" name="Google Shape;325;p34"/>
          <p:cNvSpPr txBox="1"/>
          <p:nvPr>
            <p:ph idx="1" type="body"/>
          </p:nvPr>
        </p:nvSpPr>
        <p:spPr>
          <a:xfrm>
            <a:off x="3727350" y="842877"/>
            <a:ext cx="4646013" cy="3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lang="en-US" sz="1900"/>
              <a:t>git diff</a:t>
            </a:r>
            <a:r>
              <a:rPr lang="en-US" sz="1900"/>
              <a:t> / </a:t>
            </a:r>
            <a:endParaRPr sz="1900"/>
          </a:p>
          <a:p>
            <a:pPr indent="-18288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350"/>
              <a:buFont typeface="Noto Sans Symbols"/>
              <a:buChar char="●"/>
            </a:pPr>
            <a:r>
              <a:rPr b="1" lang="en-US" sz="1900"/>
              <a:t>git diff 777ea61 25de5f0</a:t>
            </a:r>
            <a:endParaRPr/>
          </a:p>
          <a:p>
            <a:pPr indent="-1828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900"/>
              <a:t>Compares two different commits </a:t>
            </a:r>
            <a:endParaRPr/>
          </a:p>
          <a:p>
            <a:pPr indent="-6857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900"/>
          </a:p>
          <a:p>
            <a:pPr indent="-1828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Noto Sans Symbols"/>
              <a:buChar char="●"/>
            </a:pPr>
            <a:r>
              <a:rPr b="1" lang="en-US" sz="1900"/>
              <a:t>git diff branch1 other-feature-branch</a:t>
            </a:r>
            <a:endParaRPr/>
          </a:p>
          <a:p>
            <a:pPr indent="-1828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900"/>
              <a:t>Compares two different branches.</a:t>
            </a:r>
            <a:endParaRPr/>
          </a:p>
          <a:p>
            <a:pPr indent="-6857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900"/>
          </a:p>
          <a:p>
            <a:pPr indent="-1828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Noto Sans Symbols"/>
              <a:buChar char="●"/>
            </a:pPr>
            <a:r>
              <a:rPr b="1" lang="en-US" sz="1900"/>
              <a:t>git diff master feature-branch ./diff_test.txt</a:t>
            </a:r>
            <a:endParaRPr/>
          </a:p>
          <a:p>
            <a:pPr indent="-1828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900"/>
              <a:t>Compares files from two different branches</a:t>
            </a:r>
            <a:endParaRPr/>
          </a:p>
          <a:p>
            <a:pPr indent="11430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b="1" sz="1900"/>
          </a:p>
          <a:p>
            <a:pPr indent="-6858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900"/>
          </a:p>
          <a:p>
            <a:pPr indent="-68579" lvl="0" marL="4572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Noto Sans Symbols"/>
              <a:buNone/>
            </a:pPr>
            <a:r>
              <a:t/>
            </a:r>
            <a:endParaRPr sz="1900"/>
          </a:p>
        </p:txBody>
      </p:sp>
      <p:sp>
        <p:nvSpPr>
          <p:cNvPr id="326" name="Google Shape;326;p34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0" y="571499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6952697" y="571499"/>
            <a:ext cx="2193988" cy="40005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2193" l="0" r="9089" t="21062"/>
          <a:stretch/>
        </p:blipFill>
        <p:spPr>
          <a:xfrm>
            <a:off x="20" y="10"/>
            <a:ext cx="9141694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0" y="571499"/>
            <a:ext cx="3481671" cy="4000501"/>
          </a:xfrm>
          <a:prstGeom prst="rect">
            <a:avLst/>
          </a:prstGeom>
          <a:solidFill>
            <a:srgbClr val="1A606E">
              <a:alpha val="9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82600" y="973836"/>
            <a:ext cx="2763802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 sz="3800"/>
              <a:t>What is Version Control ?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698700" y="566375"/>
            <a:ext cx="4986900" cy="399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●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Practice of tracking and managing changes made in  code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log</a:t>
            </a:r>
            <a:endParaRPr/>
          </a:p>
        </p:txBody>
      </p:sp>
      <p:pic>
        <p:nvPicPr>
          <p:cNvPr id="332" name="Google Shape;3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825" y="1959200"/>
            <a:ext cx="574357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5"/>
          <p:cNvSpPr txBox="1"/>
          <p:nvPr>
            <p:ph idx="1" type="body"/>
          </p:nvPr>
        </p:nvSpPr>
        <p:spPr>
          <a:xfrm>
            <a:off x="3009050" y="1017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Displays committed snapshots.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listing project history, filtering and searching for specific changes.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log</a:t>
            </a:r>
            <a:endParaRPr/>
          </a:p>
        </p:txBody>
      </p:sp>
      <p:sp>
        <p:nvSpPr>
          <p:cNvPr id="339" name="Google Shape;339;p36"/>
          <p:cNvSpPr txBox="1"/>
          <p:nvPr>
            <p:ph idx="1" type="body"/>
          </p:nvPr>
        </p:nvSpPr>
        <p:spPr>
          <a:xfrm>
            <a:off x="2878975" y="117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Display entire commit history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Limit number of commits displayed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log -n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Display single line of commits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log --oneline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/>
          <p:nvPr/>
        </p:nvSpPr>
        <p:spPr>
          <a:xfrm>
            <a:off x="0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0" y="569214"/>
            <a:ext cx="3484787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7"/>
          <p:cNvSpPr txBox="1"/>
          <p:nvPr>
            <p:ph type="title"/>
          </p:nvPr>
        </p:nvSpPr>
        <p:spPr>
          <a:xfrm>
            <a:off x="196848" y="842877"/>
            <a:ext cx="3153455" cy="36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 sz="3000"/>
              <a:t>GIT - SAVING CHANGES</a:t>
            </a:r>
            <a:endParaRPr/>
          </a:p>
        </p:txBody>
      </p:sp>
      <p:sp>
        <p:nvSpPr>
          <p:cNvPr id="349" name="Google Shape;349;p37"/>
          <p:cNvSpPr txBox="1"/>
          <p:nvPr>
            <p:ph idx="1" type="body"/>
          </p:nvPr>
        </p:nvSpPr>
        <p:spPr>
          <a:xfrm>
            <a:off x="3727350" y="842877"/>
            <a:ext cx="4646013" cy="3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lang="en-US" sz="1400"/>
              <a:t>git stash</a:t>
            </a:r>
            <a:r>
              <a:rPr lang="en-US" sz="1400"/>
              <a:t> /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400"/>
              <a:t>The git stash command takes your uncommitted changes (both staged and unstaged), saves them away for later use. Stashes are not transferred to server when you push.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lang="en-US" sz="1400"/>
              <a:t>$ git stash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400"/>
              <a:t>Saves staged and unstaged changes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lang="en-US" sz="1400"/>
              <a:t>$ git stash pop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400"/>
              <a:t>Removes the changes from you stash and re-applies them to working copy.</a:t>
            </a:r>
            <a:endParaRPr sz="1400"/>
          </a:p>
        </p:txBody>
      </p:sp>
      <p:sp>
        <p:nvSpPr>
          <p:cNvPr id="350" name="Google Shape;350;p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/>
          <p:nvPr/>
        </p:nvSpPr>
        <p:spPr>
          <a:xfrm>
            <a:off x="0" y="569214"/>
            <a:ext cx="2582700" cy="3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8861898" y="569214"/>
            <a:ext cx="288000" cy="3998100"/>
          </a:xfrm>
          <a:prstGeom prst="rect">
            <a:avLst/>
          </a:prstGeom>
          <a:solidFill>
            <a:srgbClr val="C8C8C8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8"/>
          <p:cNvSpPr/>
          <p:nvPr/>
        </p:nvSpPr>
        <p:spPr>
          <a:xfrm>
            <a:off x="0" y="569214"/>
            <a:ext cx="3484800" cy="3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8"/>
          <p:cNvSpPr txBox="1"/>
          <p:nvPr>
            <p:ph type="title"/>
          </p:nvPr>
        </p:nvSpPr>
        <p:spPr>
          <a:xfrm>
            <a:off x="196848" y="842877"/>
            <a:ext cx="3153600" cy="36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 sz="3000"/>
              <a:t>GIT - Ignore it!</a:t>
            </a:r>
            <a:endParaRPr/>
          </a:p>
        </p:txBody>
      </p:sp>
      <p:sp>
        <p:nvSpPr>
          <p:cNvPr id="360" name="Google Shape;360;p38"/>
          <p:cNvSpPr txBox="1"/>
          <p:nvPr>
            <p:ph idx="1" type="body"/>
          </p:nvPr>
        </p:nvSpPr>
        <p:spPr>
          <a:xfrm>
            <a:off x="3727350" y="842877"/>
            <a:ext cx="4646100" cy="3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lang="en-US" sz="1400"/>
              <a:t>.gitignore</a:t>
            </a:r>
            <a:endParaRPr b="1" sz="1400"/>
          </a:p>
          <a:p>
            <a:pPr indent="254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400"/>
              <a:t>Ignored files are usually build artifacts and machine generated files that can be derived from your repository source or should otherwise not be committed.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400"/>
              <a:t>caches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400"/>
              <a:t>compiled code (.pyc, .class)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400"/>
              <a:t>build output directories (/bin, /out)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400"/>
              <a:t>files generated at runtime (.log,, .tmp)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400"/>
              <a:t>IDE config files (.idea, .vstore)</a:t>
            </a:r>
            <a:endParaRPr b="1"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400"/>
              <a:t>Ignore patterns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400"/>
              <a:t>**/logs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400"/>
              <a:t>**/logs/debug.log 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400"/>
              <a:t>*.log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400"/>
              <a:t>*.log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400"/>
              <a:t>!important.log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400"/>
              <a:t>/debug.log</a:t>
            </a:r>
            <a:endParaRPr b="1" sz="14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400"/>
              <a:t>debug.log</a:t>
            </a:r>
            <a:endParaRPr b="1"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400"/>
              <a:t>gitignore.io</a:t>
            </a:r>
            <a:endParaRPr b="1" sz="1400"/>
          </a:p>
          <a:p>
            <a:pPr indent="-6858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400"/>
          </a:p>
          <a:p>
            <a:pPr indent="-68579" lvl="0" marL="4572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Noto Sans Symbols"/>
              <a:buNone/>
            </a:pPr>
            <a:r>
              <a:t/>
            </a:r>
            <a:endParaRPr sz="1400"/>
          </a:p>
        </p:txBody>
      </p:sp>
      <p:sp>
        <p:nvSpPr>
          <p:cNvPr id="361" name="Google Shape;361;p38"/>
          <p:cNvSpPr/>
          <p:nvPr/>
        </p:nvSpPr>
        <p:spPr>
          <a:xfrm>
            <a:off x="8861898" y="569214"/>
            <a:ext cx="288000" cy="3998100"/>
          </a:xfrm>
          <a:prstGeom prst="rect">
            <a:avLst/>
          </a:prstGeom>
          <a:solidFill>
            <a:srgbClr val="C8C8C8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push</a:t>
            </a:r>
            <a:endParaRPr/>
          </a:p>
        </p:txBody>
      </p:sp>
      <p:sp>
        <p:nvSpPr>
          <p:cNvPr id="367" name="Google Shape;367;p39"/>
          <p:cNvSpPr txBox="1"/>
          <p:nvPr>
            <p:ph idx="1" type="body"/>
          </p:nvPr>
        </p:nvSpPr>
        <p:spPr>
          <a:xfrm>
            <a:off x="2700725" y="1081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 push command is used to upload local repository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 to a remote repository.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Pushing is how you transfer commits from your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repository to a remote repo.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 push &lt;remote&gt; &lt;branch&gt;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Push changes to the remote branch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pull</a:t>
            </a:r>
            <a:endParaRPr/>
          </a:p>
        </p:txBody>
      </p:sp>
      <p:sp>
        <p:nvSpPr>
          <p:cNvPr id="373" name="Google Shape;373;p40"/>
          <p:cNvSpPr txBox="1"/>
          <p:nvPr>
            <p:ph idx="1" type="body"/>
          </p:nvPr>
        </p:nvSpPr>
        <p:spPr>
          <a:xfrm>
            <a:off x="2638300" y="1134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 pull command is used to fetch and download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 from a remote repository and immediately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the local repository to match that content.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Merging remote upstream changes into your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repository is a common task in Git-based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collaboration workflows.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 pull command is actually a combination of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other commands, git fetch followed by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merge.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pull</a:t>
            </a:r>
            <a:endParaRPr/>
          </a:p>
        </p:txBody>
      </p:sp>
      <p:pic>
        <p:nvPicPr>
          <p:cNvPr id="379" name="Google Shape;3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95287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275" y="1307850"/>
            <a:ext cx="32480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fetch</a:t>
            </a:r>
            <a:endParaRPr/>
          </a:p>
        </p:txBody>
      </p:sp>
      <p:sp>
        <p:nvSpPr>
          <p:cNvPr id="386" name="Google Shape;386;p42"/>
          <p:cNvSpPr txBox="1"/>
          <p:nvPr>
            <p:ph idx="1" type="body"/>
          </p:nvPr>
        </p:nvSpPr>
        <p:spPr>
          <a:xfrm>
            <a:off x="2495675" y="110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git fetch command downloads commits, files,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refs from a remote repository into your local repo.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Fetched content has to be explicitly checked out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git checkout command.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makes fetching a safe way to review commits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integrating them with your local repository.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fetch</a:t>
            </a:r>
            <a:endParaRPr/>
          </a:p>
        </p:txBody>
      </p:sp>
      <p:sp>
        <p:nvSpPr>
          <p:cNvPr id="392" name="Google Shape;392;p43"/>
          <p:cNvSpPr txBox="1"/>
          <p:nvPr>
            <p:ph idx="1" type="body"/>
          </p:nvPr>
        </p:nvSpPr>
        <p:spPr>
          <a:xfrm>
            <a:off x="2638300" y="1179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 fetch &lt;remote&gt;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Fetch all branches of the remote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 fetch &lt;remote&gt; &lt;branch&gt;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Fetch specific branch from remote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branch</a:t>
            </a:r>
            <a:endParaRPr/>
          </a:p>
        </p:txBody>
      </p:sp>
      <p:sp>
        <p:nvSpPr>
          <p:cNvPr id="398" name="Google Shape;398;p44"/>
          <p:cNvSpPr txBox="1"/>
          <p:nvPr>
            <p:ph idx="1" type="body"/>
          </p:nvPr>
        </p:nvSpPr>
        <p:spPr>
          <a:xfrm>
            <a:off x="2076700" y="671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- 	</a:t>
            </a:r>
            <a:r>
              <a:rPr lang="en-US"/>
              <a:t>Git branches are effectively a pointer to a snapshot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 your changes.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	When you want to add a new feature or fix a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bug—no matter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big     or how small—you spawn a new branch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encapsulate your changes.</a:t>
            </a:r>
            <a:endParaRPr/>
          </a:p>
        </p:txBody>
      </p:sp>
      <p:pic>
        <p:nvPicPr>
          <p:cNvPr id="399" name="Google Shape;3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625" y="2392498"/>
            <a:ext cx="4229475" cy="25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0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0" y="571500"/>
            <a:ext cx="2582693" cy="40050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189689" y="842877"/>
            <a:ext cx="2210611" cy="3450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Benefits of Version Control</a:t>
            </a:r>
            <a:endParaRPr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3044951" y="569702"/>
            <a:ext cx="5328412" cy="3997236"/>
            <a:chOff x="0" y="488"/>
            <a:chExt cx="5328412" cy="3997236"/>
          </a:xfrm>
        </p:grpSpPr>
        <p:sp>
          <p:nvSpPr>
            <p:cNvPr id="132" name="Google Shape;132;p18"/>
            <p:cNvSpPr/>
            <p:nvPr/>
          </p:nvSpPr>
          <p:spPr>
            <a:xfrm>
              <a:off x="0" y="488"/>
              <a:ext cx="5328412" cy="114206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45475" y="257453"/>
              <a:ext cx="628137" cy="6281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1319088" y="488"/>
              <a:ext cx="4009323" cy="1142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1319088" y="488"/>
              <a:ext cx="4009323" cy="1142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850" lIns="120850" spcFirstLastPara="1" rIns="120850" wrap="square" tIns="120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long-term change history</a:t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0" y="1428073"/>
              <a:ext cx="5328412" cy="114206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345475" y="1685038"/>
              <a:ext cx="628137" cy="6281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319088" y="1428073"/>
              <a:ext cx="4009323" cy="1142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1319088" y="1428073"/>
              <a:ext cx="4009323" cy="1142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850" lIns="120850" spcFirstLastPara="1" rIns="120850" wrap="square" tIns="120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Branching and Merging</a:t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0" y="2855657"/>
              <a:ext cx="5328412" cy="114206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345475" y="3112623"/>
              <a:ext cx="628137" cy="628137"/>
            </a:xfrm>
            <a:prstGeom prst="rect">
              <a:avLst/>
            </a:prstGeom>
            <a:solidFill>
              <a:srgbClr val="EE6E05"/>
            </a:solidFill>
            <a:ln cap="flat" cmpd="sng" w="1077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319088" y="2855657"/>
              <a:ext cx="4009323" cy="1142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1319088" y="2855657"/>
              <a:ext cx="4009323" cy="1142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850" lIns="120850" spcFirstLastPara="1" rIns="120850" wrap="square" tIns="120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Traceability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branch</a:t>
            </a:r>
            <a:endParaRPr/>
          </a:p>
        </p:txBody>
      </p:sp>
      <p:sp>
        <p:nvSpPr>
          <p:cNvPr id="405" name="Google Shape;405;p45"/>
          <p:cNvSpPr txBox="1"/>
          <p:nvPr>
            <p:ph idx="1" type="body"/>
          </p:nvPr>
        </p:nvSpPr>
        <p:spPr>
          <a:xfrm>
            <a:off x="2593725" y="1179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branch represents an independent line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 development.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Branches serve as an abstraction for the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edit/stage/commit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 can think of them as a way to request a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brand new working directory, staging area,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project history.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New commits are recorded in the history for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current branch, which results in a fork in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history of the project.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branch</a:t>
            </a:r>
            <a:endParaRPr/>
          </a:p>
        </p:txBody>
      </p:sp>
      <p:sp>
        <p:nvSpPr>
          <p:cNvPr id="411" name="Google Shape;411;p46"/>
          <p:cNvSpPr txBox="1"/>
          <p:nvPr>
            <p:ph idx="1" type="body"/>
          </p:nvPr>
        </p:nvSpPr>
        <p:spPr>
          <a:xfrm>
            <a:off x="2629375" y="1134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 branch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of branches in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 branch &lt;branch&gt;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new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 branch -d &lt;branch&gt;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Delete the specified branch. This is a “safe”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 in that Git prevents you from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deleting the branch if it has unmerged changes.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 branch -D &lt;branch&gt;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Force delete specified branch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 txBox="1"/>
          <p:nvPr>
            <p:ph type="title"/>
          </p:nvPr>
        </p:nvSpPr>
        <p:spPr>
          <a:xfrm>
            <a:off x="-62700" y="4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checkout</a:t>
            </a:r>
            <a:endParaRPr/>
          </a:p>
        </p:txBody>
      </p:sp>
      <p:sp>
        <p:nvSpPr>
          <p:cNvPr id="417" name="Google Shape;417;p47"/>
          <p:cNvSpPr txBox="1"/>
          <p:nvPr>
            <p:ph idx="1" type="body"/>
          </p:nvPr>
        </p:nvSpPr>
        <p:spPr>
          <a:xfrm>
            <a:off x="2718525" y="117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 checkout &lt;branch&gt;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Checkout to existing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 checkout -b &lt;branch&gt;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new branch and check out to the branch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merge</a:t>
            </a:r>
            <a:endParaRPr/>
          </a:p>
        </p:txBody>
      </p:sp>
      <p:pic>
        <p:nvPicPr>
          <p:cNvPr id="423" name="Google Shape;4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50" y="1357375"/>
            <a:ext cx="38290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938" y="1362138"/>
            <a:ext cx="43338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</a:t>
            </a:r>
            <a:endParaRPr/>
          </a:p>
        </p:txBody>
      </p:sp>
      <p:sp>
        <p:nvSpPr>
          <p:cNvPr id="430" name="Google Shape;43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0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 rot="10800000">
            <a:off x="0" y="571500"/>
            <a:ext cx="3156366" cy="4000500"/>
          </a:xfrm>
          <a:custGeom>
            <a:rect b="b" l="l" r="r" t="t"/>
            <a:pathLst>
              <a:path extrusionOk="0" h="5334001" w="4208489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370695" y="1262358"/>
            <a:ext cx="2081191" cy="2618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/>
              <a:t>GIT - EARLY HISTORY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3278926" y="945716"/>
            <a:ext cx="4962811" cy="2935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lang="en-US"/>
              <a:t>Git was born out of Linux Kernel Community’s frustrations with available VCSs.</a:t>
            </a:r>
            <a:endParaRPr/>
          </a:p>
          <a:p>
            <a:pPr indent="-1828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lang="en-US"/>
              <a:t>Initially, Linux Kernel Community used BitKeeper as VCSs but on early 2005 free license of BitKeeper was revoked. </a:t>
            </a:r>
            <a:endParaRPr/>
          </a:p>
          <a:p>
            <a:pPr indent="-1828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lang="en-US"/>
              <a:t>Git was initially released on April 2005.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 rot="10800000">
            <a:off x="8392887" y="792656"/>
            <a:ext cx="751113" cy="3558188"/>
          </a:xfrm>
          <a:custGeom>
            <a:rect b="b" l="l" r="r" t="t"/>
            <a:pathLst>
              <a:path extrusionOk="0" h="4744251" w="1001483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0" y="571499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6952697" y="571499"/>
            <a:ext cx="2193988" cy="40005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1277471" y="812799"/>
            <a:ext cx="4132221" cy="3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orbel"/>
              <a:buNone/>
            </a:pPr>
            <a:r>
              <a:rPr lang="en-US" sz="5400">
                <a:solidFill>
                  <a:srgbClr val="3F3F3F"/>
                </a:solidFill>
              </a:rPr>
              <a:t>How to install Git ?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0" y="571499"/>
            <a:ext cx="965200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0"/>
          <p:cNvCxnSpPr/>
          <p:nvPr/>
        </p:nvCxnSpPr>
        <p:spPr>
          <a:xfrm>
            <a:off x="5650992" y="1564260"/>
            <a:ext cx="0" cy="201498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0"/>
          <p:cNvSpPr/>
          <p:nvPr/>
        </p:nvSpPr>
        <p:spPr>
          <a:xfrm>
            <a:off x="8764333" y="575868"/>
            <a:ext cx="381009" cy="3996130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0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 rot="10800000">
            <a:off x="0" y="571500"/>
            <a:ext cx="3156366" cy="4000500"/>
          </a:xfrm>
          <a:custGeom>
            <a:rect b="b" l="l" r="r" t="t"/>
            <a:pathLst>
              <a:path extrusionOk="0" h="5334001" w="4208489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370695" y="1262358"/>
            <a:ext cx="2081191" cy="2618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/>
              <a:t>Debian distros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3271204" y="1262357"/>
            <a:ext cx="4970533" cy="261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sudo apt-get update</a:t>
            </a:r>
            <a:endParaRPr/>
          </a:p>
          <a:p>
            <a:pPr indent="-1828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/>
              <a:t>sudo apt-get install git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 rot="10800000">
            <a:off x="8392887" y="792656"/>
            <a:ext cx="751113" cy="3558188"/>
          </a:xfrm>
          <a:custGeom>
            <a:rect b="b" l="l" r="r" t="t"/>
            <a:pathLst>
              <a:path extrusionOk="0" h="4744251" w="1001483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0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/>
          <p:nvPr/>
        </p:nvSpPr>
        <p:spPr>
          <a:xfrm rot="10800000">
            <a:off x="0" y="571500"/>
            <a:ext cx="3156366" cy="4000500"/>
          </a:xfrm>
          <a:custGeom>
            <a:rect b="b" l="l" r="r" t="t"/>
            <a:pathLst>
              <a:path extrusionOk="0" h="5334001" w="4208489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5" name="Google Shape;185;p22"/>
          <p:cNvSpPr txBox="1"/>
          <p:nvPr>
            <p:ph type="title"/>
          </p:nvPr>
        </p:nvSpPr>
        <p:spPr>
          <a:xfrm>
            <a:off x="370695" y="1262358"/>
            <a:ext cx="2081191" cy="2618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/>
              <a:t>Windows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3271204" y="1262357"/>
            <a:ext cx="4970533" cy="261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50"/>
              <a:t>Git for Windows stand-alone installer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50"/>
              <a:t>When you've successfully started the installer, you should see the </a:t>
            </a:r>
            <a:r>
              <a:rPr b="1" lang="en-US" sz="1850"/>
              <a:t>Git Setup</a:t>
            </a:r>
            <a:r>
              <a:rPr lang="en-US" sz="1850"/>
              <a:t> wizard screen. Follow the </a:t>
            </a:r>
            <a:r>
              <a:rPr b="1" lang="en-US" sz="1850"/>
              <a:t>Next</a:t>
            </a:r>
            <a:r>
              <a:rPr lang="en-US" sz="1850"/>
              <a:t> and </a:t>
            </a:r>
            <a:r>
              <a:rPr b="1" lang="en-US" sz="1850"/>
              <a:t>Finish</a:t>
            </a:r>
            <a:r>
              <a:rPr lang="en-US" sz="1850"/>
              <a:t> prompts to complete the installation. The default options are sensible for most users.</a:t>
            </a:r>
            <a:endParaRPr sz="1850"/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50"/>
              <a:t>Open a Command Prompt (or Git Bash if during installation you elected not to use Git from the Windows Command Prompt).</a:t>
            </a:r>
            <a:endParaRPr sz="1850"/>
          </a:p>
          <a:p>
            <a:pPr indent="-68579" lvl="0" marL="457200" rtl="0"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1850"/>
          </a:p>
        </p:txBody>
      </p:sp>
      <p:sp>
        <p:nvSpPr>
          <p:cNvPr id="187" name="Google Shape;187;p22"/>
          <p:cNvSpPr/>
          <p:nvPr/>
        </p:nvSpPr>
        <p:spPr>
          <a:xfrm rot="10800000">
            <a:off x="8392887" y="792656"/>
            <a:ext cx="751113" cy="3558188"/>
          </a:xfrm>
          <a:custGeom>
            <a:rect b="b" l="l" r="r" t="t"/>
            <a:pathLst>
              <a:path extrusionOk="0" h="4744251" w="1001483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/>
          <p:nvPr/>
        </p:nvSpPr>
        <p:spPr>
          <a:xfrm>
            <a:off x="0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 rot="10800000">
            <a:off x="0" y="571500"/>
            <a:ext cx="3156366" cy="4000500"/>
          </a:xfrm>
          <a:custGeom>
            <a:rect b="b" l="l" r="r" t="t"/>
            <a:pathLst>
              <a:path extrusionOk="0" h="5334001" w="4208489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96" name="Google Shape;196;p23"/>
          <p:cNvSpPr txBox="1"/>
          <p:nvPr>
            <p:ph type="title"/>
          </p:nvPr>
        </p:nvSpPr>
        <p:spPr>
          <a:xfrm>
            <a:off x="370695" y="1262358"/>
            <a:ext cx="2081191" cy="2618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/>
              <a:t>For Other Systems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3325922" y="1268437"/>
            <a:ext cx="4970533" cy="261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https://www.atlassian.com/git/tutorials/install-git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 rot="10800000">
            <a:off x="8392887" y="792656"/>
            <a:ext cx="751113" cy="3558188"/>
          </a:xfrm>
          <a:custGeom>
            <a:rect b="b" l="l" r="r" t="t"/>
            <a:pathLst>
              <a:path extrusionOk="0" h="4744251" w="1001483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/>
          <p:nvPr/>
        </p:nvSpPr>
        <p:spPr>
          <a:xfrm>
            <a:off x="0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0" y="569214"/>
            <a:ext cx="8179482" cy="1238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1200565" y="815530"/>
            <a:ext cx="6737617" cy="750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 sz="3240"/>
              <a:t>Getting Started</a:t>
            </a:r>
            <a:br>
              <a:rPr lang="en-US" sz="3240"/>
            </a:br>
            <a:r>
              <a:rPr lang="en-US" sz="3240"/>
              <a:t>git init/git clone/git config</a:t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8260899" y="569214"/>
            <a:ext cx="889035" cy="1238349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572" y="1894894"/>
            <a:ext cx="877276" cy="267253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959264" y="1894894"/>
            <a:ext cx="8190670" cy="2672533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00564" y="1901584"/>
            <a:ext cx="6737617" cy="2665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857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