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319a99e0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319a99e0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319a99e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319a99e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44569e2cb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44569e2cb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44569e2cb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44569e2cb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44569e2cb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44569e2cb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319a99e0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319a99e0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319a99e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319a99e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319a99e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319a99e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319a99e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319a99e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319a99e0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319a99e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44569e2c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44569e2c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319a99e0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319a99e0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44569e2cb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44569e2cb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44569e2cb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44569e2cb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44569e2cb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44569e2cb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4569e2cb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4569e2c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4569e2cb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4569e2cb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44569e2cb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44569e2cb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4569e2cb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4569e2cb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319a99e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319a99e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319a99e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319a99e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44569e2cb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44569e2cb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23" name="Shape 2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bg>
      <p:bgPr>
        <a:solidFill>
          <a:schemeClr val="dk1"/>
        </a:solidFill>
      </p:bgPr>
    </p:bg>
    <p:spTree>
      <p:nvGrpSpPr>
        <p:cNvPr id="24" name="Shape 24"/>
        <p:cNvGrpSpPr/>
        <p:nvPr/>
      </p:nvGrpSpPr>
      <p:grpSpPr>
        <a:xfrm>
          <a:off x="0" y="0"/>
          <a:ext cx="0" cy="0"/>
          <a:chOff x="0" y="0"/>
          <a:chExt cx="0" cy="0"/>
        </a:xfrm>
      </p:grpSpPr>
      <p:sp>
        <p:nvSpPr>
          <p:cNvPr id="25" name="Google Shape;25;p12"/>
          <p:cNvSpPr/>
          <p:nvPr/>
        </p:nvSpPr>
        <p:spPr>
          <a:xfrm>
            <a:off x="0" y="2409733"/>
            <a:ext cx="9144000" cy="2329800"/>
          </a:xfrm>
          <a:prstGeom prst="rect">
            <a:avLst/>
          </a:prstGeom>
          <a:solidFill>
            <a:schemeClr val="accent4">
              <a:alpha val="6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 name="Google Shape;26;p12"/>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27" name="Google Shape;27;p12"/>
          <p:cNvGrpSpPr/>
          <p:nvPr/>
        </p:nvGrpSpPr>
        <p:grpSpPr>
          <a:xfrm>
            <a:off x="2445933" y="1013692"/>
            <a:ext cx="4154115" cy="2293845"/>
            <a:chOff x="-548507" y="445537"/>
            <a:chExt cx="11571351" cy="6389540"/>
          </a:xfrm>
        </p:grpSpPr>
        <p:sp>
          <p:nvSpPr>
            <p:cNvPr id="28" name="Google Shape;28;p12"/>
            <p:cNvSpPr/>
            <p:nvPr/>
          </p:nvSpPr>
          <p:spPr>
            <a:xfrm>
              <a:off x="665461" y="445537"/>
              <a:ext cx="9142000" cy="6285786"/>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 name="Google Shape;29;p12"/>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 name="Google Shape;30;p12"/>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 name="Google Shape;31;p12"/>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 name="Google Shape;32;p12"/>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 name="Google Shape;33;p12"/>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4" name="Google Shape;34;p12"/>
            <p:cNvGrpSpPr/>
            <p:nvPr/>
          </p:nvGrpSpPr>
          <p:grpSpPr>
            <a:xfrm>
              <a:off x="1606" y="6382978"/>
              <a:ext cx="414000" cy="115200"/>
              <a:chOff x="5955" y="6353672"/>
              <a:chExt cx="414000" cy="115200"/>
            </a:xfrm>
          </p:grpSpPr>
          <p:sp>
            <p:nvSpPr>
              <p:cNvPr id="35" name="Google Shape;35;p12"/>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 name="Google Shape;36;p12"/>
              <p:cNvSpPr/>
              <p:nvPr/>
            </p:nvSpPr>
            <p:spPr>
              <a:xfrm>
                <a:off x="99417" y="6382279"/>
                <a:ext cx="2271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7" name="Google Shape;37;p12"/>
            <p:cNvGrpSpPr/>
            <p:nvPr/>
          </p:nvGrpSpPr>
          <p:grpSpPr>
            <a:xfrm>
              <a:off x="9855291" y="6381600"/>
              <a:ext cx="886126" cy="115200"/>
              <a:chOff x="5955" y="6353672"/>
              <a:chExt cx="414000" cy="115200"/>
            </a:xfrm>
          </p:grpSpPr>
          <p:sp>
            <p:nvSpPr>
              <p:cNvPr id="38" name="Google Shape;38;p12"/>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 name="Google Shape;39;p12"/>
              <p:cNvSpPr/>
              <p:nvPr/>
            </p:nvSpPr>
            <p:spPr>
              <a:xfrm>
                <a:off x="84761" y="6382279"/>
                <a:ext cx="2562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40" name="Google Shape;40;p12"/>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41" name="Google Shape;41;p12"/>
          <p:cNvSpPr/>
          <p:nvPr>
            <p:ph idx="2" type="pic"/>
          </p:nvPr>
        </p:nvSpPr>
        <p:spPr>
          <a:xfrm>
            <a:off x="3033600" y="1139166"/>
            <a:ext cx="3006300" cy="18426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42" name="Shape 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mp; Contents Layout">
  <p:cSld name="9_Images &amp; Contents Layout">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4"/>
          <p:cNvSpPr/>
          <p:nvPr>
            <p:ph idx="2" type="pic"/>
          </p:nvPr>
        </p:nvSpPr>
        <p:spPr>
          <a:xfrm>
            <a:off x="-1" y="0"/>
            <a:ext cx="4580700" cy="2571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45" name="Google Shape;45;p14"/>
          <p:cNvSpPr/>
          <p:nvPr>
            <p:ph idx="3" type="pic"/>
          </p:nvPr>
        </p:nvSpPr>
        <p:spPr>
          <a:xfrm>
            <a:off x="4572001" y="2571750"/>
            <a:ext cx="4580700" cy="2571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solidFill>
          <a:schemeClr val="dk1"/>
        </a:solidFill>
      </p:bgPr>
    </p:bg>
    <p:spTree>
      <p:nvGrpSpPr>
        <p:cNvPr id="46" name="Shape 46"/>
        <p:cNvGrpSpPr/>
        <p:nvPr/>
      </p:nvGrpSpPr>
      <p:grpSpPr>
        <a:xfrm>
          <a:off x="0" y="0"/>
          <a:ext cx="0" cy="0"/>
          <a:chOff x="0" y="0"/>
          <a:chExt cx="0" cy="0"/>
        </a:xfrm>
      </p:grpSpPr>
      <p:sp>
        <p:nvSpPr>
          <p:cNvPr id="47" name="Google Shape;47;p15"/>
          <p:cNvSpPr/>
          <p:nvPr/>
        </p:nvSpPr>
        <p:spPr>
          <a:xfrm>
            <a:off x="7195040" y="4475362"/>
            <a:ext cx="3163500" cy="3204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8" name="Google Shape;48;p15"/>
          <p:cNvGrpSpPr/>
          <p:nvPr/>
        </p:nvGrpSpPr>
        <p:grpSpPr>
          <a:xfrm>
            <a:off x="6712532" y="808487"/>
            <a:ext cx="2436587" cy="3821648"/>
            <a:chOff x="9508727" y="2147107"/>
            <a:chExt cx="2688796" cy="4217224"/>
          </a:xfrm>
        </p:grpSpPr>
        <p:sp>
          <p:nvSpPr>
            <p:cNvPr id="49" name="Google Shape;49;p15"/>
            <p:cNvSpPr/>
            <p:nvPr/>
          </p:nvSpPr>
          <p:spPr>
            <a:xfrm>
              <a:off x="11381596" y="5780548"/>
              <a:ext cx="810404" cy="583783"/>
            </a:xfrm>
            <a:custGeom>
              <a:rect b="b" l="l" r="r" t="t"/>
              <a:pathLst>
                <a:path extrusionOk="0" h="583783" w="810404">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 name="Google Shape;50;p15"/>
            <p:cNvSpPr/>
            <p:nvPr/>
          </p:nvSpPr>
          <p:spPr>
            <a:xfrm>
              <a:off x="9508727" y="2147107"/>
              <a:ext cx="2683273" cy="3642562"/>
            </a:xfrm>
            <a:custGeom>
              <a:rect b="b" l="l" r="r" t="t"/>
              <a:pathLst>
                <a:path extrusionOk="0" h="3642562" w="2683273">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 name="Google Shape;51;p15"/>
            <p:cNvSpPr/>
            <p:nvPr/>
          </p:nvSpPr>
          <p:spPr>
            <a:xfrm>
              <a:off x="9536092" y="2177513"/>
              <a:ext cx="2655908" cy="3195604"/>
            </a:xfrm>
            <a:custGeom>
              <a:rect b="b" l="l" r="r" t="t"/>
              <a:pathLst>
                <a:path extrusionOk="0" h="3195604" w="2655908">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 name="Google Shape;52;p15"/>
            <p:cNvSpPr/>
            <p:nvPr/>
          </p:nvSpPr>
          <p:spPr>
            <a:xfrm>
              <a:off x="11384738" y="6312642"/>
              <a:ext cx="807262" cy="48649"/>
            </a:xfrm>
            <a:custGeom>
              <a:rect b="b" l="l" r="r" t="t"/>
              <a:pathLst>
                <a:path extrusionOk="0" h="48649" w="807262">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 name="Google Shape;53;p15"/>
            <p:cNvSpPr/>
            <p:nvPr/>
          </p:nvSpPr>
          <p:spPr>
            <a:xfrm>
              <a:off x="9536092" y="5379197"/>
              <a:ext cx="2655908" cy="395270"/>
            </a:xfrm>
            <a:custGeom>
              <a:rect b="b" l="l" r="r" t="t"/>
              <a:pathLst>
                <a:path extrusionOk="0" h="395270" w="2655908">
                  <a:moveTo>
                    <a:pt x="0" y="0"/>
                  </a:moveTo>
                  <a:lnTo>
                    <a:pt x="2655908" y="0"/>
                  </a:lnTo>
                  <a:lnTo>
                    <a:pt x="2655908" y="395270"/>
                  </a:lnTo>
                  <a:lnTo>
                    <a:pt x="2623983" y="395270"/>
                  </a:lnTo>
                  <a:lnTo>
                    <a:pt x="170270" y="395270"/>
                  </a:lnTo>
                  <a:cubicBezTo>
                    <a:pt x="82095" y="395270"/>
                    <a:pt x="0" y="322297"/>
                    <a:pt x="0" y="246284"/>
                  </a:cubicBezTo>
                  <a:close/>
                </a:path>
              </a:pathLst>
            </a:custGeom>
            <a:solidFill>
              <a:srgbClr val="BFBFB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 name="Google Shape;54;p15"/>
            <p:cNvSpPr/>
            <p:nvPr/>
          </p:nvSpPr>
          <p:spPr>
            <a:xfrm>
              <a:off x="9711093" y="2388830"/>
              <a:ext cx="2486431" cy="2794588"/>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 name="Google Shape;55;p15"/>
            <p:cNvSpPr/>
            <p:nvPr/>
          </p:nvSpPr>
          <p:spPr>
            <a:xfrm>
              <a:off x="10791316" y="2439610"/>
              <a:ext cx="1401712" cy="277424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56" name="Google Shape;56;p15"/>
          <p:cNvSpPr/>
          <p:nvPr>
            <p:ph idx="2" type="pic"/>
          </p:nvPr>
        </p:nvSpPr>
        <p:spPr>
          <a:xfrm>
            <a:off x="6895826" y="966156"/>
            <a:ext cx="2248200" cy="2623800"/>
          </a:xfrm>
          <a:prstGeom prst="rect">
            <a:avLst/>
          </a:prstGeom>
          <a:solidFill>
            <a:srgbClr val="F2F2F2"/>
          </a:solidFill>
          <a:ln cap="flat" cmpd="sng" w="12700">
            <a:solidFill>
              <a:srgbClr val="7F7F7F"/>
            </a:solidFill>
            <a:prstDash val="solid"/>
            <a:round/>
            <a:headEnd len="sm" w="sm" type="none"/>
            <a:tailEnd len="sm" w="sm" type="none"/>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Images &amp; Contents Layout">
  <p:cSld name="24_Images &amp; Contents Layout">
    <p:bg>
      <p:bgPr>
        <a:solidFill>
          <a:schemeClr val="dk1"/>
        </a:solidFill>
      </p:bgPr>
    </p:bg>
    <p:spTree>
      <p:nvGrpSpPr>
        <p:cNvPr id="57" name="Shape 57"/>
        <p:cNvGrpSpPr/>
        <p:nvPr/>
      </p:nvGrpSpPr>
      <p:grpSpPr>
        <a:xfrm>
          <a:off x="0" y="0"/>
          <a:ext cx="0" cy="0"/>
          <a:chOff x="0" y="0"/>
          <a:chExt cx="0" cy="0"/>
        </a:xfrm>
      </p:grpSpPr>
      <p:sp>
        <p:nvSpPr>
          <p:cNvPr id="58" name="Google Shape;58;p16"/>
          <p:cNvSpPr/>
          <p:nvPr/>
        </p:nvSpPr>
        <p:spPr>
          <a:xfrm>
            <a:off x="5421090" y="1407112"/>
            <a:ext cx="3240000" cy="3240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 name="Google Shape;59;p16"/>
          <p:cNvSpPr/>
          <p:nvPr>
            <p:ph idx="2" type="pic"/>
          </p:nvPr>
        </p:nvSpPr>
        <p:spPr>
          <a:xfrm>
            <a:off x="4500160" y="489856"/>
            <a:ext cx="3240000" cy="3240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solidFill>
          <a:schemeClr val="dk1"/>
        </a:solidFill>
      </p:bgPr>
    </p:bg>
    <p:spTree>
      <p:nvGrpSpPr>
        <p:cNvPr id="62" name="Shape 62"/>
        <p:cNvGrpSpPr/>
        <p:nvPr/>
      </p:nvGrpSpPr>
      <p:grpSpPr>
        <a:xfrm>
          <a:off x="0" y="0"/>
          <a:ext cx="0" cy="0"/>
          <a:chOff x="0" y="0"/>
          <a:chExt cx="0" cy="0"/>
        </a:xfrm>
      </p:grpSpPr>
      <p:sp>
        <p:nvSpPr>
          <p:cNvPr id="63" name="Google Shape;63;p19"/>
          <p:cNvSpPr txBox="1"/>
          <p:nvPr>
            <p:ph idx="1" type="body"/>
          </p:nvPr>
        </p:nvSpPr>
        <p:spPr>
          <a:xfrm>
            <a:off x="242647" y="24936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20"/>
          <p:cNvSpPr txBox="1"/>
          <p:nvPr>
            <p:ph idx="1" type="body"/>
          </p:nvPr>
        </p:nvSpPr>
        <p:spPr>
          <a:xfrm>
            <a:off x="242647" y="92609"/>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6" name="Google Shape;66;p20"/>
          <p:cNvSpPr/>
          <p:nvPr/>
        </p:nvSpPr>
        <p:spPr>
          <a:xfrm>
            <a:off x="265508" y="848693"/>
            <a:ext cx="2670600" cy="4051800"/>
          </a:xfrm>
          <a:prstGeom prst="roundRect">
            <a:avLst>
              <a:gd fmla="val 3968" name="adj"/>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67" name="Google Shape;67;p20"/>
          <p:cNvSpPr/>
          <p:nvPr/>
        </p:nvSpPr>
        <p:spPr>
          <a:xfrm>
            <a:off x="398950" y="1010625"/>
            <a:ext cx="115500" cy="3761400"/>
          </a:xfrm>
          <a:prstGeom prst="roundRect">
            <a:avLst>
              <a:gd fmla="val 50000" name="adj"/>
            </a:avLst>
          </a:prstGeom>
          <a:solidFill>
            <a:schemeClr val="lt1">
              <a:alpha val="4078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68" name="Google Shape;68;p20"/>
          <p:cNvSpPr/>
          <p:nvPr/>
        </p:nvSpPr>
        <p:spPr>
          <a:xfrm rot="5400000">
            <a:off x="2292807" y="957527"/>
            <a:ext cx="514500" cy="513900"/>
          </a:xfrm>
          <a:prstGeom prst="halfFrame">
            <a:avLst>
              <a:gd fmla="val 23728" name="adj1"/>
              <a:gd fmla="val 24642" name="adj2"/>
            </a:avLst>
          </a:prstGeom>
          <a:solidFill>
            <a:schemeClr val="lt1">
              <a:alpha val="2274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rgbClr val="262626"/>
              </a:solidFill>
              <a:latin typeface="Arial"/>
              <a:ea typeface="Arial"/>
              <a:cs typeface="Arial"/>
              <a:sym typeface="Arial"/>
            </a:endParaRPr>
          </a:p>
        </p:txBody>
      </p:sp>
      <p:sp>
        <p:nvSpPr>
          <p:cNvPr id="69" name="Google Shape;69;p20"/>
          <p:cNvSpPr txBox="1"/>
          <p:nvPr/>
        </p:nvSpPr>
        <p:spPr>
          <a:xfrm>
            <a:off x="533778" y="1227910"/>
            <a:ext cx="1674300" cy="408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zh-TW" sz="1100">
                <a:solidFill>
                  <a:schemeClr val="lt1"/>
                </a:solidFill>
                <a:latin typeface="Arial"/>
                <a:ea typeface="Arial"/>
                <a:cs typeface="Arial"/>
                <a:sym typeface="Arial"/>
              </a:rPr>
              <a:t>You can Resize without losing quality</a:t>
            </a:r>
            <a:endParaRPr b="1" sz="1100">
              <a:solidFill>
                <a:schemeClr val="lt1"/>
              </a:solidFill>
              <a:latin typeface="Arial"/>
              <a:ea typeface="Arial"/>
              <a:cs typeface="Arial"/>
              <a:sym typeface="Arial"/>
            </a:endParaRPr>
          </a:p>
        </p:txBody>
      </p:sp>
      <p:sp>
        <p:nvSpPr>
          <p:cNvPr id="70" name="Google Shape;70;p20"/>
          <p:cNvSpPr txBox="1"/>
          <p:nvPr/>
        </p:nvSpPr>
        <p:spPr>
          <a:xfrm>
            <a:off x="533778" y="1595597"/>
            <a:ext cx="1674300" cy="5772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zh-TW" sz="1100">
                <a:solidFill>
                  <a:schemeClr val="lt1"/>
                </a:solidFill>
                <a:latin typeface="Arial"/>
                <a:ea typeface="Arial"/>
                <a:cs typeface="Arial"/>
                <a:sym typeface="Arial"/>
              </a:rPr>
              <a:t>You can Change Fill Color &amp;</a:t>
            </a:r>
            <a:endParaRPr sz="1100"/>
          </a:p>
          <a:p>
            <a:pPr indent="0" lvl="0" marL="0" marR="0" rtl="0" algn="l">
              <a:spcBef>
                <a:spcPts val="0"/>
              </a:spcBef>
              <a:spcAft>
                <a:spcPts val="0"/>
              </a:spcAft>
              <a:buNone/>
            </a:pPr>
            <a:r>
              <a:rPr b="1" lang="zh-TW" sz="1100">
                <a:solidFill>
                  <a:schemeClr val="lt1"/>
                </a:solidFill>
                <a:latin typeface="Arial"/>
                <a:ea typeface="Arial"/>
                <a:cs typeface="Arial"/>
                <a:sym typeface="Arial"/>
              </a:rPr>
              <a:t>Line Color</a:t>
            </a:r>
            <a:endParaRPr b="1" sz="1100">
              <a:solidFill>
                <a:schemeClr val="lt1"/>
              </a:solidFill>
              <a:latin typeface="Arial"/>
              <a:ea typeface="Arial"/>
              <a:cs typeface="Arial"/>
              <a:sym typeface="Arial"/>
            </a:endParaRPr>
          </a:p>
        </p:txBody>
      </p:sp>
      <p:sp>
        <p:nvSpPr>
          <p:cNvPr id="71" name="Google Shape;71;p20"/>
          <p:cNvSpPr txBox="1"/>
          <p:nvPr/>
        </p:nvSpPr>
        <p:spPr>
          <a:xfrm>
            <a:off x="540922" y="4356328"/>
            <a:ext cx="1674000" cy="2385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zh-TW"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72" name="Google Shape;72;p20"/>
          <p:cNvSpPr txBox="1"/>
          <p:nvPr/>
        </p:nvSpPr>
        <p:spPr>
          <a:xfrm>
            <a:off x="540922" y="3337743"/>
            <a:ext cx="2037900" cy="10389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zh-TW" sz="2100">
                <a:solidFill>
                  <a:schemeClr val="lt1"/>
                </a:solidFill>
                <a:latin typeface="Arial"/>
                <a:ea typeface="Arial"/>
                <a:cs typeface="Arial"/>
                <a:sym typeface="Arial"/>
              </a:rPr>
              <a:t>FREE </a:t>
            </a:r>
            <a:endParaRPr sz="1100"/>
          </a:p>
          <a:p>
            <a:pPr indent="0" lvl="0" marL="0" marR="0" rtl="0" algn="l">
              <a:spcBef>
                <a:spcPts val="0"/>
              </a:spcBef>
              <a:spcAft>
                <a:spcPts val="0"/>
              </a:spcAft>
              <a:buNone/>
            </a:pPr>
            <a:r>
              <a:rPr b="1" lang="zh-TW" sz="2100">
                <a:solidFill>
                  <a:schemeClr val="lt1"/>
                </a:solidFill>
                <a:latin typeface="Arial"/>
                <a:ea typeface="Arial"/>
                <a:cs typeface="Arial"/>
                <a:sym typeface="Arial"/>
              </a:rPr>
              <a:t>PPT TEMPLATES</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Google Shape;8;p3"/>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75" name="Google Shape;75;p21"/>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
          <p:cNvSpPr/>
          <p:nvPr/>
        </p:nvSpPr>
        <p:spPr>
          <a:xfrm>
            <a:off x="689411" y="1580137"/>
            <a:ext cx="2465400" cy="2823900"/>
          </a:xfrm>
          <a:prstGeom prst="rect">
            <a:avLst/>
          </a:prstGeom>
          <a:solidFill>
            <a:schemeClr val="accen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 name="Google Shape;11;p4"/>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4"/>
          <p:cNvSpPr/>
          <p:nvPr>
            <p:ph idx="2" type="pic"/>
          </p:nvPr>
        </p:nvSpPr>
        <p:spPr>
          <a:xfrm>
            <a:off x="823073" y="1733240"/>
            <a:ext cx="2197800" cy="25176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5"/>
          <p:cNvSpPr/>
          <p:nvPr>
            <p:ph idx="2" type="pic"/>
          </p:nvPr>
        </p:nvSpPr>
        <p:spPr>
          <a:xfrm>
            <a:off x="0" y="0"/>
            <a:ext cx="91491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bg>
      <p:bgPr>
        <a:solidFill>
          <a:schemeClr val="dk1"/>
        </a:solidFill>
      </p:bgPr>
    </p:bg>
    <p:spTree>
      <p:nvGrpSpPr>
        <p:cNvPr id="17" name="Shape 17"/>
        <p:cNvGrpSpPr/>
        <p:nvPr/>
      </p:nvGrpSpPr>
      <p:grpSpPr>
        <a:xfrm>
          <a:off x="0" y="0"/>
          <a:ext cx="0" cy="0"/>
          <a:chOff x="0" y="0"/>
          <a:chExt cx="0" cy="0"/>
        </a:xfrm>
      </p:grpSpPr>
      <p:sp>
        <p:nvSpPr>
          <p:cNvPr id="18" name="Google Shape;18;p8"/>
          <p:cNvSpPr/>
          <p:nvPr>
            <p:ph idx="2" type="pic"/>
          </p:nvPr>
        </p:nvSpPr>
        <p:spPr>
          <a:xfrm>
            <a:off x="2834742" y="1378743"/>
            <a:ext cx="6309300" cy="30504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9" name="Google Shape;19;p8"/>
          <p:cNvSpPr/>
          <p:nvPr>
            <p:ph idx="3" type="pic"/>
          </p:nvPr>
        </p:nvSpPr>
        <p:spPr>
          <a:xfrm>
            <a:off x="0" y="964406"/>
            <a:ext cx="3324300" cy="30504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bg>
      <p:bgPr>
        <a:solidFill>
          <a:schemeClr val="dk1"/>
        </a:solidFill>
      </p:bgPr>
    </p:bg>
    <p:spTree>
      <p:nvGrpSpPr>
        <p:cNvPr id="21" name="Shape 21"/>
        <p:cNvGrpSpPr/>
        <p:nvPr/>
      </p:nvGrpSpPr>
      <p:grpSpPr>
        <a:xfrm>
          <a:off x="0" y="0"/>
          <a:ext cx="0" cy="0"/>
          <a:chOff x="0" y="0"/>
          <a:chExt cx="0" cy="0"/>
        </a:xfrm>
      </p:grpSpPr>
      <p:sp>
        <p:nvSpPr>
          <p:cNvPr id="22" name="Google Shape;22;p10"/>
          <p:cNvSpPr/>
          <p:nvPr>
            <p:ph idx="2" type="pic"/>
          </p:nvPr>
        </p:nvSpPr>
        <p:spPr>
          <a:xfrm>
            <a:off x="4216891" y="0"/>
            <a:ext cx="49272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2893638" y="1548475"/>
            <a:ext cx="3356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貓咪 battle</a:t>
            </a:r>
            <a:endParaRPr b="1" sz="5000">
              <a:solidFill>
                <a:schemeClr val="lt1"/>
              </a:solidFill>
            </a:endParaRPr>
          </a:p>
        </p:txBody>
      </p:sp>
      <p:sp>
        <p:nvSpPr>
          <p:cNvPr id="82" name="Google Shape;82;p22"/>
          <p:cNvSpPr/>
          <p:nvPr/>
        </p:nvSpPr>
        <p:spPr>
          <a:xfrm>
            <a:off x="2869075" y="2409878"/>
            <a:ext cx="3405825" cy="668300"/>
          </a:xfrm>
          <a:custGeom>
            <a:rect b="b" l="l" r="r" t="t"/>
            <a:pathLst>
              <a:path extrusionOk="0" h="26732" w="136233">
                <a:moveTo>
                  <a:pt x="0" y="26732"/>
                </a:moveTo>
                <a:cubicBezTo>
                  <a:pt x="0" y="15897"/>
                  <a:pt x="9745" y="3938"/>
                  <a:pt x="20256" y="1312"/>
                </a:cubicBezTo>
                <a:cubicBezTo>
                  <a:pt x="26946" y="-360"/>
                  <a:pt x="34014" y="120"/>
                  <a:pt x="40910" y="120"/>
                </a:cubicBezTo>
                <a:cubicBezTo>
                  <a:pt x="63026" y="120"/>
                  <a:pt x="85123" y="1709"/>
                  <a:pt x="107239" y="1709"/>
                </a:cubicBezTo>
                <a:cubicBezTo>
                  <a:pt x="116905" y="1709"/>
                  <a:pt x="127588" y="5635"/>
                  <a:pt x="136233" y="1312"/>
                </a:cubicBezTo>
              </a:path>
            </a:pathLst>
          </a:custGeom>
          <a:noFill/>
          <a:ln cap="flat" cmpd="sng" w="76200">
            <a:solidFill>
              <a:schemeClr val="lt1"/>
            </a:solidFill>
            <a:prstDash val="solid"/>
            <a:round/>
            <a:headEnd len="med" w="med" type="none"/>
            <a:tailEnd len="med" w="med" type="none"/>
          </a:ln>
        </p:spPr>
      </p:sp>
      <p:sp>
        <p:nvSpPr>
          <p:cNvPr id="83" name="Google Shape;83;p22"/>
          <p:cNvSpPr txBox="1"/>
          <p:nvPr/>
        </p:nvSpPr>
        <p:spPr>
          <a:xfrm>
            <a:off x="3058275" y="3266850"/>
            <a:ext cx="3832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3000">
                <a:solidFill>
                  <a:schemeClr val="lt1"/>
                </a:solidFill>
              </a:rPr>
              <a:t>1092959 戴睦唐</a:t>
            </a:r>
            <a:endParaRPr b="1" sz="3000">
              <a:solidFill>
                <a:schemeClr val="lt1"/>
              </a:solidFill>
            </a:endParaRPr>
          </a:p>
          <a:p>
            <a:pPr indent="0" lvl="0" marL="0" rtl="0" algn="l">
              <a:spcBef>
                <a:spcPts val="0"/>
              </a:spcBef>
              <a:spcAft>
                <a:spcPts val="0"/>
              </a:spcAft>
              <a:buNone/>
            </a:pPr>
            <a:r>
              <a:rPr b="1" lang="zh-TW" sz="3000">
                <a:solidFill>
                  <a:schemeClr val="lt1"/>
                </a:solidFill>
              </a:rPr>
              <a:t>1092950 林佳笙</a:t>
            </a:r>
            <a:endParaRPr b="1" sz="3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1807175" y="609175"/>
            <a:ext cx="7177075" cy="576250"/>
          </a:xfrm>
          <a:prstGeom prst="rect">
            <a:avLst/>
          </a:prstGeom>
          <a:noFill/>
          <a:ln>
            <a:noFill/>
          </a:ln>
        </p:spPr>
      </p:pic>
      <p:sp>
        <p:nvSpPr>
          <p:cNvPr id="162" name="Google Shape;162;p31"/>
          <p:cNvSpPr txBox="1"/>
          <p:nvPr/>
        </p:nvSpPr>
        <p:spPr>
          <a:xfrm>
            <a:off x="74250" y="3028525"/>
            <a:ext cx="7085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ClientSocket是server端的clientSocket</a:t>
            </a:r>
            <a:endParaRPr b="1" sz="2000">
              <a:solidFill>
                <a:schemeClr val="lt1"/>
              </a:solidFill>
            </a:endParaRPr>
          </a:p>
          <a:p>
            <a:pPr indent="0" lvl="0" marL="0" rtl="0" algn="l">
              <a:spcBef>
                <a:spcPts val="0"/>
              </a:spcBef>
              <a:spcAft>
                <a:spcPts val="0"/>
              </a:spcAft>
              <a:buNone/>
            </a:pPr>
            <a:r>
              <a:rPr b="1" lang="zh-TW" sz="2000">
                <a:solidFill>
                  <a:schemeClr val="lt1"/>
                </a:solidFill>
              </a:rPr>
              <a:t>不是client端的</a:t>
            </a:r>
            <a:endParaRPr b="1" sz="2000">
              <a:solidFill>
                <a:schemeClr val="lt1"/>
              </a:solidFill>
            </a:endParaRPr>
          </a:p>
          <a:p>
            <a:pPr indent="0" lvl="0" marL="0" rtl="0" algn="l">
              <a:spcBef>
                <a:spcPts val="0"/>
              </a:spcBef>
              <a:spcAft>
                <a:spcPts val="0"/>
              </a:spcAft>
              <a:buNone/>
            </a:pPr>
            <a:r>
              <a:rPr b="1" lang="zh-TW" sz="2000">
                <a:solidFill>
                  <a:schemeClr val="lt1"/>
                </a:solidFill>
              </a:rPr>
              <a:t>建構子傳入一個Socket把他用</a:t>
            </a:r>
            <a:endParaRPr b="1" sz="2000">
              <a:solidFill>
                <a:schemeClr val="lt1"/>
              </a:solidFill>
            </a:endParaRPr>
          </a:p>
          <a:p>
            <a:pPr indent="0" lvl="0" marL="0" rtl="0" algn="l">
              <a:spcBef>
                <a:spcPts val="0"/>
              </a:spcBef>
              <a:spcAft>
                <a:spcPts val="0"/>
              </a:spcAft>
              <a:buNone/>
            </a:pPr>
            <a:r>
              <a:rPr b="1" lang="zh-TW" sz="2000">
                <a:solidFill>
                  <a:schemeClr val="lt1"/>
                </a:solidFill>
              </a:rPr>
              <a:t>ClientSocket包起來控制</a:t>
            </a:r>
            <a:endParaRPr b="1" sz="2000">
              <a:solidFill>
                <a:schemeClr val="lt1"/>
              </a:solidFill>
            </a:endParaRPr>
          </a:p>
          <a:p>
            <a:pPr indent="0" lvl="0" marL="0" rtl="0" algn="l">
              <a:spcBef>
                <a:spcPts val="0"/>
              </a:spcBef>
              <a:spcAft>
                <a:spcPts val="0"/>
              </a:spcAft>
              <a:buNone/>
            </a:pPr>
            <a:r>
              <a:rPr b="1" lang="zh-TW" sz="2000">
                <a:solidFill>
                  <a:schemeClr val="lt1"/>
                </a:solidFill>
              </a:rPr>
              <a:t>建一個Thread去收消息</a:t>
            </a:r>
            <a:endParaRPr b="1" sz="2000">
              <a:solidFill>
                <a:schemeClr val="lt1"/>
              </a:solidFill>
            </a:endParaRPr>
          </a:p>
          <a:p>
            <a:pPr indent="0" lvl="0" marL="0" rtl="0" algn="l">
              <a:spcBef>
                <a:spcPts val="0"/>
              </a:spcBef>
              <a:spcAft>
                <a:spcPts val="0"/>
              </a:spcAft>
              <a:buNone/>
            </a:pPr>
            <a:r>
              <a:rPr b="1" lang="zh-TW" sz="2000">
                <a:solidFill>
                  <a:schemeClr val="lt1"/>
                </a:solidFill>
              </a:rPr>
              <a:t>也可以發送訊息給client端</a:t>
            </a:r>
            <a:endParaRPr b="1" sz="2000">
              <a:solidFill>
                <a:schemeClr val="lt1"/>
              </a:solidFill>
            </a:endParaRPr>
          </a:p>
        </p:txBody>
      </p:sp>
      <p:pic>
        <p:nvPicPr>
          <p:cNvPr id="163" name="Google Shape;163;p31"/>
          <p:cNvPicPr preferRelativeResize="0"/>
          <p:nvPr/>
        </p:nvPicPr>
        <p:blipFill>
          <a:blip r:embed="rId4">
            <a:alphaModFix/>
          </a:blip>
          <a:stretch>
            <a:fillRect/>
          </a:stretch>
        </p:blipFill>
        <p:spPr>
          <a:xfrm>
            <a:off x="4775225" y="1376376"/>
            <a:ext cx="4209025" cy="25153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2"/>
          <p:cNvPicPr preferRelativeResize="0"/>
          <p:nvPr/>
        </p:nvPicPr>
        <p:blipFill>
          <a:blip r:embed="rId3">
            <a:alphaModFix/>
          </a:blip>
          <a:stretch>
            <a:fillRect/>
          </a:stretch>
        </p:blipFill>
        <p:spPr>
          <a:xfrm>
            <a:off x="3226775" y="152400"/>
            <a:ext cx="5620786" cy="4838700"/>
          </a:xfrm>
          <a:prstGeom prst="rect">
            <a:avLst/>
          </a:prstGeom>
          <a:noFill/>
          <a:ln>
            <a:noFill/>
          </a:ln>
        </p:spPr>
      </p:pic>
      <p:sp>
        <p:nvSpPr>
          <p:cNvPr id="169" name="Google Shape;169;p32"/>
          <p:cNvSpPr txBox="1"/>
          <p:nvPr/>
        </p:nvSpPr>
        <p:spPr>
          <a:xfrm>
            <a:off x="119375" y="492100"/>
            <a:ext cx="3107400" cy="21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900">
                <a:solidFill>
                  <a:schemeClr val="lt1"/>
                </a:solidFill>
              </a:rPr>
              <a:t>Client傳button的訊息</a:t>
            </a:r>
            <a:endParaRPr b="1" sz="1900">
              <a:solidFill>
                <a:schemeClr val="lt1"/>
              </a:solidFill>
            </a:endParaRPr>
          </a:p>
          <a:p>
            <a:pPr indent="0" lvl="0" marL="0" rtl="0" algn="l">
              <a:spcBef>
                <a:spcPts val="0"/>
              </a:spcBef>
              <a:spcAft>
                <a:spcPts val="0"/>
              </a:spcAft>
              <a:buNone/>
            </a:pPr>
            <a:r>
              <a:rPr b="1" lang="zh-TW" sz="1900">
                <a:solidFill>
                  <a:schemeClr val="lt1"/>
                </a:solidFill>
              </a:rPr>
              <a:t>進來的時候</a:t>
            </a:r>
            <a:endParaRPr b="1" sz="1900">
              <a:solidFill>
                <a:schemeClr val="lt1"/>
              </a:solidFill>
            </a:endParaRPr>
          </a:p>
          <a:p>
            <a:pPr indent="0" lvl="0" marL="0" rtl="0" algn="l">
              <a:spcBef>
                <a:spcPts val="0"/>
              </a:spcBef>
              <a:spcAft>
                <a:spcPts val="0"/>
              </a:spcAft>
              <a:buNone/>
            </a:pPr>
            <a:r>
              <a:rPr b="1" lang="zh-TW" sz="1900">
                <a:solidFill>
                  <a:schemeClr val="lt1"/>
                </a:solidFill>
              </a:rPr>
              <a:t>一樣用split將訊息隔開</a:t>
            </a:r>
            <a:endParaRPr b="1" sz="1900">
              <a:solidFill>
                <a:schemeClr val="lt1"/>
              </a:solidFill>
            </a:endParaRPr>
          </a:p>
          <a:p>
            <a:pPr indent="0" lvl="0" marL="0" rtl="0" algn="l">
              <a:spcBef>
                <a:spcPts val="0"/>
              </a:spcBef>
              <a:spcAft>
                <a:spcPts val="0"/>
              </a:spcAft>
              <a:buNone/>
            </a:pPr>
            <a:r>
              <a:rPr b="1" lang="zh-TW" sz="1900">
                <a:solidFill>
                  <a:schemeClr val="lt1"/>
                </a:solidFill>
              </a:rPr>
              <a:t>然後看是哪一個Client</a:t>
            </a:r>
            <a:endParaRPr b="1" sz="1900">
              <a:solidFill>
                <a:schemeClr val="lt1"/>
              </a:solidFill>
            </a:endParaRPr>
          </a:p>
          <a:p>
            <a:pPr indent="0" lvl="0" marL="0" rtl="0" algn="l">
              <a:spcBef>
                <a:spcPts val="0"/>
              </a:spcBef>
              <a:spcAft>
                <a:spcPts val="0"/>
              </a:spcAft>
              <a:buNone/>
            </a:pPr>
            <a:r>
              <a:rPr b="1" lang="zh-TW" sz="1900">
                <a:solidFill>
                  <a:schemeClr val="lt1"/>
                </a:solidFill>
              </a:rPr>
              <a:t>把訊息加入Server的</a:t>
            </a:r>
            <a:endParaRPr b="1" sz="1900">
              <a:solidFill>
                <a:schemeClr val="lt1"/>
              </a:solidFill>
            </a:endParaRPr>
          </a:p>
          <a:p>
            <a:pPr indent="0" lvl="0" marL="0" rtl="0" algn="l">
              <a:spcBef>
                <a:spcPts val="0"/>
              </a:spcBef>
              <a:spcAft>
                <a:spcPts val="0"/>
              </a:spcAft>
              <a:buNone/>
            </a:pPr>
            <a:r>
              <a:rPr b="1" lang="zh-TW" sz="1900">
                <a:solidFill>
                  <a:schemeClr val="lt1"/>
                </a:solidFill>
              </a:rPr>
              <a:t>Queue統一處理</a:t>
            </a:r>
            <a:endParaRPr b="1" sz="1900">
              <a:solidFill>
                <a:schemeClr val="lt1"/>
              </a:solidFill>
            </a:endParaRPr>
          </a:p>
          <a:p>
            <a:pPr indent="0" lvl="0" marL="0" rtl="0" algn="l">
              <a:spcBef>
                <a:spcPts val="0"/>
              </a:spcBef>
              <a:spcAft>
                <a:spcPts val="0"/>
              </a:spcAft>
              <a:buNone/>
            </a:pPr>
            <a:r>
              <a:t/>
            </a:r>
            <a:endParaRPr b="1" sz="1300">
              <a:solidFill>
                <a:schemeClr val="lt1"/>
              </a:solidFill>
            </a:endParaRPr>
          </a:p>
        </p:txBody>
      </p:sp>
      <p:pic>
        <p:nvPicPr>
          <p:cNvPr id="170" name="Google Shape;170;p32"/>
          <p:cNvPicPr preferRelativeResize="0"/>
          <p:nvPr/>
        </p:nvPicPr>
        <p:blipFill>
          <a:blip r:embed="rId4">
            <a:alphaModFix/>
          </a:blip>
          <a:stretch>
            <a:fillRect/>
          </a:stretch>
        </p:blipFill>
        <p:spPr>
          <a:xfrm>
            <a:off x="0" y="3064625"/>
            <a:ext cx="3911850" cy="207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195100" y="184650"/>
            <a:ext cx="708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Code:Server</a:t>
            </a:r>
            <a:endParaRPr/>
          </a:p>
        </p:txBody>
      </p:sp>
      <p:sp>
        <p:nvSpPr>
          <p:cNvPr id="176" name="Google Shape;176;p33"/>
          <p:cNvSpPr/>
          <p:nvPr/>
        </p:nvSpPr>
        <p:spPr>
          <a:xfrm>
            <a:off x="195100" y="665275"/>
            <a:ext cx="3905754"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pic>
        <p:nvPicPr>
          <p:cNvPr id="177" name="Google Shape;177;p33"/>
          <p:cNvPicPr preferRelativeResize="0"/>
          <p:nvPr/>
        </p:nvPicPr>
        <p:blipFill>
          <a:blip r:embed="rId3">
            <a:alphaModFix/>
          </a:blip>
          <a:stretch>
            <a:fillRect/>
          </a:stretch>
        </p:blipFill>
        <p:spPr>
          <a:xfrm>
            <a:off x="351350" y="1926725"/>
            <a:ext cx="7993107" cy="3103400"/>
          </a:xfrm>
          <a:prstGeom prst="rect">
            <a:avLst/>
          </a:prstGeom>
          <a:noFill/>
          <a:ln>
            <a:noFill/>
          </a:ln>
        </p:spPr>
      </p:pic>
      <p:sp>
        <p:nvSpPr>
          <p:cNvPr id="178" name="Google Shape;178;p33"/>
          <p:cNvSpPr txBox="1"/>
          <p:nvPr/>
        </p:nvSpPr>
        <p:spPr>
          <a:xfrm>
            <a:off x="4202700" y="107700"/>
            <a:ext cx="7085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在server內實體化RoleControl</a:t>
            </a:r>
            <a:endParaRPr b="1" sz="2000">
              <a:solidFill>
                <a:schemeClr val="lt1"/>
              </a:solidFill>
            </a:endParaRPr>
          </a:p>
          <a:p>
            <a:pPr indent="0" lvl="0" marL="0" rtl="0" algn="l">
              <a:spcBef>
                <a:spcPts val="0"/>
              </a:spcBef>
              <a:spcAft>
                <a:spcPts val="0"/>
              </a:spcAft>
              <a:buNone/>
            </a:pPr>
            <a:r>
              <a:rPr b="1" lang="zh-TW" sz="2000">
                <a:solidFill>
                  <a:schemeClr val="lt1"/>
                </a:solidFill>
              </a:rPr>
              <a:t>進行遊戲數據管理</a:t>
            </a:r>
            <a:endParaRPr b="1" sz="2000">
              <a:solidFill>
                <a:schemeClr val="lt1"/>
              </a:solidFill>
            </a:endParaRPr>
          </a:p>
          <a:p>
            <a:pPr indent="0" lvl="0" marL="0" rtl="0" algn="l">
              <a:spcBef>
                <a:spcPts val="0"/>
              </a:spcBef>
              <a:spcAft>
                <a:spcPts val="0"/>
              </a:spcAft>
              <a:buNone/>
            </a:pPr>
            <a:r>
              <a:rPr b="1" lang="zh-TW" sz="2000">
                <a:solidFill>
                  <a:schemeClr val="lt1"/>
                </a:solidFill>
              </a:rPr>
              <a:t>建立clientSocket物件去處理client的連線</a:t>
            </a:r>
            <a:endParaRPr b="1" sz="2000">
              <a:solidFill>
                <a:schemeClr val="lt1"/>
              </a:solidFill>
            </a:endParaRPr>
          </a:p>
          <a:p>
            <a:pPr indent="0" lvl="0" marL="0" rtl="0" algn="l">
              <a:spcBef>
                <a:spcPts val="0"/>
              </a:spcBef>
              <a:spcAft>
                <a:spcPts val="0"/>
              </a:spcAft>
              <a:buNone/>
            </a:pPr>
            <a:r>
              <a:rPr b="1" lang="zh-TW" sz="2000">
                <a:solidFill>
                  <a:schemeClr val="lt1"/>
                </a:solidFill>
              </a:rPr>
              <a:t>並且以兩個Queue分別處理兩個</a:t>
            </a:r>
            <a:endParaRPr b="1" sz="2000">
              <a:solidFill>
                <a:schemeClr val="lt1"/>
              </a:solidFill>
            </a:endParaRPr>
          </a:p>
          <a:p>
            <a:pPr indent="0" lvl="0" marL="0" rtl="0" algn="l">
              <a:spcBef>
                <a:spcPts val="0"/>
              </a:spcBef>
              <a:spcAft>
                <a:spcPts val="0"/>
              </a:spcAft>
              <a:buNone/>
            </a:pPr>
            <a:r>
              <a:rPr b="1" lang="zh-TW" sz="2000">
                <a:solidFill>
                  <a:schemeClr val="lt1"/>
                </a:solidFill>
              </a:rPr>
              <a:t>ClientSocket傳入的按鈕指令</a:t>
            </a:r>
            <a:endParaRPr b="1"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nvSpPr>
        <p:spPr>
          <a:xfrm>
            <a:off x="331750" y="152400"/>
            <a:ext cx="3045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3000">
                <a:solidFill>
                  <a:schemeClr val="lt1"/>
                </a:solidFill>
              </a:rPr>
              <a:t>按鈕訊息處理</a:t>
            </a:r>
            <a:endParaRPr b="1" sz="3000">
              <a:solidFill>
                <a:schemeClr val="lt1"/>
              </a:solidFill>
            </a:endParaRPr>
          </a:p>
          <a:p>
            <a:pPr indent="0" lvl="0" marL="0" rtl="0" algn="l">
              <a:spcBef>
                <a:spcPts val="0"/>
              </a:spcBef>
              <a:spcAft>
                <a:spcPts val="0"/>
              </a:spcAft>
              <a:buNone/>
            </a:pPr>
            <a:r>
              <a:t/>
            </a:r>
            <a:endParaRPr b="1" sz="3000">
              <a:solidFill>
                <a:schemeClr val="lt1"/>
              </a:solidFill>
            </a:endParaRPr>
          </a:p>
          <a:p>
            <a:pPr indent="0" lvl="0" marL="0" rtl="0" algn="l">
              <a:spcBef>
                <a:spcPts val="0"/>
              </a:spcBef>
              <a:spcAft>
                <a:spcPts val="0"/>
              </a:spcAft>
              <a:buNone/>
            </a:pPr>
            <a:r>
              <a:t/>
            </a:r>
            <a:endParaRPr b="1" sz="3000">
              <a:solidFill>
                <a:schemeClr val="lt1"/>
              </a:solidFill>
            </a:endParaRPr>
          </a:p>
          <a:p>
            <a:pPr indent="0" lvl="0" marL="0" rtl="0" algn="l">
              <a:spcBef>
                <a:spcPts val="0"/>
              </a:spcBef>
              <a:spcAft>
                <a:spcPts val="0"/>
              </a:spcAft>
              <a:buNone/>
            </a:pPr>
            <a:r>
              <a:rPr b="1" lang="zh-TW" sz="2500">
                <a:solidFill>
                  <a:schemeClr val="lt1"/>
                </a:solidFill>
              </a:rPr>
              <a:t>用Queue來當容器</a:t>
            </a:r>
            <a:endParaRPr b="1" sz="2500">
              <a:solidFill>
                <a:schemeClr val="lt1"/>
              </a:solidFill>
            </a:endParaRPr>
          </a:p>
          <a:p>
            <a:pPr indent="0" lvl="0" marL="0" rtl="0" algn="l">
              <a:spcBef>
                <a:spcPts val="0"/>
              </a:spcBef>
              <a:spcAft>
                <a:spcPts val="0"/>
              </a:spcAft>
              <a:buNone/>
            </a:pPr>
            <a:r>
              <a:rPr b="1" lang="zh-TW" sz="2500">
                <a:solidFill>
                  <a:schemeClr val="lt1"/>
                </a:solidFill>
              </a:rPr>
              <a:t>處理好的就直接消失</a:t>
            </a:r>
            <a:endParaRPr b="1" sz="2500">
              <a:solidFill>
                <a:schemeClr val="lt1"/>
              </a:solidFill>
            </a:endParaRPr>
          </a:p>
          <a:p>
            <a:pPr indent="0" lvl="0" marL="0" rtl="0" algn="l">
              <a:spcBef>
                <a:spcPts val="0"/>
              </a:spcBef>
              <a:spcAft>
                <a:spcPts val="0"/>
              </a:spcAft>
              <a:buNone/>
            </a:pPr>
            <a:r>
              <a:rPr b="1" lang="zh-TW" sz="2500">
                <a:solidFill>
                  <a:schemeClr val="lt1"/>
                </a:solidFill>
              </a:rPr>
              <a:t>方便又好用</a:t>
            </a:r>
            <a:endParaRPr b="1" sz="2500">
              <a:solidFill>
                <a:schemeClr val="lt1"/>
              </a:solidFill>
            </a:endParaRPr>
          </a:p>
        </p:txBody>
      </p:sp>
      <p:pic>
        <p:nvPicPr>
          <p:cNvPr id="184" name="Google Shape;184;p34"/>
          <p:cNvPicPr preferRelativeResize="0"/>
          <p:nvPr/>
        </p:nvPicPr>
        <p:blipFill>
          <a:blip r:embed="rId3">
            <a:alphaModFix/>
          </a:blip>
          <a:stretch>
            <a:fillRect/>
          </a:stretch>
        </p:blipFill>
        <p:spPr>
          <a:xfrm>
            <a:off x="3874050" y="902500"/>
            <a:ext cx="4895801" cy="366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5"/>
          <p:cNvPicPr preferRelativeResize="0"/>
          <p:nvPr/>
        </p:nvPicPr>
        <p:blipFill>
          <a:blip r:embed="rId3">
            <a:alphaModFix/>
          </a:blip>
          <a:stretch>
            <a:fillRect/>
          </a:stretch>
        </p:blipFill>
        <p:spPr>
          <a:xfrm>
            <a:off x="3726850" y="427775"/>
            <a:ext cx="6315075" cy="323850"/>
          </a:xfrm>
          <a:prstGeom prst="rect">
            <a:avLst/>
          </a:prstGeom>
          <a:noFill/>
          <a:ln>
            <a:noFill/>
          </a:ln>
        </p:spPr>
      </p:pic>
      <p:sp>
        <p:nvSpPr>
          <p:cNvPr id="190" name="Google Shape;190;p35"/>
          <p:cNvSpPr txBox="1"/>
          <p:nvPr/>
        </p:nvSpPr>
        <p:spPr>
          <a:xfrm>
            <a:off x="84000" y="189500"/>
            <a:ext cx="7085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用Broadcast函數</a:t>
            </a:r>
            <a:endParaRPr b="1" sz="2000">
              <a:solidFill>
                <a:schemeClr val="lt1"/>
              </a:solidFill>
            </a:endParaRPr>
          </a:p>
          <a:p>
            <a:pPr indent="0" lvl="0" marL="0" rtl="0" algn="l">
              <a:spcBef>
                <a:spcPts val="0"/>
              </a:spcBef>
              <a:spcAft>
                <a:spcPts val="0"/>
              </a:spcAft>
              <a:buNone/>
            </a:pPr>
            <a:r>
              <a:rPr b="1" lang="zh-TW" sz="2000">
                <a:solidFill>
                  <a:schemeClr val="lt1"/>
                </a:solidFill>
              </a:rPr>
              <a:t>將字串訊息傳給所有client端</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pic>
        <p:nvPicPr>
          <p:cNvPr id="191" name="Google Shape;191;p35"/>
          <p:cNvPicPr preferRelativeResize="0"/>
          <p:nvPr/>
        </p:nvPicPr>
        <p:blipFill>
          <a:blip r:embed="rId4">
            <a:alphaModFix/>
          </a:blip>
          <a:stretch>
            <a:fillRect/>
          </a:stretch>
        </p:blipFill>
        <p:spPr>
          <a:xfrm>
            <a:off x="152400" y="946325"/>
            <a:ext cx="8839200" cy="2060148"/>
          </a:xfrm>
          <a:prstGeom prst="rect">
            <a:avLst/>
          </a:prstGeom>
          <a:noFill/>
          <a:ln>
            <a:noFill/>
          </a:ln>
        </p:spPr>
      </p:pic>
      <p:pic>
        <p:nvPicPr>
          <p:cNvPr id="192" name="Google Shape;192;p35"/>
          <p:cNvPicPr preferRelativeResize="0"/>
          <p:nvPr/>
        </p:nvPicPr>
        <p:blipFill>
          <a:blip r:embed="rId5">
            <a:alphaModFix/>
          </a:blip>
          <a:stretch>
            <a:fillRect/>
          </a:stretch>
        </p:blipFill>
        <p:spPr>
          <a:xfrm>
            <a:off x="4989662" y="2077100"/>
            <a:ext cx="3789451" cy="3314151"/>
          </a:xfrm>
          <a:prstGeom prst="rect">
            <a:avLst/>
          </a:prstGeom>
          <a:noFill/>
          <a:ln>
            <a:noFill/>
          </a:ln>
        </p:spPr>
      </p:pic>
      <p:sp>
        <p:nvSpPr>
          <p:cNvPr id="193" name="Google Shape;193;p35"/>
          <p:cNvSpPr txBox="1"/>
          <p:nvPr/>
        </p:nvSpPr>
        <p:spPr>
          <a:xfrm>
            <a:off x="0" y="3279650"/>
            <a:ext cx="7085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然後跟c++一樣Listen  Accept</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689175"/>
            <a:ext cx="8839200" cy="525941"/>
          </a:xfrm>
          <a:prstGeom prst="rect">
            <a:avLst/>
          </a:prstGeom>
          <a:noFill/>
          <a:ln>
            <a:noFill/>
          </a:ln>
        </p:spPr>
      </p:pic>
      <p:sp>
        <p:nvSpPr>
          <p:cNvPr id="199" name="Google Shape;199;p36"/>
          <p:cNvSpPr txBox="1"/>
          <p:nvPr/>
        </p:nvSpPr>
        <p:spPr>
          <a:xfrm>
            <a:off x="84000" y="189500"/>
            <a:ext cx="7085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將遊戲數據轉換成純字串傳  以便傳給client方</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pic>
        <p:nvPicPr>
          <p:cNvPr id="200" name="Google Shape;200;p36"/>
          <p:cNvPicPr preferRelativeResize="0"/>
          <p:nvPr/>
        </p:nvPicPr>
        <p:blipFill>
          <a:blip r:embed="rId4">
            <a:alphaModFix/>
          </a:blip>
          <a:stretch>
            <a:fillRect/>
          </a:stretch>
        </p:blipFill>
        <p:spPr>
          <a:xfrm>
            <a:off x="0" y="1215116"/>
            <a:ext cx="4628598" cy="3623584"/>
          </a:xfrm>
          <a:prstGeom prst="rect">
            <a:avLst/>
          </a:prstGeom>
          <a:noFill/>
          <a:ln>
            <a:noFill/>
          </a:ln>
        </p:spPr>
      </p:pic>
      <p:pic>
        <p:nvPicPr>
          <p:cNvPr id="201" name="Google Shape;201;p36"/>
          <p:cNvPicPr preferRelativeResize="0"/>
          <p:nvPr/>
        </p:nvPicPr>
        <p:blipFill>
          <a:blip r:embed="rId5">
            <a:alphaModFix/>
          </a:blip>
          <a:stretch>
            <a:fillRect/>
          </a:stretch>
        </p:blipFill>
        <p:spPr>
          <a:xfrm>
            <a:off x="4724400" y="1394988"/>
            <a:ext cx="4419600" cy="32638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7"/>
          <p:cNvPicPr preferRelativeResize="0"/>
          <p:nvPr/>
        </p:nvPicPr>
        <p:blipFill>
          <a:blip r:embed="rId3">
            <a:alphaModFix/>
          </a:blip>
          <a:stretch>
            <a:fillRect/>
          </a:stretch>
        </p:blipFill>
        <p:spPr>
          <a:xfrm>
            <a:off x="3480550" y="406150"/>
            <a:ext cx="5381625" cy="2971800"/>
          </a:xfrm>
          <a:prstGeom prst="rect">
            <a:avLst/>
          </a:prstGeom>
          <a:noFill/>
          <a:ln>
            <a:noFill/>
          </a:ln>
        </p:spPr>
      </p:pic>
      <p:sp>
        <p:nvSpPr>
          <p:cNvPr id="207" name="Google Shape;207;p37"/>
          <p:cNvSpPr txBox="1"/>
          <p:nvPr/>
        </p:nvSpPr>
        <p:spPr>
          <a:xfrm>
            <a:off x="84000" y="189500"/>
            <a:ext cx="70857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怪物死掉要將server端</a:t>
            </a:r>
            <a:endParaRPr b="1" sz="2000">
              <a:solidFill>
                <a:schemeClr val="lt1"/>
              </a:solidFill>
            </a:endParaRPr>
          </a:p>
          <a:p>
            <a:pPr indent="0" lvl="0" marL="0" rtl="0" algn="l">
              <a:spcBef>
                <a:spcPts val="0"/>
              </a:spcBef>
              <a:spcAft>
                <a:spcPts val="0"/>
              </a:spcAft>
              <a:buNone/>
            </a:pPr>
            <a:r>
              <a:rPr b="1" lang="zh-TW" sz="2000">
                <a:solidFill>
                  <a:schemeClr val="lt1"/>
                </a:solidFill>
              </a:rPr>
              <a:t>死掉的訊息傳給client端</a:t>
            </a:r>
            <a:endParaRPr b="1" sz="2000">
              <a:solidFill>
                <a:schemeClr val="lt1"/>
              </a:solidFill>
            </a:endParaRPr>
          </a:p>
          <a:p>
            <a:pPr indent="0" lvl="0" marL="0" rtl="0" algn="l">
              <a:spcBef>
                <a:spcPts val="0"/>
              </a:spcBef>
              <a:spcAft>
                <a:spcPts val="0"/>
              </a:spcAft>
              <a:buNone/>
            </a:pPr>
            <a:r>
              <a:rPr b="1" lang="zh-TW" sz="2000">
                <a:solidFill>
                  <a:schemeClr val="lt1"/>
                </a:solidFill>
              </a:rPr>
              <a:t>他才知道怪物死掉了</a:t>
            </a:r>
            <a:endParaRPr b="1" sz="2000">
              <a:solidFill>
                <a:schemeClr val="lt1"/>
              </a:solidFill>
            </a:endParaRPr>
          </a:p>
          <a:p>
            <a:pPr indent="0" lvl="0" marL="0" rtl="0" algn="l">
              <a:spcBef>
                <a:spcPts val="0"/>
              </a:spcBef>
              <a:spcAft>
                <a:spcPts val="0"/>
              </a:spcAft>
              <a:buNone/>
            </a:pPr>
            <a:r>
              <a:rPr b="1" lang="zh-TW" sz="2000">
                <a:solidFill>
                  <a:schemeClr val="lt1"/>
                </a:solidFill>
              </a:rPr>
              <a:t>非常麻煩</a:t>
            </a:r>
            <a:endParaRPr b="1" sz="2000">
              <a:solidFill>
                <a:schemeClr val="lt1"/>
              </a:solidFill>
            </a:endParaRPr>
          </a:p>
          <a:p>
            <a:pPr indent="0" lvl="0" marL="0" rtl="0" algn="l">
              <a:spcBef>
                <a:spcPts val="0"/>
              </a:spcBef>
              <a:spcAft>
                <a:spcPts val="0"/>
              </a:spcAft>
              <a:buNone/>
            </a:pPr>
            <a:r>
              <a:rPr b="1" lang="zh-TW" sz="2000">
                <a:solidFill>
                  <a:schemeClr val="lt1"/>
                </a:solidFill>
              </a:rPr>
              <a:t>我快死掉就是因為這個</a:t>
            </a:r>
            <a:endParaRPr b="1" sz="2000">
              <a:solidFill>
                <a:schemeClr val="lt1"/>
              </a:solidFill>
            </a:endParaRPr>
          </a:p>
          <a:p>
            <a:pPr indent="0" lvl="0" marL="0" rtl="0" algn="l">
              <a:spcBef>
                <a:spcPts val="0"/>
              </a:spcBef>
              <a:spcAft>
                <a:spcPts val="0"/>
              </a:spcAft>
              <a:buNone/>
            </a:pPr>
            <a:r>
              <a:t/>
            </a:r>
            <a:endParaRPr b="1" sz="2000">
              <a:solidFill>
                <a:schemeClr val="lt1"/>
              </a:solidFill>
            </a:endParaRPr>
          </a:p>
          <a:p>
            <a:pPr indent="0" lvl="0" marL="0" rtl="0" algn="l">
              <a:spcBef>
                <a:spcPts val="0"/>
              </a:spcBef>
              <a:spcAft>
                <a:spcPts val="0"/>
              </a:spcAft>
              <a:buNone/>
            </a:pPr>
            <a:r>
              <a:t/>
            </a:r>
            <a:endParaRPr b="1" sz="2000">
              <a:solidFill>
                <a:schemeClr val="lt1"/>
              </a:solidFill>
            </a:endParaRPr>
          </a:p>
          <a:p>
            <a:pPr indent="0" lvl="0" marL="0" rtl="0" algn="l">
              <a:spcBef>
                <a:spcPts val="0"/>
              </a:spcBef>
              <a:spcAft>
                <a:spcPts val="0"/>
              </a:spcAft>
              <a:buNone/>
            </a:pPr>
            <a:r>
              <a:rPr b="1" lang="zh-TW" sz="2000">
                <a:solidFill>
                  <a:schemeClr val="lt1"/>
                </a:solidFill>
              </a:rPr>
              <a:t>然後所有的資料都以逗號間隔</a:t>
            </a:r>
            <a:endParaRPr b="1" sz="2000">
              <a:solidFill>
                <a:schemeClr val="lt1"/>
              </a:solidFill>
            </a:endParaRPr>
          </a:p>
          <a:p>
            <a:pPr indent="0" lvl="0" marL="0" rtl="0" algn="l">
              <a:spcBef>
                <a:spcPts val="0"/>
              </a:spcBef>
              <a:spcAft>
                <a:spcPts val="0"/>
              </a:spcAft>
              <a:buNone/>
            </a:pPr>
            <a:r>
              <a:t/>
            </a:r>
            <a:endParaRPr b="1" sz="2000">
              <a:solidFill>
                <a:schemeClr val="lt1"/>
              </a:solidFill>
            </a:endParaRPr>
          </a:p>
          <a:p>
            <a:pPr indent="0" lvl="0" marL="0" rtl="0" algn="l">
              <a:spcBef>
                <a:spcPts val="0"/>
              </a:spcBef>
              <a:spcAft>
                <a:spcPts val="0"/>
              </a:spcAft>
              <a:buNone/>
            </a:pPr>
            <a:r>
              <a:rPr b="1" lang="zh-TW" sz="2000">
                <a:solidFill>
                  <a:schemeClr val="lt1"/>
                </a:solidFill>
              </a:rPr>
              <a:t>可以使用split(‘,’)</a:t>
            </a:r>
            <a:endParaRPr b="1" sz="2000">
              <a:solidFill>
                <a:schemeClr val="lt1"/>
              </a:solidFill>
            </a:endParaRPr>
          </a:p>
          <a:p>
            <a:pPr indent="0" lvl="0" marL="0" rtl="0" algn="l">
              <a:spcBef>
                <a:spcPts val="0"/>
              </a:spcBef>
              <a:spcAft>
                <a:spcPts val="0"/>
              </a:spcAft>
              <a:buNone/>
            </a:pPr>
            <a:r>
              <a:rPr b="1" lang="zh-TW" sz="2000">
                <a:solidFill>
                  <a:schemeClr val="lt1"/>
                </a:solidFill>
              </a:rPr>
              <a:t>以逗號將字串分割成小字串</a:t>
            </a:r>
            <a:endParaRPr b="1" sz="2000">
              <a:solidFill>
                <a:schemeClr val="lt1"/>
              </a:solidFill>
            </a:endParaRPr>
          </a:p>
          <a:p>
            <a:pPr indent="0" lvl="0" marL="0" rtl="0" algn="l">
              <a:spcBef>
                <a:spcPts val="0"/>
              </a:spcBef>
              <a:spcAft>
                <a:spcPts val="0"/>
              </a:spcAft>
              <a:buNone/>
            </a:pPr>
            <a:r>
              <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4030850" y="156175"/>
            <a:ext cx="4857750" cy="476250"/>
          </a:xfrm>
          <a:prstGeom prst="rect">
            <a:avLst/>
          </a:prstGeom>
          <a:noFill/>
          <a:ln>
            <a:noFill/>
          </a:ln>
        </p:spPr>
      </p:pic>
      <p:pic>
        <p:nvPicPr>
          <p:cNvPr id="213" name="Google Shape;213;p38"/>
          <p:cNvPicPr preferRelativeResize="0"/>
          <p:nvPr/>
        </p:nvPicPr>
        <p:blipFill>
          <a:blip r:embed="rId4">
            <a:alphaModFix/>
          </a:blip>
          <a:stretch>
            <a:fillRect/>
          </a:stretch>
        </p:blipFill>
        <p:spPr>
          <a:xfrm>
            <a:off x="4817675" y="716500"/>
            <a:ext cx="2733675" cy="419100"/>
          </a:xfrm>
          <a:prstGeom prst="rect">
            <a:avLst/>
          </a:prstGeom>
          <a:noFill/>
          <a:ln>
            <a:noFill/>
          </a:ln>
        </p:spPr>
      </p:pic>
      <p:sp>
        <p:nvSpPr>
          <p:cNvPr id="214" name="Google Shape;214;p38"/>
          <p:cNvSpPr txBox="1"/>
          <p:nvPr/>
        </p:nvSpPr>
        <p:spPr>
          <a:xfrm>
            <a:off x="138900" y="156175"/>
            <a:ext cx="348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900">
                <a:solidFill>
                  <a:schemeClr val="lt1"/>
                </a:solidFill>
              </a:rPr>
              <a:t>client端有RoleFactory物件</a:t>
            </a:r>
            <a:endParaRPr b="1" sz="1900">
              <a:solidFill>
                <a:schemeClr val="lt1"/>
              </a:solidFill>
            </a:endParaRPr>
          </a:p>
          <a:p>
            <a:pPr indent="0" lvl="0" marL="0" rtl="0" algn="l">
              <a:spcBef>
                <a:spcPts val="0"/>
              </a:spcBef>
              <a:spcAft>
                <a:spcPts val="0"/>
              </a:spcAft>
              <a:buNone/>
            </a:pPr>
            <a:r>
              <a:rPr b="1" lang="zh-TW" sz="1900">
                <a:solidFill>
                  <a:schemeClr val="lt1"/>
                </a:solidFill>
              </a:rPr>
              <a:t>處理接收訊息後處理畫面控制</a:t>
            </a:r>
            <a:endParaRPr b="1" sz="1900">
              <a:solidFill>
                <a:schemeClr val="lt1"/>
              </a:solidFill>
            </a:endParaRPr>
          </a:p>
          <a:p>
            <a:pPr indent="0" lvl="0" marL="0" rtl="0" algn="l">
              <a:spcBef>
                <a:spcPts val="0"/>
              </a:spcBef>
              <a:spcAft>
                <a:spcPts val="0"/>
              </a:spcAft>
              <a:buNone/>
            </a:pPr>
            <a:r>
              <a:rPr b="1" lang="zh-TW" sz="1900">
                <a:solidFill>
                  <a:schemeClr val="lt1"/>
                </a:solidFill>
              </a:rPr>
              <a:t>用Queue處理訊息</a:t>
            </a:r>
            <a:endParaRPr b="1" sz="1900">
              <a:solidFill>
                <a:schemeClr val="lt1"/>
              </a:solidFill>
            </a:endParaRPr>
          </a:p>
          <a:p>
            <a:pPr indent="0" lvl="0" marL="0" rtl="0" algn="l">
              <a:spcBef>
                <a:spcPts val="0"/>
              </a:spcBef>
              <a:spcAft>
                <a:spcPts val="0"/>
              </a:spcAft>
              <a:buNone/>
            </a:pPr>
            <a:r>
              <a:t/>
            </a:r>
            <a:endParaRPr b="1" sz="1300">
              <a:solidFill>
                <a:schemeClr val="lt1"/>
              </a:solidFill>
            </a:endParaRPr>
          </a:p>
        </p:txBody>
      </p:sp>
      <p:pic>
        <p:nvPicPr>
          <p:cNvPr id="215" name="Google Shape;215;p38"/>
          <p:cNvPicPr preferRelativeResize="0"/>
          <p:nvPr/>
        </p:nvPicPr>
        <p:blipFill>
          <a:blip r:embed="rId5">
            <a:alphaModFix/>
          </a:blip>
          <a:stretch>
            <a:fillRect/>
          </a:stretch>
        </p:blipFill>
        <p:spPr>
          <a:xfrm>
            <a:off x="0" y="1356325"/>
            <a:ext cx="4410075" cy="352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9"/>
          <p:cNvPicPr preferRelativeResize="0"/>
          <p:nvPr/>
        </p:nvPicPr>
        <p:blipFill>
          <a:blip r:embed="rId3">
            <a:alphaModFix/>
          </a:blip>
          <a:stretch>
            <a:fillRect/>
          </a:stretch>
        </p:blipFill>
        <p:spPr>
          <a:xfrm>
            <a:off x="2894950" y="201200"/>
            <a:ext cx="6076322" cy="4838701"/>
          </a:xfrm>
          <a:prstGeom prst="rect">
            <a:avLst/>
          </a:prstGeom>
          <a:noFill/>
          <a:ln>
            <a:noFill/>
          </a:ln>
        </p:spPr>
      </p:pic>
      <p:sp>
        <p:nvSpPr>
          <p:cNvPr id="221" name="Google Shape;221;p39"/>
          <p:cNvSpPr txBox="1"/>
          <p:nvPr/>
        </p:nvSpPr>
        <p:spPr>
          <a:xfrm>
            <a:off x="119375" y="492100"/>
            <a:ext cx="3107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900">
                <a:solidFill>
                  <a:schemeClr val="lt1"/>
                </a:solidFill>
              </a:rPr>
              <a:t>接收Server傳來的資料</a:t>
            </a:r>
            <a:endParaRPr b="1" sz="1900">
              <a:solidFill>
                <a:schemeClr val="lt1"/>
              </a:solidFill>
            </a:endParaRPr>
          </a:p>
          <a:p>
            <a:pPr indent="0" lvl="0" marL="0" rtl="0" algn="l">
              <a:spcBef>
                <a:spcPts val="0"/>
              </a:spcBef>
              <a:spcAft>
                <a:spcPts val="0"/>
              </a:spcAft>
              <a:buNone/>
            </a:pPr>
            <a:r>
              <a:rPr b="1" lang="zh-TW" sz="1900">
                <a:solidFill>
                  <a:schemeClr val="lt1"/>
                </a:solidFill>
              </a:rPr>
              <a:t>並用split處理</a:t>
            </a:r>
            <a:endParaRPr b="1" sz="1900">
              <a:solidFill>
                <a:schemeClr val="lt1"/>
              </a:solidFill>
            </a:endParaRPr>
          </a:p>
          <a:p>
            <a:pPr indent="0" lvl="0" marL="0" rtl="0" algn="l">
              <a:spcBef>
                <a:spcPts val="0"/>
              </a:spcBef>
              <a:spcAft>
                <a:spcPts val="0"/>
              </a:spcAft>
              <a:buNone/>
            </a:pPr>
            <a:r>
              <a:rPr b="1" lang="zh-TW" sz="1900">
                <a:solidFill>
                  <a:schemeClr val="lt1"/>
                </a:solidFill>
              </a:rPr>
              <a:t>然後放進Queue裡面</a:t>
            </a:r>
            <a:endParaRPr b="1" sz="1900">
              <a:solidFill>
                <a:schemeClr val="lt1"/>
              </a:solidFill>
            </a:endParaRPr>
          </a:p>
          <a:p>
            <a:pPr indent="0" lvl="0" marL="0" rtl="0" algn="l">
              <a:spcBef>
                <a:spcPts val="0"/>
              </a:spcBef>
              <a:spcAft>
                <a:spcPts val="0"/>
              </a:spcAft>
              <a:buNone/>
            </a:pPr>
            <a:r>
              <a:t/>
            </a:r>
            <a:endParaRPr b="1" sz="1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0"/>
          <p:cNvPicPr preferRelativeResize="0"/>
          <p:nvPr/>
        </p:nvPicPr>
        <p:blipFill>
          <a:blip r:embed="rId3">
            <a:alphaModFix/>
          </a:blip>
          <a:stretch>
            <a:fillRect/>
          </a:stretch>
        </p:blipFill>
        <p:spPr>
          <a:xfrm>
            <a:off x="2572325" y="136650"/>
            <a:ext cx="6316275" cy="4931575"/>
          </a:xfrm>
          <a:prstGeom prst="rect">
            <a:avLst/>
          </a:prstGeom>
          <a:noFill/>
          <a:ln>
            <a:noFill/>
          </a:ln>
        </p:spPr>
      </p:pic>
      <p:sp>
        <p:nvSpPr>
          <p:cNvPr id="227" name="Google Shape;227;p40"/>
          <p:cNvSpPr txBox="1"/>
          <p:nvPr/>
        </p:nvSpPr>
        <p:spPr>
          <a:xfrm>
            <a:off x="119375" y="492100"/>
            <a:ext cx="31074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900">
                <a:solidFill>
                  <a:schemeClr val="lt1"/>
                </a:solidFill>
              </a:rPr>
              <a:t>然後在update</a:t>
            </a:r>
            <a:endParaRPr b="1" sz="1900">
              <a:solidFill>
                <a:schemeClr val="lt1"/>
              </a:solidFill>
            </a:endParaRPr>
          </a:p>
          <a:p>
            <a:pPr indent="0" lvl="0" marL="0" rtl="0" algn="l">
              <a:spcBef>
                <a:spcPts val="0"/>
              </a:spcBef>
              <a:spcAft>
                <a:spcPts val="0"/>
              </a:spcAft>
              <a:buNone/>
            </a:pPr>
            <a:r>
              <a:rPr b="1" lang="zh-TW" sz="1900">
                <a:solidFill>
                  <a:schemeClr val="lt1"/>
                </a:solidFill>
              </a:rPr>
              <a:t>函數中</a:t>
            </a:r>
            <a:endParaRPr b="1" sz="1900">
              <a:solidFill>
                <a:schemeClr val="lt1"/>
              </a:solidFill>
            </a:endParaRPr>
          </a:p>
          <a:p>
            <a:pPr indent="0" lvl="0" marL="0" rtl="0" algn="l">
              <a:spcBef>
                <a:spcPts val="0"/>
              </a:spcBef>
              <a:spcAft>
                <a:spcPts val="0"/>
              </a:spcAft>
              <a:buNone/>
            </a:pPr>
            <a:r>
              <a:rPr b="1" lang="zh-TW" sz="1900">
                <a:solidFill>
                  <a:schemeClr val="lt1"/>
                </a:solidFill>
              </a:rPr>
              <a:t>每一偵</a:t>
            </a:r>
            <a:endParaRPr b="1" sz="1900">
              <a:solidFill>
                <a:schemeClr val="lt1"/>
              </a:solidFill>
            </a:endParaRPr>
          </a:p>
          <a:p>
            <a:pPr indent="0" lvl="0" marL="0" rtl="0" algn="l">
              <a:spcBef>
                <a:spcPts val="0"/>
              </a:spcBef>
              <a:spcAft>
                <a:spcPts val="0"/>
              </a:spcAft>
              <a:buNone/>
            </a:pPr>
            <a:r>
              <a:rPr b="1" lang="zh-TW" sz="1900">
                <a:solidFill>
                  <a:schemeClr val="lt1"/>
                </a:solidFill>
              </a:rPr>
              <a:t>都去更新螢幕</a:t>
            </a:r>
            <a:endParaRPr b="1" sz="1900">
              <a:solidFill>
                <a:schemeClr val="lt1"/>
              </a:solidFill>
            </a:endParaRPr>
          </a:p>
          <a:p>
            <a:pPr indent="0" lvl="0" marL="0" rtl="0" algn="l">
              <a:spcBef>
                <a:spcPts val="0"/>
              </a:spcBef>
              <a:spcAft>
                <a:spcPts val="0"/>
              </a:spcAft>
              <a:buNone/>
            </a:pPr>
            <a:r>
              <a:rPr b="1" lang="zh-TW" sz="1900">
                <a:solidFill>
                  <a:schemeClr val="lt1"/>
                </a:solidFill>
              </a:rPr>
              <a:t>把Queue裡面</a:t>
            </a:r>
            <a:endParaRPr b="1" sz="1900">
              <a:solidFill>
                <a:schemeClr val="lt1"/>
              </a:solidFill>
            </a:endParaRPr>
          </a:p>
          <a:p>
            <a:pPr indent="0" lvl="0" marL="0" rtl="0" algn="l">
              <a:spcBef>
                <a:spcPts val="0"/>
              </a:spcBef>
              <a:spcAft>
                <a:spcPts val="0"/>
              </a:spcAft>
              <a:buNone/>
            </a:pPr>
            <a:r>
              <a:rPr b="1" lang="zh-TW" sz="1900">
                <a:solidFill>
                  <a:schemeClr val="lt1"/>
                </a:solidFill>
              </a:rPr>
              <a:t>的東西拿出來</a:t>
            </a:r>
            <a:endParaRPr b="1" sz="1900">
              <a:solidFill>
                <a:schemeClr val="lt1"/>
              </a:solidFill>
            </a:endParaRPr>
          </a:p>
          <a:p>
            <a:pPr indent="0" lvl="0" marL="0" rtl="0" algn="l">
              <a:spcBef>
                <a:spcPts val="0"/>
              </a:spcBef>
              <a:spcAft>
                <a:spcPts val="0"/>
              </a:spcAft>
              <a:buNone/>
            </a:pPr>
            <a:r>
              <a:rPr b="1" lang="zh-TW" sz="1900">
                <a:solidFill>
                  <a:schemeClr val="lt1"/>
                </a:solidFill>
              </a:rPr>
              <a:t>實體化</a:t>
            </a:r>
            <a:endParaRPr b="1" sz="1900">
              <a:solidFill>
                <a:schemeClr val="lt1"/>
              </a:solidFill>
            </a:endParaRPr>
          </a:p>
          <a:p>
            <a:pPr indent="0" lvl="0" marL="0" rtl="0" algn="l">
              <a:spcBef>
                <a:spcPts val="0"/>
              </a:spcBef>
              <a:spcAft>
                <a:spcPts val="0"/>
              </a:spcAft>
              <a:buNone/>
            </a:pPr>
            <a:r>
              <a:t/>
            </a:r>
            <a:endParaRPr b="1" sz="1300">
              <a:solidFill>
                <a:schemeClr val="lt1"/>
              </a:solidFill>
            </a:endParaRPr>
          </a:p>
        </p:txBody>
      </p:sp>
      <p:pic>
        <p:nvPicPr>
          <p:cNvPr id="228" name="Google Shape;228;p40"/>
          <p:cNvPicPr preferRelativeResize="0"/>
          <p:nvPr/>
        </p:nvPicPr>
        <p:blipFill>
          <a:blip r:embed="rId4">
            <a:alphaModFix/>
          </a:blip>
          <a:stretch>
            <a:fillRect/>
          </a:stretch>
        </p:blipFill>
        <p:spPr>
          <a:xfrm>
            <a:off x="1932890" y="89238"/>
            <a:ext cx="789432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1712250" y="516350"/>
            <a:ext cx="5719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目錄</a:t>
            </a:r>
            <a:endParaRPr b="1" sz="5000">
              <a:solidFill>
                <a:schemeClr val="lt1"/>
              </a:solidFill>
            </a:endParaRPr>
          </a:p>
        </p:txBody>
      </p:sp>
      <p:sp>
        <p:nvSpPr>
          <p:cNvPr id="89" name="Google Shape;89;p23"/>
          <p:cNvSpPr txBox="1"/>
          <p:nvPr/>
        </p:nvSpPr>
        <p:spPr>
          <a:xfrm>
            <a:off x="863850" y="1669250"/>
            <a:ext cx="299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1.作品說明</a:t>
            </a:r>
            <a:endParaRPr b="1" sz="4000">
              <a:solidFill>
                <a:schemeClr val="lt1"/>
              </a:solidFill>
            </a:endParaRPr>
          </a:p>
        </p:txBody>
      </p:sp>
      <p:sp>
        <p:nvSpPr>
          <p:cNvPr id="90" name="Google Shape;90;p23"/>
          <p:cNvSpPr txBox="1"/>
          <p:nvPr/>
        </p:nvSpPr>
        <p:spPr>
          <a:xfrm>
            <a:off x="863850" y="2407500"/>
            <a:ext cx="299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2</a:t>
            </a:r>
            <a:r>
              <a:rPr b="1" lang="zh-TW" sz="4000">
                <a:solidFill>
                  <a:schemeClr val="lt1"/>
                </a:solidFill>
              </a:rPr>
              <a:t>.</a:t>
            </a:r>
            <a:r>
              <a:rPr b="1" lang="zh-TW" sz="4000">
                <a:solidFill>
                  <a:schemeClr val="lt1"/>
                </a:solidFill>
              </a:rPr>
              <a:t>架構</a:t>
            </a:r>
            <a:endParaRPr b="1" sz="4000">
              <a:solidFill>
                <a:schemeClr val="lt1"/>
              </a:solidFill>
            </a:endParaRPr>
          </a:p>
        </p:txBody>
      </p:sp>
      <p:sp>
        <p:nvSpPr>
          <p:cNvPr id="91" name="Google Shape;91;p23"/>
          <p:cNvSpPr txBox="1"/>
          <p:nvPr/>
        </p:nvSpPr>
        <p:spPr>
          <a:xfrm>
            <a:off x="863850" y="3207900"/>
            <a:ext cx="319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3</a:t>
            </a:r>
            <a:r>
              <a:rPr b="1" lang="zh-TW" sz="4000">
                <a:solidFill>
                  <a:schemeClr val="lt1"/>
                </a:solidFill>
              </a:rPr>
              <a:t>.</a:t>
            </a:r>
            <a:r>
              <a:rPr b="1" lang="zh-TW" sz="4000">
                <a:solidFill>
                  <a:schemeClr val="lt1"/>
                </a:solidFill>
              </a:rPr>
              <a:t>功能、特色</a:t>
            </a:r>
            <a:endParaRPr b="1" sz="4000">
              <a:solidFill>
                <a:schemeClr val="lt1"/>
              </a:solidFill>
            </a:endParaRPr>
          </a:p>
        </p:txBody>
      </p:sp>
      <p:sp>
        <p:nvSpPr>
          <p:cNvPr id="92" name="Google Shape;92;p23"/>
          <p:cNvSpPr txBox="1"/>
          <p:nvPr/>
        </p:nvSpPr>
        <p:spPr>
          <a:xfrm>
            <a:off x="4572000" y="2668250"/>
            <a:ext cx="3609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6</a:t>
            </a:r>
            <a:r>
              <a:rPr b="1" lang="zh-TW" sz="4000">
                <a:solidFill>
                  <a:schemeClr val="lt1"/>
                </a:solidFill>
              </a:rPr>
              <a:t>.</a:t>
            </a:r>
            <a:r>
              <a:rPr b="1" lang="zh-TW" sz="4000">
                <a:solidFill>
                  <a:schemeClr val="lt1"/>
                </a:solidFill>
              </a:rPr>
              <a:t>時間分配與</a:t>
            </a:r>
            <a:endParaRPr b="1" sz="4000">
              <a:solidFill>
                <a:schemeClr val="lt1"/>
              </a:solidFill>
            </a:endParaRPr>
          </a:p>
          <a:p>
            <a:pPr indent="457200" lvl="0" marL="0" rtl="0" algn="l">
              <a:spcBef>
                <a:spcPts val="0"/>
              </a:spcBef>
              <a:spcAft>
                <a:spcPts val="0"/>
              </a:spcAft>
              <a:buNone/>
            </a:pPr>
            <a:r>
              <a:rPr b="1" lang="zh-TW" sz="4000">
                <a:solidFill>
                  <a:schemeClr val="lt1"/>
                </a:solidFill>
              </a:rPr>
              <a:t>人員分工</a:t>
            </a:r>
            <a:endParaRPr b="1" sz="4000">
              <a:solidFill>
                <a:schemeClr val="lt1"/>
              </a:solidFill>
            </a:endParaRPr>
          </a:p>
        </p:txBody>
      </p:sp>
      <p:sp>
        <p:nvSpPr>
          <p:cNvPr id="93" name="Google Shape;93;p23"/>
          <p:cNvSpPr txBox="1"/>
          <p:nvPr/>
        </p:nvSpPr>
        <p:spPr>
          <a:xfrm>
            <a:off x="863850" y="4008300"/>
            <a:ext cx="299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4</a:t>
            </a:r>
            <a:r>
              <a:rPr b="1" lang="zh-TW" sz="4000">
                <a:solidFill>
                  <a:schemeClr val="lt1"/>
                </a:solidFill>
              </a:rPr>
              <a:t>.Code</a:t>
            </a:r>
            <a:endParaRPr b="1" sz="4000">
              <a:solidFill>
                <a:schemeClr val="lt1"/>
              </a:solidFill>
            </a:endParaRPr>
          </a:p>
        </p:txBody>
      </p:sp>
      <p:sp>
        <p:nvSpPr>
          <p:cNvPr id="94" name="Google Shape;94;p23"/>
          <p:cNvSpPr txBox="1"/>
          <p:nvPr/>
        </p:nvSpPr>
        <p:spPr>
          <a:xfrm>
            <a:off x="4572000" y="1669250"/>
            <a:ext cx="299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rPr>
              <a:t>5.</a:t>
            </a:r>
            <a:r>
              <a:rPr b="1" lang="zh-TW" sz="4000">
                <a:solidFill>
                  <a:schemeClr val="lt1"/>
                </a:solidFill>
              </a:rPr>
              <a:t>困難/挑戰</a:t>
            </a:r>
            <a:endParaRPr b="1" sz="4000">
              <a:solidFill>
                <a:schemeClr val="lt1"/>
              </a:solidFill>
            </a:endParaRPr>
          </a:p>
        </p:txBody>
      </p:sp>
      <p:sp>
        <p:nvSpPr>
          <p:cNvPr id="95" name="Google Shape;95;p23"/>
          <p:cNvSpPr/>
          <p:nvPr/>
        </p:nvSpPr>
        <p:spPr>
          <a:xfrm>
            <a:off x="1752371" y="1042600"/>
            <a:ext cx="1979000"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1"/>
          <p:cNvPicPr preferRelativeResize="0"/>
          <p:nvPr/>
        </p:nvPicPr>
        <p:blipFill>
          <a:blip r:embed="rId3">
            <a:alphaModFix/>
          </a:blip>
          <a:stretch>
            <a:fillRect/>
          </a:stretch>
        </p:blipFill>
        <p:spPr>
          <a:xfrm>
            <a:off x="376875" y="2865150"/>
            <a:ext cx="4095750" cy="2200275"/>
          </a:xfrm>
          <a:prstGeom prst="rect">
            <a:avLst/>
          </a:prstGeom>
          <a:noFill/>
          <a:ln>
            <a:noFill/>
          </a:ln>
        </p:spPr>
      </p:pic>
      <p:pic>
        <p:nvPicPr>
          <p:cNvPr id="234" name="Google Shape;234;p41"/>
          <p:cNvPicPr preferRelativeResize="0"/>
          <p:nvPr/>
        </p:nvPicPr>
        <p:blipFill>
          <a:blip r:embed="rId4">
            <a:alphaModFix/>
          </a:blip>
          <a:stretch>
            <a:fillRect/>
          </a:stretch>
        </p:blipFill>
        <p:spPr>
          <a:xfrm>
            <a:off x="289000" y="342900"/>
            <a:ext cx="7324725" cy="222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nvSpPr>
        <p:spPr>
          <a:xfrm>
            <a:off x="1707900" y="526250"/>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困難/挑戰</a:t>
            </a:r>
            <a:endParaRPr/>
          </a:p>
        </p:txBody>
      </p:sp>
      <p:sp>
        <p:nvSpPr>
          <p:cNvPr id="240" name="Google Shape;240;p42"/>
          <p:cNvSpPr/>
          <p:nvPr/>
        </p:nvSpPr>
        <p:spPr>
          <a:xfrm>
            <a:off x="1752377" y="1042600"/>
            <a:ext cx="2775548"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241" name="Google Shape;241;p42"/>
          <p:cNvSpPr txBox="1"/>
          <p:nvPr/>
        </p:nvSpPr>
        <p:spPr>
          <a:xfrm>
            <a:off x="516325" y="1678100"/>
            <a:ext cx="8181900" cy="3232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zh-TW" sz="2200">
                <a:solidFill>
                  <a:schemeClr val="lt1"/>
                </a:solidFill>
              </a:rPr>
              <a:t>相比於前端的輸出/接收顯示，最難的點在於利用Server統一化兩邊的遊戲畫面，而如何傳遞遊戲實體的資料是一大問題。在不能使用Unity自帶的網路模組下，物體數據資料和每一幀數動畫包刮死亡等，是我們如何處理的一大難點。</a:t>
            </a:r>
            <a:endParaRPr b="1" sz="2200">
              <a:solidFill>
                <a:schemeClr val="lt1"/>
              </a:solidFill>
            </a:endParaRPr>
          </a:p>
          <a:p>
            <a:pPr indent="457200" lvl="0" marL="0" rtl="0" algn="l">
              <a:spcBef>
                <a:spcPts val="0"/>
              </a:spcBef>
              <a:spcAft>
                <a:spcPts val="0"/>
              </a:spcAft>
              <a:buNone/>
            </a:pPr>
            <a:r>
              <a:rPr b="1" lang="zh-TW" sz="2200">
                <a:solidFill>
                  <a:schemeClr val="lt1"/>
                </a:solidFill>
              </a:rPr>
              <a:t>至於曾嘗試過/未嘗試的挑</a:t>
            </a:r>
            <a:r>
              <a:rPr b="1" lang="zh-TW" sz="2200">
                <a:solidFill>
                  <a:schemeClr val="lt1"/>
                </a:solidFill>
              </a:rPr>
              <a:t>戰：</a:t>
            </a:r>
            <a:endParaRPr b="1" sz="2200">
              <a:solidFill>
                <a:schemeClr val="lt1"/>
              </a:solidFill>
            </a:endParaRPr>
          </a:p>
          <a:p>
            <a:pPr indent="0" lvl="0" marL="0" rtl="0" algn="l">
              <a:spcBef>
                <a:spcPts val="0"/>
              </a:spcBef>
              <a:spcAft>
                <a:spcPts val="0"/>
              </a:spcAft>
              <a:buNone/>
            </a:pPr>
            <a:r>
              <a:rPr b="1" lang="zh-TW" sz="2200">
                <a:solidFill>
                  <a:schemeClr val="lt1"/>
                </a:solidFill>
              </a:rPr>
              <a:t>	1.可以嘗試在遊戲畫面即時顯示傷害資訊，並做出相對應的動畫。</a:t>
            </a:r>
            <a:endParaRPr b="1" sz="2200">
              <a:solidFill>
                <a:schemeClr val="lt1"/>
              </a:solidFill>
            </a:endParaRPr>
          </a:p>
          <a:p>
            <a:pPr indent="457200" lvl="0" marL="0" rtl="0" algn="l">
              <a:spcBef>
                <a:spcPts val="0"/>
              </a:spcBef>
              <a:spcAft>
                <a:spcPts val="0"/>
              </a:spcAft>
              <a:buNone/>
            </a:pPr>
            <a:r>
              <a:rPr b="1" lang="zh-TW" sz="2200">
                <a:solidFill>
                  <a:schemeClr val="lt1"/>
                </a:solidFill>
              </a:rPr>
              <a:t>2.曾試圖將遊戲角色生成方式改為及時繪畫，但考量因素過多與實現方式沒有明確頭緒而廢棄這項方案了。</a:t>
            </a:r>
            <a:endParaRPr b="1" sz="22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nvSpPr>
        <p:spPr>
          <a:xfrm>
            <a:off x="1707900" y="526250"/>
            <a:ext cx="556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時間分配/人員分工</a:t>
            </a:r>
            <a:endParaRPr b="1" sz="5000">
              <a:solidFill>
                <a:schemeClr val="lt1"/>
              </a:solidFill>
            </a:endParaRPr>
          </a:p>
        </p:txBody>
      </p:sp>
      <p:sp>
        <p:nvSpPr>
          <p:cNvPr id="247" name="Google Shape;247;p43"/>
          <p:cNvSpPr/>
          <p:nvPr/>
        </p:nvSpPr>
        <p:spPr>
          <a:xfrm>
            <a:off x="1752382" y="1042600"/>
            <a:ext cx="5466394"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248" name="Google Shape;248;p43"/>
          <p:cNvSpPr txBox="1"/>
          <p:nvPr/>
        </p:nvSpPr>
        <p:spPr>
          <a:xfrm>
            <a:off x="597600" y="1916700"/>
            <a:ext cx="7675500" cy="278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TW" sz="2500">
                <a:solidFill>
                  <a:schemeClr val="lt1"/>
                </a:solidFill>
              </a:rPr>
              <a:t>戴睦唐：後端數據與Server端處理</a:t>
            </a:r>
            <a:endParaRPr b="1" sz="2500">
              <a:solidFill>
                <a:schemeClr val="lt1"/>
              </a:solidFill>
            </a:endParaRPr>
          </a:p>
          <a:p>
            <a:pPr indent="0" lvl="0" marL="0" rtl="0" algn="l">
              <a:lnSpc>
                <a:spcPct val="115000"/>
              </a:lnSpc>
              <a:spcBef>
                <a:spcPts val="0"/>
              </a:spcBef>
              <a:spcAft>
                <a:spcPts val="0"/>
              </a:spcAft>
              <a:buNone/>
            </a:pPr>
            <a:r>
              <a:rPr b="1" lang="zh-TW" sz="2500">
                <a:solidFill>
                  <a:schemeClr val="lt1"/>
                </a:solidFill>
              </a:rPr>
              <a:t>林佳笙：</a:t>
            </a:r>
            <a:r>
              <a:rPr b="1" lang="zh-TW" sz="2500">
                <a:solidFill>
                  <a:schemeClr val="lt1"/>
                </a:solidFill>
              </a:rPr>
              <a:t>前端及Clienet畫面處理</a:t>
            </a:r>
            <a:endParaRPr b="1" sz="2500">
              <a:solidFill>
                <a:schemeClr val="lt1"/>
              </a:solidFill>
            </a:endParaRPr>
          </a:p>
          <a:p>
            <a:pPr indent="0" lvl="0" marL="0" rtl="0" algn="l">
              <a:lnSpc>
                <a:spcPct val="115000"/>
              </a:lnSpc>
              <a:spcBef>
                <a:spcPts val="0"/>
              </a:spcBef>
              <a:spcAft>
                <a:spcPts val="0"/>
              </a:spcAft>
              <a:buNone/>
            </a:pPr>
            <a:r>
              <a:t/>
            </a:r>
            <a:endParaRPr b="1" sz="2500">
              <a:solidFill>
                <a:schemeClr val="lt1"/>
              </a:solidFill>
            </a:endParaRPr>
          </a:p>
          <a:p>
            <a:pPr indent="0" lvl="0" marL="0" rtl="0" algn="l">
              <a:lnSpc>
                <a:spcPct val="115000"/>
              </a:lnSpc>
              <a:spcBef>
                <a:spcPts val="0"/>
              </a:spcBef>
              <a:spcAft>
                <a:spcPts val="0"/>
              </a:spcAft>
              <a:buNone/>
            </a:pPr>
            <a:r>
              <a:rPr b="1" lang="zh-TW" sz="2500">
                <a:solidFill>
                  <a:schemeClr val="lt1"/>
                </a:solidFill>
              </a:rPr>
              <a:t>花費時間：總共約33hr。</a:t>
            </a:r>
            <a:endParaRPr b="1" sz="2500">
              <a:solidFill>
                <a:schemeClr val="lt1"/>
              </a:solidFill>
            </a:endParaRPr>
          </a:p>
          <a:p>
            <a:pPr indent="0" lvl="0" marL="0" rtl="0" algn="l">
              <a:lnSpc>
                <a:spcPct val="115000"/>
              </a:lnSpc>
              <a:spcBef>
                <a:spcPts val="0"/>
              </a:spcBef>
              <a:spcAft>
                <a:spcPts val="0"/>
              </a:spcAft>
              <a:buNone/>
            </a:pPr>
            <a:r>
              <a:t/>
            </a:r>
            <a:endParaRPr b="1" sz="2500">
              <a:solidFill>
                <a:schemeClr val="lt1"/>
              </a:solidFill>
            </a:endParaRPr>
          </a:p>
          <a:p>
            <a:pPr indent="0" lvl="0" marL="0" rtl="0" algn="l">
              <a:lnSpc>
                <a:spcPct val="115000"/>
              </a:lnSpc>
              <a:spcBef>
                <a:spcPts val="0"/>
              </a:spcBef>
              <a:spcAft>
                <a:spcPts val="0"/>
              </a:spcAft>
              <a:buNone/>
            </a:pPr>
            <a:r>
              <a:rPr b="1" lang="zh-TW" sz="2500">
                <a:solidFill>
                  <a:schemeClr val="lt1"/>
                </a:solidFill>
              </a:rPr>
              <a:t>P.S.母湯：這是爆肝工程師的異世界狂想曲</a:t>
            </a:r>
            <a:endParaRPr b="1" sz="2500">
              <a:solidFill>
                <a:schemeClr val="lt1"/>
              </a:solidFill>
            </a:endParaRPr>
          </a:p>
        </p:txBody>
      </p:sp>
      <p:sp>
        <p:nvSpPr>
          <p:cNvPr id="249" name="Google Shape;249;p43"/>
          <p:cNvSpPr/>
          <p:nvPr/>
        </p:nvSpPr>
        <p:spPr>
          <a:xfrm>
            <a:off x="6920425" y="3286700"/>
            <a:ext cx="1648200" cy="1648200"/>
          </a:xfrm>
          <a:prstGeom prst="pie">
            <a:avLst>
              <a:gd fmla="val 0" name="adj1"/>
              <a:gd fmla="val 16200000" name="adj2"/>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3"/>
          <p:cNvSpPr/>
          <p:nvPr/>
        </p:nvSpPr>
        <p:spPr>
          <a:xfrm>
            <a:off x="7426850" y="3336350"/>
            <a:ext cx="446700" cy="903600"/>
          </a:xfrm>
          <a:prstGeom prst="leftUpArrow">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3"/>
          <p:cNvSpPr txBox="1"/>
          <p:nvPr/>
        </p:nvSpPr>
        <p:spPr>
          <a:xfrm>
            <a:off x="7279075" y="4098600"/>
            <a:ext cx="93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700">
                <a:solidFill>
                  <a:srgbClr val="FF0000"/>
                </a:solidFill>
              </a:rPr>
              <a:t>33hr</a:t>
            </a:r>
            <a:endParaRPr b="1" sz="27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nvSpPr>
        <p:spPr>
          <a:xfrm>
            <a:off x="1707900" y="526250"/>
            <a:ext cx="465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結語</a:t>
            </a:r>
            <a:endParaRPr b="1" sz="5000">
              <a:solidFill>
                <a:schemeClr val="lt1"/>
              </a:solidFill>
            </a:endParaRPr>
          </a:p>
        </p:txBody>
      </p:sp>
      <p:sp>
        <p:nvSpPr>
          <p:cNvPr id="257" name="Google Shape;257;p44"/>
          <p:cNvSpPr/>
          <p:nvPr/>
        </p:nvSpPr>
        <p:spPr>
          <a:xfrm>
            <a:off x="1752374" y="1042600"/>
            <a:ext cx="1742905"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258" name="Google Shape;258;p44"/>
          <p:cNvSpPr txBox="1"/>
          <p:nvPr/>
        </p:nvSpPr>
        <p:spPr>
          <a:xfrm>
            <a:off x="516325" y="1678100"/>
            <a:ext cx="8181900" cy="3140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zh-TW" sz="2400">
                <a:solidFill>
                  <a:schemeClr val="lt1"/>
                </a:solidFill>
              </a:rPr>
              <a:t>這次的網路實作添加了以unity遊戲為主體的實現，讓我們在學習過網路程式的基礎之下，更加明確地體會到在實際應用的呈現上，背後所需要考量的要求與條件，而不再是簡單的在固定端傳送最原始的單句資料或簡易文本。</a:t>
            </a:r>
            <a:endParaRPr b="1" sz="2400">
              <a:solidFill>
                <a:schemeClr val="lt1"/>
              </a:solidFill>
            </a:endParaRPr>
          </a:p>
          <a:p>
            <a:pPr indent="457200" lvl="0" marL="0" rtl="0" algn="l">
              <a:spcBef>
                <a:spcPts val="0"/>
              </a:spcBef>
              <a:spcAft>
                <a:spcPts val="0"/>
              </a:spcAft>
              <a:buNone/>
            </a:pPr>
            <a:r>
              <a:rPr b="1" lang="zh-TW" sz="2400">
                <a:solidFill>
                  <a:schemeClr val="lt1"/>
                </a:solidFill>
              </a:rPr>
              <a:t>而透過這次學習，也讓我們真正有能力開始向更實際的應用主體添加或是去解析網路連線的機制、操作，而不再停留在純粹的單機走向，畢竟網路的應用已是隨處可見，相信未來還有更多的機會面對相關的實作。</a:t>
            </a:r>
            <a:endParaRPr b="1"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4"/>
          <p:cNvSpPr/>
          <p:nvPr/>
        </p:nvSpPr>
        <p:spPr>
          <a:xfrm>
            <a:off x="1752377" y="1042600"/>
            <a:ext cx="2775548"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101" name="Google Shape;101;p24"/>
          <p:cNvSpPr txBox="1"/>
          <p:nvPr/>
        </p:nvSpPr>
        <p:spPr>
          <a:xfrm>
            <a:off x="1707900" y="526250"/>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作品說明</a:t>
            </a:r>
            <a:endParaRPr/>
          </a:p>
        </p:txBody>
      </p:sp>
      <p:sp>
        <p:nvSpPr>
          <p:cNvPr id="102" name="Google Shape;102;p24"/>
          <p:cNvSpPr txBox="1"/>
          <p:nvPr/>
        </p:nvSpPr>
        <p:spPr>
          <a:xfrm>
            <a:off x="734250" y="1735300"/>
            <a:ext cx="7675500" cy="28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TW" sz="2200">
                <a:solidFill>
                  <a:schemeClr val="lt1"/>
                </a:solidFill>
              </a:rPr>
              <a:t>做為以世界上最可愛貓咪所製成的遊戲，我們參考了貓咪大戰爭的戰鬥模板，做了相對簡易的戰鬥。</a:t>
            </a:r>
            <a:endParaRPr b="1" sz="2200">
              <a:solidFill>
                <a:schemeClr val="lt1"/>
              </a:solidFill>
            </a:endParaRPr>
          </a:p>
          <a:p>
            <a:pPr indent="457200" lvl="0" marL="0" rtl="0" algn="l">
              <a:lnSpc>
                <a:spcPct val="115000"/>
              </a:lnSpc>
              <a:spcBef>
                <a:spcPts val="0"/>
              </a:spcBef>
              <a:spcAft>
                <a:spcPts val="0"/>
              </a:spcAft>
              <a:buNone/>
            </a:pPr>
            <a:r>
              <a:rPr b="1" lang="zh-TW" sz="2200">
                <a:solidFill>
                  <a:schemeClr val="lt1"/>
                </a:solidFill>
              </a:rPr>
              <a:t>我們的對戰方</a:t>
            </a:r>
            <a:r>
              <a:rPr b="1" lang="zh-TW" sz="2200">
                <a:solidFill>
                  <a:schemeClr val="lt1"/>
                </a:solidFill>
              </a:rPr>
              <a:t>式</a:t>
            </a:r>
            <a:r>
              <a:rPr b="1" lang="zh-TW" sz="2200">
                <a:solidFill>
                  <a:schemeClr val="lt1"/>
                </a:solidFill>
              </a:rPr>
              <a:t>採用的是玩家vs玩家的模式  與原版貓咪大戰爭玩家vs AI略有不同。</a:t>
            </a:r>
            <a:endParaRPr b="1" sz="2200">
              <a:solidFill>
                <a:schemeClr val="lt1"/>
              </a:solidFill>
            </a:endParaRPr>
          </a:p>
          <a:p>
            <a:pPr indent="457200" lvl="0" marL="0" rtl="0" algn="l">
              <a:lnSpc>
                <a:spcPct val="115000"/>
              </a:lnSpc>
              <a:spcBef>
                <a:spcPts val="0"/>
              </a:spcBef>
              <a:spcAft>
                <a:spcPts val="0"/>
              </a:spcAft>
              <a:buNone/>
            </a:pPr>
            <a:r>
              <a:rPr b="1" lang="zh-TW" sz="2200">
                <a:solidFill>
                  <a:schemeClr val="lt1"/>
                </a:solidFill>
              </a:rPr>
              <a:t>遊戲中，玩家可以透過狂點按鈕，招喚出大量貓咪軍團，瞬間以人數優勢擊倒對手，</a:t>
            </a:r>
            <a:endParaRPr b="1" sz="22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zh-TW" sz="2200">
                <a:solidFill>
                  <a:schemeClr val="lt1"/>
                </a:solidFill>
              </a:rPr>
              <a:t>與原版貓咪大戰爭不同，增加了更多的操作空間與耐完度。</a:t>
            </a:r>
            <a:endParaRPr b="1" sz="2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nvSpPr>
        <p:spPr>
          <a:xfrm>
            <a:off x="1707900" y="526250"/>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架構</a:t>
            </a:r>
            <a:endParaRPr/>
          </a:p>
        </p:txBody>
      </p:sp>
      <p:sp>
        <p:nvSpPr>
          <p:cNvPr id="108" name="Google Shape;108;p25"/>
          <p:cNvSpPr/>
          <p:nvPr/>
        </p:nvSpPr>
        <p:spPr>
          <a:xfrm>
            <a:off x="1752374" y="1042600"/>
            <a:ext cx="1524424"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109" name="Google Shape;109;p25"/>
          <p:cNvSpPr txBox="1"/>
          <p:nvPr/>
        </p:nvSpPr>
        <p:spPr>
          <a:xfrm>
            <a:off x="734250" y="1735300"/>
            <a:ext cx="7675500" cy="1965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zh-TW" sz="2600">
                <a:solidFill>
                  <a:schemeClr val="lt1"/>
                </a:solidFill>
              </a:rPr>
              <a:t>本作品的架構為一個server負責兩個client遊戲的對戰。透過Server處理Client所需輸出的內容。</a:t>
            </a:r>
            <a:endParaRPr b="1" sz="2600">
              <a:solidFill>
                <a:schemeClr val="lt1"/>
              </a:solidFill>
            </a:endParaRPr>
          </a:p>
          <a:p>
            <a:pPr indent="457200" lvl="0" marL="0" rtl="0" algn="l">
              <a:lnSpc>
                <a:spcPct val="115000"/>
              </a:lnSpc>
              <a:spcBef>
                <a:spcPts val="0"/>
              </a:spcBef>
              <a:spcAft>
                <a:spcPts val="0"/>
              </a:spcAft>
              <a:buNone/>
            </a:pPr>
            <a:r>
              <a:rPr b="1" lang="zh-TW" sz="2600">
                <a:solidFill>
                  <a:schemeClr val="lt1"/>
                </a:solidFill>
              </a:rPr>
              <a:t>而遊戲主要遊玩方式為無限制的召喚小兵，若有一方走過目的地，即獲勝(拚手速?)。</a:t>
            </a:r>
            <a:endParaRPr b="1" sz="2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nvSpPr>
        <p:spPr>
          <a:xfrm>
            <a:off x="1707900" y="526250"/>
            <a:ext cx="3415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功能、特色</a:t>
            </a:r>
            <a:endParaRPr/>
          </a:p>
        </p:txBody>
      </p:sp>
      <p:sp>
        <p:nvSpPr>
          <p:cNvPr id="115" name="Google Shape;115;p26"/>
          <p:cNvSpPr/>
          <p:nvPr/>
        </p:nvSpPr>
        <p:spPr>
          <a:xfrm>
            <a:off x="1752378" y="1042600"/>
            <a:ext cx="3321554"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sp>
        <p:nvSpPr>
          <p:cNvPr id="116" name="Google Shape;116;p26"/>
          <p:cNvSpPr txBox="1"/>
          <p:nvPr/>
        </p:nvSpPr>
        <p:spPr>
          <a:xfrm>
            <a:off x="734250" y="1735300"/>
            <a:ext cx="7675500" cy="23397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zh-TW" sz="2500">
                <a:solidFill>
                  <a:schemeClr val="lt1"/>
                </a:solidFill>
              </a:rPr>
              <a:t>使用了課程中所學到的TCP/IP網路連接與多執行緒處理，以及Unity來實現遊戲物件和傳遞資料的格式與處理。</a:t>
            </a:r>
            <a:endParaRPr b="1" sz="2500">
              <a:solidFill>
                <a:schemeClr val="lt1"/>
              </a:solidFill>
            </a:endParaRPr>
          </a:p>
          <a:p>
            <a:pPr indent="457200" lvl="0" marL="0" rtl="0" algn="l">
              <a:lnSpc>
                <a:spcPct val="115000"/>
              </a:lnSpc>
              <a:spcBef>
                <a:spcPts val="0"/>
              </a:spcBef>
              <a:spcAft>
                <a:spcPts val="0"/>
              </a:spcAft>
              <a:buNone/>
            </a:pPr>
            <a:r>
              <a:rPr b="1" lang="zh-TW" sz="2500">
                <a:solidFill>
                  <a:schemeClr val="lt1"/>
                </a:solidFill>
              </a:rPr>
              <a:t>就是個化簡到不能再簡的(偽)貓咪戰爭，特色在於靈感來自於貓咪但沒有真的貓咪。</a:t>
            </a:r>
            <a:endParaRPr b="1" sz="2500">
              <a:solidFill>
                <a:schemeClr val="lt1"/>
              </a:solidFill>
            </a:endParaRPr>
          </a:p>
        </p:txBody>
      </p:sp>
      <p:sp>
        <p:nvSpPr>
          <p:cNvPr id="117" name="Google Shape;117;p26"/>
          <p:cNvSpPr/>
          <p:nvPr/>
        </p:nvSpPr>
        <p:spPr>
          <a:xfrm>
            <a:off x="7174486" y="4119999"/>
            <a:ext cx="790150" cy="570650"/>
          </a:xfrm>
          <a:custGeom>
            <a:rect b="b" l="l" r="r" t="t"/>
            <a:pathLst>
              <a:path extrusionOk="0" h="22826" w="31606">
                <a:moveTo>
                  <a:pt x="19645" y="22272"/>
                </a:moveTo>
                <a:cubicBezTo>
                  <a:pt x="13897" y="22272"/>
                  <a:pt x="6015" y="24487"/>
                  <a:pt x="2566" y="19889"/>
                </a:cubicBezTo>
                <a:cubicBezTo>
                  <a:pt x="-532" y="15759"/>
                  <a:pt x="-1085" y="8050"/>
                  <a:pt x="2566" y="4399"/>
                </a:cubicBezTo>
                <a:cubicBezTo>
                  <a:pt x="8849" y="-1884"/>
                  <a:pt x="24248" y="-1406"/>
                  <a:pt x="29177" y="5988"/>
                </a:cubicBezTo>
                <a:cubicBezTo>
                  <a:pt x="31165" y="8970"/>
                  <a:pt x="32955" y="14725"/>
                  <a:pt x="29972" y="16712"/>
                </a:cubicBezTo>
                <a:cubicBezTo>
                  <a:pt x="26064" y="19315"/>
                  <a:pt x="21561" y="21875"/>
                  <a:pt x="16865" y="21875"/>
                </a:cubicBezTo>
              </a:path>
            </a:pathLst>
          </a:custGeom>
          <a:noFill/>
          <a:ln cap="flat" cmpd="sng" w="76200">
            <a:solidFill>
              <a:schemeClr val="lt1"/>
            </a:solidFill>
            <a:prstDash val="solid"/>
            <a:round/>
            <a:headEnd len="med" w="med" type="none"/>
            <a:tailEnd len="med" w="med" type="none"/>
          </a:ln>
        </p:spPr>
      </p:sp>
      <p:sp>
        <p:nvSpPr>
          <p:cNvPr id="118" name="Google Shape;118;p26"/>
          <p:cNvSpPr/>
          <p:nvPr/>
        </p:nvSpPr>
        <p:spPr>
          <a:xfrm>
            <a:off x="7159496" y="3824928"/>
            <a:ext cx="337300" cy="405050"/>
          </a:xfrm>
          <a:custGeom>
            <a:rect b="b" l="l" r="r" t="t"/>
            <a:pathLst>
              <a:path extrusionOk="0" h="16202" w="13492">
                <a:moveTo>
                  <a:pt x="2768" y="16202"/>
                </a:moveTo>
                <a:cubicBezTo>
                  <a:pt x="2153" y="12508"/>
                  <a:pt x="1466" y="8815"/>
                  <a:pt x="1179" y="5081"/>
                </a:cubicBezTo>
                <a:cubicBezTo>
                  <a:pt x="1056" y="3475"/>
                  <a:pt x="-754" y="1454"/>
                  <a:pt x="385" y="315"/>
                </a:cubicBezTo>
                <a:cubicBezTo>
                  <a:pt x="1645" y="-945"/>
                  <a:pt x="2875" y="2902"/>
                  <a:pt x="4357" y="3890"/>
                </a:cubicBezTo>
                <a:cubicBezTo>
                  <a:pt x="7643" y="6081"/>
                  <a:pt x="13492" y="7486"/>
                  <a:pt x="13492" y="11436"/>
                </a:cubicBezTo>
              </a:path>
            </a:pathLst>
          </a:custGeom>
          <a:noFill/>
          <a:ln cap="flat" cmpd="sng" w="76200">
            <a:solidFill>
              <a:schemeClr val="lt1"/>
            </a:solidFill>
            <a:prstDash val="solid"/>
            <a:round/>
            <a:headEnd len="med" w="med" type="none"/>
            <a:tailEnd len="med" w="med" type="none"/>
          </a:ln>
        </p:spPr>
      </p:sp>
      <p:sp>
        <p:nvSpPr>
          <p:cNvPr id="119" name="Google Shape;119;p26"/>
          <p:cNvSpPr/>
          <p:nvPr/>
        </p:nvSpPr>
        <p:spPr>
          <a:xfrm>
            <a:off x="7695400" y="3848513"/>
            <a:ext cx="288000" cy="381475"/>
          </a:xfrm>
          <a:custGeom>
            <a:rect b="b" l="l" r="r" t="t"/>
            <a:pathLst>
              <a:path extrusionOk="0" h="15259" w="11520">
                <a:moveTo>
                  <a:pt x="0" y="10493"/>
                </a:moveTo>
                <a:cubicBezTo>
                  <a:pt x="1975" y="7200"/>
                  <a:pt x="4872" y="4456"/>
                  <a:pt x="7943" y="2152"/>
                </a:cubicBezTo>
                <a:cubicBezTo>
                  <a:pt x="8692" y="1590"/>
                  <a:pt x="9267" y="-496"/>
                  <a:pt x="9929" y="166"/>
                </a:cubicBezTo>
                <a:cubicBezTo>
                  <a:pt x="13531" y="3768"/>
                  <a:pt x="9824" y="10703"/>
                  <a:pt x="7546" y="15259"/>
                </a:cubicBezTo>
              </a:path>
            </a:pathLst>
          </a:custGeom>
          <a:noFill/>
          <a:ln cap="flat" cmpd="sng" w="76200">
            <a:solidFill>
              <a:schemeClr val="lt1"/>
            </a:solidFill>
            <a:prstDash val="solid"/>
            <a:round/>
            <a:headEnd len="med" w="med" type="none"/>
            <a:tailEnd len="med" w="med" type="none"/>
          </a:ln>
        </p:spPr>
      </p:sp>
      <p:sp>
        <p:nvSpPr>
          <p:cNvPr id="120" name="Google Shape;120;p26"/>
          <p:cNvSpPr/>
          <p:nvPr/>
        </p:nvSpPr>
        <p:spPr>
          <a:xfrm>
            <a:off x="7417375" y="4299500"/>
            <a:ext cx="49625" cy="168800"/>
          </a:xfrm>
          <a:custGeom>
            <a:rect b="b" l="l" r="r" t="t"/>
            <a:pathLst>
              <a:path extrusionOk="0" h="6752" w="1985">
                <a:moveTo>
                  <a:pt x="0" y="0"/>
                </a:moveTo>
                <a:cubicBezTo>
                  <a:pt x="871" y="2178"/>
                  <a:pt x="1985" y="4406"/>
                  <a:pt x="1985" y="6752"/>
                </a:cubicBezTo>
              </a:path>
            </a:pathLst>
          </a:custGeom>
          <a:noFill/>
          <a:ln cap="flat" cmpd="sng" w="76200">
            <a:solidFill>
              <a:schemeClr val="lt1"/>
            </a:solidFill>
            <a:prstDash val="solid"/>
            <a:round/>
            <a:headEnd len="med" w="med" type="none"/>
            <a:tailEnd len="med" w="med" type="none"/>
          </a:ln>
        </p:spPr>
      </p:sp>
      <p:sp>
        <p:nvSpPr>
          <p:cNvPr id="121" name="Google Shape;121;p26"/>
          <p:cNvSpPr/>
          <p:nvPr/>
        </p:nvSpPr>
        <p:spPr>
          <a:xfrm>
            <a:off x="7665600" y="4309425"/>
            <a:ext cx="39725" cy="148925"/>
          </a:xfrm>
          <a:custGeom>
            <a:rect b="b" l="l" r="r" t="t"/>
            <a:pathLst>
              <a:path extrusionOk="0" h="5957" w="1589">
                <a:moveTo>
                  <a:pt x="0" y="0"/>
                </a:moveTo>
                <a:cubicBezTo>
                  <a:pt x="919" y="1838"/>
                  <a:pt x="1589" y="3902"/>
                  <a:pt x="1589" y="5957"/>
                </a:cubicBezTo>
              </a:path>
            </a:pathLst>
          </a:custGeom>
          <a:noFill/>
          <a:ln cap="flat" cmpd="sng" w="76200">
            <a:solidFill>
              <a:schemeClr val="lt1"/>
            </a:solidFill>
            <a:prstDash val="solid"/>
            <a:round/>
            <a:headEnd len="med" w="med" type="none"/>
            <a:tailEnd len="med" w="med" type="none"/>
          </a:ln>
        </p:spPr>
      </p:sp>
      <p:sp>
        <p:nvSpPr>
          <p:cNvPr id="122" name="Google Shape;122;p26"/>
          <p:cNvSpPr/>
          <p:nvPr/>
        </p:nvSpPr>
        <p:spPr>
          <a:xfrm>
            <a:off x="7427300" y="4497533"/>
            <a:ext cx="278025" cy="89150"/>
          </a:xfrm>
          <a:custGeom>
            <a:rect b="b" l="l" r="r" t="t"/>
            <a:pathLst>
              <a:path extrusionOk="0" h="3566" w="11121">
                <a:moveTo>
                  <a:pt x="0" y="2008"/>
                </a:moveTo>
                <a:cubicBezTo>
                  <a:pt x="592" y="3784"/>
                  <a:pt x="4002" y="3840"/>
                  <a:pt x="5560" y="2802"/>
                </a:cubicBezTo>
                <a:cubicBezTo>
                  <a:pt x="6257" y="2338"/>
                  <a:pt x="6355" y="-418"/>
                  <a:pt x="6355" y="419"/>
                </a:cubicBezTo>
                <a:cubicBezTo>
                  <a:pt x="6355" y="2030"/>
                  <a:pt x="10401" y="2655"/>
                  <a:pt x="11121" y="1214"/>
                </a:cubicBezTo>
              </a:path>
            </a:pathLst>
          </a:custGeom>
          <a:noFill/>
          <a:ln cap="flat" cmpd="sng" w="38100">
            <a:solidFill>
              <a:schemeClr val="lt1"/>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nvSpPr>
        <p:spPr>
          <a:xfrm>
            <a:off x="97550" y="88300"/>
            <a:ext cx="5895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5000">
                <a:solidFill>
                  <a:schemeClr val="lt1"/>
                </a:solidFill>
              </a:rPr>
              <a:t>Code: RoleData</a:t>
            </a:r>
            <a:endParaRPr b="1" sz="5000">
              <a:solidFill>
                <a:schemeClr val="lt1"/>
              </a:solidFill>
            </a:endParaRPr>
          </a:p>
        </p:txBody>
      </p:sp>
      <p:sp>
        <p:nvSpPr>
          <p:cNvPr id="128" name="Google Shape;128;p27"/>
          <p:cNvSpPr/>
          <p:nvPr/>
        </p:nvSpPr>
        <p:spPr>
          <a:xfrm>
            <a:off x="97556" y="556050"/>
            <a:ext cx="4956406"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pic>
        <p:nvPicPr>
          <p:cNvPr id="129" name="Google Shape;129;p27"/>
          <p:cNvPicPr preferRelativeResize="0"/>
          <p:nvPr/>
        </p:nvPicPr>
        <p:blipFill>
          <a:blip r:embed="rId3">
            <a:alphaModFix/>
          </a:blip>
          <a:stretch>
            <a:fillRect/>
          </a:stretch>
        </p:blipFill>
        <p:spPr>
          <a:xfrm>
            <a:off x="5053877" y="166375"/>
            <a:ext cx="3953474" cy="4674275"/>
          </a:xfrm>
          <a:prstGeom prst="rect">
            <a:avLst/>
          </a:prstGeom>
          <a:noFill/>
          <a:ln>
            <a:noFill/>
          </a:ln>
        </p:spPr>
      </p:pic>
      <p:sp>
        <p:nvSpPr>
          <p:cNvPr id="130" name="Google Shape;130;p27"/>
          <p:cNvSpPr txBox="1"/>
          <p:nvPr/>
        </p:nvSpPr>
        <p:spPr>
          <a:xfrm>
            <a:off x="210925" y="1187425"/>
            <a:ext cx="589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定義角色參數</a:t>
            </a:r>
            <a:endParaRPr b="1" sz="2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nvSpPr>
        <p:spPr>
          <a:xfrm>
            <a:off x="175700" y="294275"/>
            <a:ext cx="30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3000">
                <a:solidFill>
                  <a:schemeClr val="lt1"/>
                </a:solidFill>
              </a:rPr>
              <a:t>Code</a:t>
            </a:r>
            <a:r>
              <a:rPr b="1" lang="zh-TW" sz="3000">
                <a:solidFill>
                  <a:schemeClr val="lt1"/>
                </a:solidFill>
              </a:rPr>
              <a:t>: RoleData</a:t>
            </a:r>
            <a:endParaRPr sz="3000"/>
          </a:p>
        </p:txBody>
      </p:sp>
      <p:sp>
        <p:nvSpPr>
          <p:cNvPr id="136" name="Google Shape;136;p28"/>
          <p:cNvSpPr/>
          <p:nvPr/>
        </p:nvSpPr>
        <p:spPr>
          <a:xfrm>
            <a:off x="175702" y="508425"/>
            <a:ext cx="2999966"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pic>
        <p:nvPicPr>
          <p:cNvPr id="137" name="Google Shape;137;p28"/>
          <p:cNvPicPr preferRelativeResize="0"/>
          <p:nvPr/>
        </p:nvPicPr>
        <p:blipFill>
          <a:blip r:embed="rId3">
            <a:alphaModFix/>
          </a:blip>
          <a:stretch>
            <a:fillRect/>
          </a:stretch>
        </p:blipFill>
        <p:spPr>
          <a:xfrm>
            <a:off x="3373225" y="152400"/>
            <a:ext cx="5618375" cy="4942300"/>
          </a:xfrm>
          <a:prstGeom prst="rect">
            <a:avLst/>
          </a:prstGeom>
          <a:noFill/>
          <a:ln>
            <a:noFill/>
          </a:ln>
        </p:spPr>
      </p:pic>
      <p:sp>
        <p:nvSpPr>
          <p:cNvPr id="138" name="Google Shape;138;p28"/>
          <p:cNvSpPr txBox="1"/>
          <p:nvPr/>
        </p:nvSpPr>
        <p:spPr>
          <a:xfrm>
            <a:off x="113350" y="17730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solidFill>
                  <a:schemeClr val="lt1"/>
                </a:solidFill>
              </a:rPr>
              <a:t>以及角色的行為，如攻擊、移動等等</a:t>
            </a:r>
            <a:endParaRPr b="1" sz="1200">
              <a:solidFill>
                <a:schemeClr val="lt1"/>
              </a:solidFill>
            </a:endParaRPr>
          </a:p>
          <a:p>
            <a:pPr indent="0" lvl="0" marL="0" rtl="0" algn="l">
              <a:spcBef>
                <a:spcPts val="0"/>
              </a:spcBef>
              <a:spcAft>
                <a:spcPts val="0"/>
              </a:spcAft>
              <a:buNone/>
            </a:pPr>
            <a:r>
              <a:rPr b="1" lang="zh-TW" sz="1200">
                <a:solidFill>
                  <a:schemeClr val="lt1"/>
                </a:solidFill>
              </a:rPr>
              <a:t>的純數據控制</a:t>
            </a:r>
            <a:endParaRPr b="1"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nvSpPr>
        <p:spPr>
          <a:xfrm>
            <a:off x="117025" y="165125"/>
            <a:ext cx="4079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3500">
                <a:solidFill>
                  <a:schemeClr val="lt1"/>
                </a:solidFill>
              </a:rPr>
              <a:t>Code:RoleControl</a:t>
            </a:r>
            <a:endParaRPr b="1" sz="3500">
              <a:solidFill>
                <a:schemeClr val="lt1"/>
              </a:solidFill>
            </a:endParaRPr>
          </a:p>
        </p:txBody>
      </p:sp>
      <p:sp>
        <p:nvSpPr>
          <p:cNvPr id="144" name="Google Shape;144;p29"/>
          <p:cNvSpPr/>
          <p:nvPr/>
        </p:nvSpPr>
        <p:spPr>
          <a:xfrm>
            <a:off x="117030" y="489950"/>
            <a:ext cx="4120476" cy="692700"/>
          </a:xfrm>
          <a:custGeom>
            <a:rect b="b" l="l" r="r" t="t"/>
            <a:pathLst>
              <a:path extrusionOk="0" h="27708" w="79160">
                <a:moveTo>
                  <a:pt x="603" y="0"/>
                </a:moveTo>
                <a:cubicBezTo>
                  <a:pt x="-863" y="3667"/>
                  <a:pt x="590" y="8726"/>
                  <a:pt x="3384" y="11518"/>
                </a:cubicBezTo>
                <a:cubicBezTo>
                  <a:pt x="6345" y="14477"/>
                  <a:pt x="11194" y="14669"/>
                  <a:pt x="15299" y="15490"/>
                </a:cubicBezTo>
                <a:cubicBezTo>
                  <a:pt x="32568" y="18942"/>
                  <a:pt x="50855" y="11244"/>
                  <a:pt x="68124" y="14696"/>
                </a:cubicBezTo>
                <a:cubicBezTo>
                  <a:pt x="72990" y="15669"/>
                  <a:pt x="80690" y="20414"/>
                  <a:pt x="78848" y="25022"/>
                </a:cubicBezTo>
                <a:cubicBezTo>
                  <a:pt x="77520" y="28344"/>
                  <a:pt x="69724" y="28619"/>
                  <a:pt x="68124" y="25420"/>
                </a:cubicBezTo>
              </a:path>
            </a:pathLst>
          </a:custGeom>
          <a:noFill/>
          <a:ln cap="flat" cmpd="sng" w="76200">
            <a:solidFill>
              <a:schemeClr val="lt1"/>
            </a:solidFill>
            <a:prstDash val="solid"/>
            <a:round/>
            <a:headEnd len="med" w="med" type="none"/>
            <a:tailEnd len="med" w="med" type="none"/>
          </a:ln>
        </p:spPr>
      </p:sp>
      <p:pic>
        <p:nvPicPr>
          <p:cNvPr id="145" name="Google Shape;145;p29"/>
          <p:cNvPicPr preferRelativeResize="0"/>
          <p:nvPr/>
        </p:nvPicPr>
        <p:blipFill>
          <a:blip r:embed="rId3">
            <a:alphaModFix/>
          </a:blip>
          <a:stretch>
            <a:fillRect/>
          </a:stretch>
        </p:blipFill>
        <p:spPr>
          <a:xfrm>
            <a:off x="705005" y="1182650"/>
            <a:ext cx="8306795" cy="567775"/>
          </a:xfrm>
          <a:prstGeom prst="rect">
            <a:avLst/>
          </a:prstGeom>
          <a:noFill/>
          <a:ln>
            <a:noFill/>
          </a:ln>
        </p:spPr>
      </p:pic>
      <p:pic>
        <p:nvPicPr>
          <p:cNvPr id="146" name="Google Shape;146;p29"/>
          <p:cNvPicPr preferRelativeResize="0"/>
          <p:nvPr/>
        </p:nvPicPr>
        <p:blipFill>
          <a:blip r:embed="rId4">
            <a:alphaModFix/>
          </a:blip>
          <a:stretch>
            <a:fillRect/>
          </a:stretch>
        </p:blipFill>
        <p:spPr>
          <a:xfrm>
            <a:off x="2661005" y="3117875"/>
            <a:ext cx="6017298" cy="723300"/>
          </a:xfrm>
          <a:prstGeom prst="rect">
            <a:avLst/>
          </a:prstGeom>
          <a:noFill/>
          <a:ln>
            <a:noFill/>
          </a:ln>
        </p:spPr>
      </p:pic>
      <p:sp>
        <p:nvSpPr>
          <p:cNvPr id="147" name="Google Shape;147;p29"/>
          <p:cNvSpPr txBox="1"/>
          <p:nvPr/>
        </p:nvSpPr>
        <p:spPr>
          <a:xfrm>
            <a:off x="77300" y="1880050"/>
            <a:ext cx="407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對所有的物件進行統一的控管，</a:t>
            </a:r>
            <a:endParaRPr b="1" sz="2000">
              <a:solidFill>
                <a:schemeClr val="lt1"/>
              </a:solidFill>
            </a:endParaRPr>
          </a:p>
          <a:p>
            <a:pPr indent="0" lvl="0" marL="0" rtl="0" algn="l">
              <a:spcBef>
                <a:spcPts val="0"/>
              </a:spcBef>
              <a:spcAft>
                <a:spcPts val="0"/>
              </a:spcAft>
              <a:buNone/>
            </a:pPr>
            <a:r>
              <a:rPr b="1" lang="zh-TW" sz="2000">
                <a:solidFill>
                  <a:schemeClr val="lt1"/>
                </a:solidFill>
              </a:rPr>
              <a:t>可以增加新角色並呼叫所有Role的Action函數，進行遊戲的數據運算</a:t>
            </a:r>
            <a:endParaRPr b="1" sz="2000">
              <a:solidFill>
                <a:schemeClr val="lt1"/>
              </a:solidFill>
            </a:endParaRPr>
          </a:p>
        </p:txBody>
      </p:sp>
      <p:pic>
        <p:nvPicPr>
          <p:cNvPr id="148" name="Google Shape;148;p29"/>
          <p:cNvPicPr preferRelativeResize="0"/>
          <p:nvPr/>
        </p:nvPicPr>
        <p:blipFill>
          <a:blip r:embed="rId5">
            <a:alphaModFix/>
          </a:blip>
          <a:stretch>
            <a:fillRect/>
          </a:stretch>
        </p:blipFill>
        <p:spPr>
          <a:xfrm>
            <a:off x="4237500" y="3951950"/>
            <a:ext cx="3766975" cy="90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81850" y="52850"/>
            <a:ext cx="5484750" cy="991475"/>
          </a:xfrm>
          <a:prstGeom prst="rect">
            <a:avLst/>
          </a:prstGeom>
          <a:noFill/>
          <a:ln>
            <a:noFill/>
          </a:ln>
        </p:spPr>
      </p:pic>
      <p:sp>
        <p:nvSpPr>
          <p:cNvPr id="154" name="Google Shape;154;p30"/>
          <p:cNvSpPr txBox="1"/>
          <p:nvPr/>
        </p:nvSpPr>
        <p:spPr>
          <a:xfrm>
            <a:off x="117025" y="1987775"/>
            <a:ext cx="407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000">
                <a:solidFill>
                  <a:schemeClr val="lt1"/>
                </a:solidFill>
              </a:rPr>
              <a:t>控制所有物件實體</a:t>
            </a:r>
            <a:endParaRPr b="1" sz="2000">
              <a:solidFill>
                <a:schemeClr val="lt1"/>
              </a:solidFill>
            </a:endParaRPr>
          </a:p>
          <a:p>
            <a:pPr indent="0" lvl="0" marL="0" rtl="0" algn="l">
              <a:spcBef>
                <a:spcPts val="0"/>
              </a:spcBef>
              <a:spcAft>
                <a:spcPts val="0"/>
              </a:spcAft>
              <a:buNone/>
            </a:pPr>
            <a:r>
              <a:rPr b="1" lang="zh-TW" sz="2000">
                <a:solidFill>
                  <a:schemeClr val="lt1"/>
                </a:solidFill>
              </a:rPr>
              <a:t>並有Create函數來接收</a:t>
            </a:r>
            <a:endParaRPr b="1" sz="2000">
              <a:solidFill>
                <a:schemeClr val="lt1"/>
              </a:solidFill>
            </a:endParaRPr>
          </a:p>
          <a:p>
            <a:pPr indent="0" lvl="0" marL="0" rtl="0" algn="l">
              <a:spcBef>
                <a:spcPts val="0"/>
              </a:spcBef>
              <a:spcAft>
                <a:spcPts val="0"/>
              </a:spcAft>
              <a:buNone/>
            </a:pPr>
            <a:r>
              <a:rPr b="1" lang="zh-TW" sz="2000">
                <a:solidFill>
                  <a:schemeClr val="lt1"/>
                </a:solidFill>
              </a:rPr>
              <a:t>RoleControle的數據進行實體化</a:t>
            </a:r>
            <a:endParaRPr b="1" sz="2000">
              <a:solidFill>
                <a:schemeClr val="lt1"/>
              </a:solidFill>
            </a:endParaRPr>
          </a:p>
        </p:txBody>
      </p:sp>
      <p:pic>
        <p:nvPicPr>
          <p:cNvPr id="155" name="Google Shape;155;p30"/>
          <p:cNvPicPr preferRelativeResize="0"/>
          <p:nvPr/>
        </p:nvPicPr>
        <p:blipFill>
          <a:blip r:embed="rId4">
            <a:alphaModFix/>
          </a:blip>
          <a:stretch>
            <a:fillRect/>
          </a:stretch>
        </p:blipFill>
        <p:spPr>
          <a:xfrm>
            <a:off x="557565" y="1153663"/>
            <a:ext cx="8262435" cy="724775"/>
          </a:xfrm>
          <a:prstGeom prst="rect">
            <a:avLst/>
          </a:prstGeom>
          <a:noFill/>
          <a:ln>
            <a:noFill/>
          </a:ln>
        </p:spPr>
      </p:pic>
      <p:pic>
        <p:nvPicPr>
          <p:cNvPr id="156" name="Google Shape;156;p30"/>
          <p:cNvPicPr preferRelativeResize="0"/>
          <p:nvPr/>
        </p:nvPicPr>
        <p:blipFill>
          <a:blip r:embed="rId5">
            <a:alphaModFix/>
          </a:blip>
          <a:stretch>
            <a:fillRect/>
          </a:stretch>
        </p:blipFill>
        <p:spPr>
          <a:xfrm>
            <a:off x="502401" y="3205300"/>
            <a:ext cx="8372774" cy="72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25">
      <a:dk1>
        <a:srgbClr val="000000"/>
      </a:dk1>
      <a:lt1>
        <a:srgbClr val="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