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4" r:id="rId9"/>
    <p:sldId id="281" r:id="rId10"/>
    <p:sldId id="267" r:id="rId11"/>
    <p:sldId id="265" r:id="rId12"/>
    <p:sldId id="266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2" r:id="rId27"/>
    <p:sldId id="279" r:id="rId28"/>
    <p:sldId id="283" r:id="rId29"/>
    <p:sldId id="285" r:id="rId30"/>
    <p:sldId id="284" r:id="rId31"/>
    <p:sldId id="286" r:id="rId32"/>
    <p:sldId id="288" r:id="rId33"/>
    <p:sldId id="291" r:id="rId34"/>
    <p:sldId id="292" r:id="rId35"/>
    <p:sldId id="293" r:id="rId36"/>
    <p:sldId id="290" r:id="rId37"/>
    <p:sldId id="289" r:id="rId38"/>
    <p:sldId id="294" r:id="rId39"/>
    <p:sldId id="295" r:id="rId40"/>
    <p:sldId id="296" r:id="rId41"/>
    <p:sldId id="287" r:id="rId42"/>
    <p:sldId id="298" r:id="rId43"/>
    <p:sldId id="297" r:id="rId44"/>
    <p:sldId id="299" r:id="rId45"/>
    <p:sldId id="301" r:id="rId46"/>
    <p:sldId id="300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5B8CE-B7EA-48CF-8C87-0BE3186CB1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D257-FBED-4232-B9D5-7C6DCDF23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55C4-96A5-4DFA-90ED-214E83CF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418EC-B78D-4CE1-967C-4EDEAE1E8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B227-1C71-418F-B476-25E9A040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AF47-EA74-41A7-80E0-2F285A07CDF7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5532-D67D-4D34-AD97-68341D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0AAB-179A-4A4B-8AA3-B100B85A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4C1-606D-4C03-8AE9-F73A7334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8A1B3-16F8-4225-831C-5B923F88E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697E-EBE7-4023-A2AA-9EA4E33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661-6592-45BF-9F9B-140A66F2A8D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41A0-303B-46DD-811C-14FDF265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6203-6311-462F-8B81-E461C02E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59B94F-2D2D-48A2-B90A-E709718A8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AEC72-E0CC-4690-9CFF-24231ACF6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9134F-9F20-4679-AD9C-B7BA7A2C9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B82F-103E-4A0E-81F4-9DD3A9D2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D436-87DA-4914-B4D7-7F95396E6290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3B41-89EF-4C43-AA2B-972A9A4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063E-268B-467F-B48D-D577F12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105-6F6C-4FE9-BD3F-1D1D4F2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B829-895E-4FC2-B4CF-469FA136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913E-213A-4DFA-B451-5A949535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6531-1782-42E1-BA6D-EB320236770C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9419-55C0-453D-9611-EF986291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</a:t>
            </a:r>
          </a:p>
          <a:p>
            <a:r>
              <a:rPr lang="en-US" dirty="0"/>
              <a:t>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CAD9-6D17-4CFC-8EFA-08A8FEDB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476A794-A30D-4D27-ACC6-2133AAC94A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897-6E34-44A9-87CD-9223F551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8F9E-DAB5-4E85-9096-781FD2C1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B1E0-A75B-4910-AD7B-0E1996CE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9AF4-A28F-43E1-8B38-899E40FB890C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867B-9C33-4E58-A985-21AE4C8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4909-62FC-4002-8F52-EE59F54F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8A0-6BE9-4155-98C0-8984401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081B-2770-44A7-A69B-4E01D192A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D9F01-84DD-461C-9761-D188BF443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EFAF-EA17-43DF-B37F-4C50474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B70-4CF4-49DB-B971-0C528B80EBB8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0B5C-AB34-4591-B75F-87928BC8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2C0F-BE35-4661-9603-29F9461C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546F22E-E2A1-4306-9F87-E0E349C5E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D24-1A53-4C5C-80B9-4ACEBC0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D5F29-068B-417E-A884-6BCA30CF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AF5C0-B8CA-45BD-9516-DC469D1D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53522-3BB0-4761-88DE-9A3A6F6B4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37AFC-815F-4C3D-8ED5-1EE84AB4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7589E-3FD1-4397-BC56-933B6CA2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131-BC32-479A-89CD-5B914C6E5F6B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34E21-0AD4-4557-9535-725444F9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C155-1F02-4461-B796-D03B7983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93A544-968C-4C9D-B3B0-611476019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136-69EC-4FF7-9915-2F0E4CD0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DFBB-676C-4321-8085-B947D51A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65FA-25E4-41C2-86FF-29B58CDBC364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7621-9D2C-4408-BB89-2737B3B0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22CB-957C-49C0-A68E-F5FE987B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80BBF57-42E7-4BA8-B5AA-4A496CF66D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E9007-09DF-4913-88B8-5C88DD5C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2C73-11C5-4109-A690-C0E12F23091D}" type="datetime1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B55F8-0F37-42E0-A5F9-CFAF7B4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C4AC5-9229-4CFD-8F80-D092467B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6471-3E19-48FE-A0D0-4727324F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5F17-B423-4DE8-9580-0E7D6635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0F681-1ECF-4B0B-95AD-1B6F06A60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77FB-B11F-4D1C-A963-24A236F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AEDE-0B12-4C8F-8699-CD2CAA720354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0B9E-72C1-49B9-AD4F-0A498F60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5104-93D9-4715-AA53-8004C9EE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2CA2E5-7134-4054-AAEA-11F966EFF9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4CB9-9D97-4460-9834-E3C6D06F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78C3-BC4C-4B82-A046-B2DDC360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94FF-D2FB-400E-B47B-78614CC9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86CB-0328-4CF1-A9D6-6341B93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75CC-F05D-4FDA-AF67-3B2C90729A6E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0DA76-D4D0-4636-9913-25D5E64F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5F10-ACB7-4378-A8CB-193CE2C8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68D25B-E775-413F-89A6-74895C1FC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9BBF-C054-4BE2-8156-7FF9DDD1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B5BD3-62D1-415A-B3E1-521CB0F4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64F3-9421-48B5-B946-C10735414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F5A97-4E10-40B9-B25D-F19CB7779816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9188-EBD2-4C10-9847-1F87C9F5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02DE-B5C1-4F91-BE1E-948CE1362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Loops_and_iterat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uyuliu.github.io/UCGIS-Fullstack-Geovisualization-Workshop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uyuliu.github.io/UCGIS-Fullstack-Geovisualization-Workshop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uyuliu.github.io/UCGIS-Fullstack-Geovisualization-Workshop/" TargetMode="External"/><Relationship Id="rId2" Type="http://schemas.openxmlformats.org/officeDocument/2006/relationships/hyperlink" Target="https://github.com/luyuliu/UCGIS-Fullstack-Geovisualization-Worksh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2E9E-1139-46F7-9582-506ED330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r>
              <a:rPr lang="en-US" sz="4800"/>
              <a:t>Fullstack Geo-visualization 101: </a:t>
            </a:r>
            <a:r>
              <a:rPr lang="en-US" sz="4000"/>
              <a:t>How to Make Productive Webmaps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922EE-8D7D-4DAE-8293-4E0C279FE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6910"/>
            <a:ext cx="9144000" cy="1655762"/>
          </a:xfrm>
        </p:spPr>
        <p:txBody>
          <a:bodyPr/>
          <a:lstStyle/>
          <a:p>
            <a:r>
              <a:rPr lang="en-US" sz="2400"/>
              <a:t>Luyu Liu</a:t>
            </a:r>
          </a:p>
          <a:p>
            <a:r>
              <a:rPr lang="en-US" sz="2400"/>
              <a:t>Department of Geography</a:t>
            </a:r>
          </a:p>
          <a:p>
            <a:r>
              <a:rPr lang="en-US" sz="2400"/>
              <a:t>The Ohio State University</a:t>
            </a:r>
          </a:p>
          <a:p>
            <a:endParaRPr lang="en-US" dirty="0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8CDF7D-43F6-4F60-B1EC-2306170C4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38" y="603076"/>
            <a:ext cx="5723124" cy="189661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83E82F-7F67-494C-8059-F8E256BC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DCE468B-93AC-4512-849D-B15AE19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76132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F1BE-A6C6-4926-8819-ABFEA71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13E5-F66A-4179-A2A5-9DC7069D2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55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5D4A-ED45-481B-ABC6-44EAD74A1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4C48-952F-4A8E-A8AA-F5B1EB5F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94941-66E0-485F-9C9F-D8DD9737FB8C}"/>
              </a:ext>
            </a:extLst>
          </p:cNvPr>
          <p:cNvSpPr txBox="1"/>
          <p:nvPr/>
        </p:nvSpPr>
        <p:spPr>
          <a:xfrm>
            <a:off x="838200" y="1560573"/>
            <a:ext cx="10180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Web page is essentially</a:t>
            </a:r>
            <a:r>
              <a:rPr lang="en-US" sz="3600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7927312D-D51E-4363-822B-01ADAEEF3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989" y="4950388"/>
            <a:ext cx="2774022" cy="1862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93F32-9145-4EAB-89D1-3B402E681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1677206" y="5025286"/>
            <a:ext cx="2898119" cy="1771650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63BB91B-B8CF-416A-9B47-7D81A031014F}"/>
              </a:ext>
            </a:extLst>
          </p:cNvPr>
          <p:cNvSpPr/>
          <p:nvPr/>
        </p:nvSpPr>
        <p:spPr>
          <a:xfrm>
            <a:off x="4741425" y="5592834"/>
            <a:ext cx="2490648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6BA4BBC-B5E9-4B13-B6CC-398EF18D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43147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70DB-28D3-47CF-A1BA-0397D6D1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Your Bones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DA21-2492-43E7-82D8-59C549F7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A463-6EF1-4819-BCF4-0751FE8A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F9D51-BF3E-4CB2-A7C1-BC8165C4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9134"/>
            <a:ext cx="3146772" cy="26430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9DB9CD8-21D8-4210-84CE-E8DF95B08F59}"/>
              </a:ext>
            </a:extLst>
          </p:cNvPr>
          <p:cNvSpPr/>
          <p:nvPr/>
        </p:nvSpPr>
        <p:spPr>
          <a:xfrm>
            <a:off x="4214248" y="5014517"/>
            <a:ext cx="3749083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513DD-A63B-4818-A64C-7013844A9E39}"/>
              </a:ext>
            </a:extLst>
          </p:cNvPr>
          <p:cNvSpPr txBox="1"/>
          <p:nvPr/>
        </p:nvSpPr>
        <p:spPr>
          <a:xfrm>
            <a:off x="4414983" y="5182961"/>
            <a:ext cx="35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Translated by your web 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6040C-F411-46A6-AB86-D4F88EB6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31" y="4001294"/>
            <a:ext cx="3024114" cy="264302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869038-2DA1-4DD4-A442-99EED0F5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6956-D1FC-427E-8140-7227ECE3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and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2787-9105-4BE7-BAA7-AD529588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058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pPr marL="914400" lvl="1" indent="-457200"/>
            <a:r>
              <a:rPr lang="en-US" b="1" dirty="0"/>
              <a:t>&lt;button&gt;Click me&lt;/button&gt;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further include other elements inside, like onion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65EF6-2496-4461-A10B-22B414A5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4AD08B0-CFCF-4387-9FA5-D7FBFC61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30" y="4591589"/>
            <a:ext cx="3087124" cy="2062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31011-20C2-4F29-99C9-58B49711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8" y="4591589"/>
            <a:ext cx="6167332" cy="2062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9507D-E8A6-4C14-A768-DA883CF9CAE3}"/>
              </a:ext>
            </a:extLst>
          </p:cNvPr>
          <p:cNvSpPr txBox="1"/>
          <p:nvPr/>
        </p:nvSpPr>
        <p:spPr>
          <a:xfrm>
            <a:off x="979424" y="4591589"/>
            <a:ext cx="263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C0986B-2E69-4413-B4A1-773BC28B8356}"/>
              </a:ext>
            </a:extLst>
          </p:cNvPr>
          <p:cNvSpPr/>
          <p:nvPr/>
        </p:nvSpPr>
        <p:spPr>
          <a:xfrm rot="428416">
            <a:off x="5868954" y="2971354"/>
            <a:ext cx="3474499" cy="360940"/>
          </a:xfrm>
          <a:prstGeom prst="rightArrow">
            <a:avLst>
              <a:gd name="adj1" fmla="val 50000"/>
              <a:gd name="adj2" fmla="val 6033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4AE4C-5F90-46AF-9CB6-A2D38982C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289" y="2609923"/>
            <a:ext cx="2105025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3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47A9-B1BE-4D73-AF0B-2FC5B25D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CF59-3540-4841-80ED-3F0BC21F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Like a record in shapefile, a tag also have 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"this-link"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 am a link!&lt;/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&lt;a&gt;: </a:t>
            </a:r>
            <a:r>
              <a:rPr lang="en-US" dirty="0"/>
              <a:t>the tag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id</a:t>
            </a:r>
            <a:r>
              <a:rPr lang="en-US" dirty="0"/>
              <a:t>: a name for this specific element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: a name for a group of elements	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/>
              <a:t>: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other attributes for different uses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4C74-7C60-4D8E-BC5D-4812DF98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3918E-EA5D-4267-9124-C5E6F4B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B31F4-0EDF-43CF-9F7E-7396B98F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50" y="2882966"/>
            <a:ext cx="2477994" cy="8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0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8E5-1523-485F-90AF-D6F556F4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Alone is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4896-32E9-4D9E-AD69-166A9772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static</a:t>
            </a:r>
          </a:p>
          <a:p>
            <a:pPr marL="914400" lvl="1" indent="-457200"/>
            <a:r>
              <a:rPr lang="en-US" sz="2800" dirty="0"/>
              <a:t>Hard to interact</a:t>
            </a:r>
          </a:p>
          <a:p>
            <a:pPr marL="914400" lvl="1" indent="-457200"/>
            <a:r>
              <a:rPr lang="en-US" sz="2800" dirty="0"/>
              <a:t>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ugly</a:t>
            </a:r>
          </a:p>
          <a:p>
            <a:pPr marL="914400" lvl="2" indent="-457200"/>
            <a:r>
              <a:rPr lang="en-US" sz="2800" dirty="0"/>
              <a:t>It is not good-looking</a:t>
            </a:r>
          </a:p>
          <a:p>
            <a:pPr marL="914400" lvl="2" indent="-457200"/>
            <a:r>
              <a:rPr lang="en-US" sz="2800" dirty="0"/>
              <a:t>Hard to read, write, and maintain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HTML is NOT a programming language</a:t>
            </a:r>
          </a:p>
          <a:p>
            <a:pPr marL="914400" lvl="2" indent="-457200"/>
            <a:r>
              <a:rPr lang="en-US" sz="2800" dirty="0">
                <a:solidFill>
                  <a:srgbClr val="C00000"/>
                </a:solidFill>
              </a:rPr>
              <a:t>It is a markup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EADF3-9B22-4466-822A-98E928B8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E527-E5A5-43F3-90FF-6039E776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8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72D5-A7F7-4A56-92AA-AA960905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Muscles and Senses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45C8-8920-43AB-9247-6F9C50DD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(JS) is a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support and manipulate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(functions)</a:t>
            </a:r>
          </a:p>
          <a:p>
            <a:pPr marL="914400" lvl="1" indent="-457200"/>
            <a:r>
              <a:rPr lang="en-US" dirty="0"/>
              <a:t>Can change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Reactions</a:t>
            </a:r>
            <a:r>
              <a:rPr lang="en-US" dirty="0"/>
              <a:t> (events)</a:t>
            </a:r>
          </a:p>
          <a:p>
            <a:pPr marL="914400" lvl="1" indent="-457200"/>
            <a:r>
              <a:rPr lang="en-US" dirty="0"/>
              <a:t>Can detect and react to a change or input</a:t>
            </a:r>
          </a:p>
          <a:p>
            <a:pPr marL="914400" lvl="1" indent="-457200"/>
            <a:r>
              <a:rPr lang="en-US" dirty="0"/>
              <a:t>e.g.: background change after click a button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30FB8-B2E9-44D9-995C-052E84C2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3619D-1E69-4790-B7A2-3623A332057D}"/>
              </a:ext>
            </a:extLst>
          </p:cNvPr>
          <p:cNvSpPr txBox="1"/>
          <p:nvPr/>
        </p:nvSpPr>
        <p:spPr>
          <a:xfrm>
            <a:off x="5467927" y="5622965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“JavaScript is not Java, just like ham is not hamster”</a:t>
            </a:r>
          </a:p>
          <a:p>
            <a:pPr algn="r"/>
            <a:r>
              <a:rPr lang="en-US" sz="1200" dirty="0"/>
              <a:t>More on: http://javascriptisnotjava.com/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95F17-520E-473C-B457-C64A886B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5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2111-6CE6-443D-B9A0-6695728B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Basic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F285-C09F-4E29-8F0A-9CDC887A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873"/>
            <a:ext cx="6948922" cy="39380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</a:t>
            </a:r>
            <a:r>
              <a:rPr lang="en-US" i="1" dirty="0">
                <a:solidFill>
                  <a:srgbClr val="C00000"/>
                </a:solidFill>
              </a:rPr>
              <a:t>var’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‘let’: </a:t>
            </a:r>
            <a:r>
              <a:rPr lang="en-US" dirty="0"/>
              <a:t>declare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‘if’: </a:t>
            </a:r>
            <a:r>
              <a:rPr lang="en-US" dirty="0"/>
              <a:t>conditional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‘function foo()’: </a:t>
            </a:r>
            <a:r>
              <a:rPr lang="en-US" dirty="0"/>
              <a:t>define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‘foo()’: </a:t>
            </a:r>
            <a:r>
              <a:rPr lang="en-US" dirty="0"/>
              <a:t>execute a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Semicolon</a:t>
            </a:r>
            <a:r>
              <a:rPr lang="en-US" dirty="0"/>
              <a:t>: recommended, but not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Comment: </a:t>
            </a:r>
            <a:r>
              <a:rPr lang="en-US" dirty="0">
                <a:solidFill>
                  <a:srgbClr val="C00000"/>
                </a:solidFill>
              </a:rPr>
              <a:t>‘//’ </a:t>
            </a:r>
            <a:r>
              <a:rPr lang="en-US" dirty="0"/>
              <a:t>(for a line) or </a:t>
            </a:r>
            <a:r>
              <a:rPr lang="en-US" dirty="0">
                <a:solidFill>
                  <a:srgbClr val="C00000"/>
                </a:solidFill>
              </a:rPr>
              <a:t>‘/* */’ </a:t>
            </a:r>
            <a:r>
              <a:rPr lang="en-US" dirty="0"/>
              <a:t>(for many lines)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8FA66-8A8B-4F16-A07C-3C1BE4D0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BB2D0-71B8-42DD-9105-5C199A6A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73" y="2238874"/>
            <a:ext cx="3200400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6EFE1-6642-425F-9DDD-B4491217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074" y="4184650"/>
            <a:ext cx="3152775" cy="217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8869B-A628-4593-9A7A-6AC1B3BAB4F7}"/>
              </a:ext>
            </a:extLst>
          </p:cNvPr>
          <p:cNvSpPr txBox="1"/>
          <p:nvPr/>
        </p:nvSpPr>
        <p:spPr>
          <a:xfrm>
            <a:off x="226811" y="6356350"/>
            <a:ext cx="7767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2A40-3452-4440-B702-8374712BFBE4}"/>
              </a:ext>
            </a:extLst>
          </p:cNvPr>
          <p:cNvSpPr txBox="1"/>
          <p:nvPr/>
        </p:nvSpPr>
        <p:spPr>
          <a:xfrm>
            <a:off x="838200" y="1536265"/>
            <a:ext cx="11259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JS has a very similar grammar like other scripting language like python/R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D15029-16D3-4B9B-AFD0-768B8F2F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6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6A90-F90F-427A-8A3E-3A7FD1CC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Important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6167-C6D7-4BD5-B83D-9C7DB6B2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List: </a:t>
            </a:r>
          </a:p>
          <a:p>
            <a:pPr marL="914400" lvl="1" indent="-457200"/>
            <a:r>
              <a:rPr lang="en-US" sz="2800" dirty="0"/>
              <a:t>Square bracket: []</a:t>
            </a:r>
          </a:p>
          <a:p>
            <a:pPr marL="914400" lvl="1" indent="-457200"/>
            <a:r>
              <a:rPr lang="en-US" sz="2800" dirty="0"/>
              <a:t>Simple and efficient to </a:t>
            </a:r>
            <a:r>
              <a:rPr lang="en-US" sz="2800" dirty="0">
                <a:solidFill>
                  <a:srgbClr val="C00000"/>
                </a:solidFill>
              </a:rPr>
              <a:t>enumerate</a:t>
            </a:r>
          </a:p>
          <a:p>
            <a:pPr marL="914400" lvl="1" indent="-457200"/>
            <a:r>
              <a:rPr lang="en-US" sz="2800" dirty="0"/>
              <a:t>But hard to find a specific one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Object:  </a:t>
            </a:r>
          </a:p>
          <a:p>
            <a:pPr marL="914400" lvl="1" indent="-457200"/>
            <a:r>
              <a:rPr lang="en-US" sz="2800" dirty="0"/>
              <a:t>Curly bracket: {}</a:t>
            </a:r>
          </a:p>
          <a:p>
            <a:pPr marL="914400" lvl="1" indent="-457200"/>
            <a:r>
              <a:rPr lang="en-US" sz="2800" dirty="0"/>
              <a:t>Attribute-value pairs</a:t>
            </a:r>
          </a:p>
          <a:p>
            <a:pPr marL="914400" lvl="1" indent="-457200"/>
            <a:r>
              <a:rPr lang="en-US" sz="2800" dirty="0"/>
              <a:t>Simple to enumerate and fast to find a specific one</a:t>
            </a:r>
          </a:p>
          <a:p>
            <a:pPr marL="914400" lvl="1" indent="-457200"/>
            <a:r>
              <a:rPr lang="en-US" sz="2800" dirty="0"/>
              <a:t>But take twice space to store the same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E84E9-2657-4100-B643-B06B7233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C71EA-6701-4808-867E-6E8A1E594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1"/>
          <a:stretch/>
        </p:blipFill>
        <p:spPr>
          <a:xfrm>
            <a:off x="5776912" y="2042309"/>
            <a:ext cx="5667375" cy="3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0C713-C170-4D94-9BFC-18CE65A4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06" y="4001294"/>
            <a:ext cx="6907069" cy="358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3B1730-4C6F-4FF2-AE1B-8EE0577DFF9E}"/>
              </a:ext>
            </a:extLst>
          </p:cNvPr>
          <p:cNvSpPr txBox="1"/>
          <p:nvPr/>
        </p:nvSpPr>
        <p:spPr>
          <a:xfrm>
            <a:off x="239731" y="6377156"/>
            <a:ext cx="7140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05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9E7EB6-6B3F-44DC-8328-066958C2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C0B6-0326-4605-A370-39F23BCC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4D4A-1FED-46EC-B3A8-588CFFC4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2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Useful to </a:t>
            </a:r>
            <a:r>
              <a:rPr lang="en-US" dirty="0">
                <a:solidFill>
                  <a:srgbClr val="C00000"/>
                </a:solidFill>
              </a:rPr>
              <a:t>repeat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enumerate</a:t>
            </a:r>
            <a:r>
              <a:rPr lang="en-US" dirty="0"/>
              <a:t>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Repeat</a:t>
            </a:r>
            <a:r>
              <a:rPr lang="en-US" dirty="0"/>
              <a:t> for certain times</a:t>
            </a:r>
          </a:p>
          <a:p>
            <a:pPr marL="914400" lvl="1" indent="-457200"/>
            <a:r>
              <a:rPr lang="en-US" dirty="0"/>
              <a:t>Start from 0, end at 5, </a:t>
            </a:r>
          </a:p>
          <a:p>
            <a:pPr marL="914400" lvl="1" indent="-457200"/>
            <a:r>
              <a:rPr lang="en-US" dirty="0"/>
              <a:t>The value will be 0, 1, 2, 3, 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Enumerate</a:t>
            </a:r>
            <a:r>
              <a:rPr lang="en-US" dirty="0"/>
              <a:t> </a:t>
            </a:r>
          </a:p>
          <a:p>
            <a:pPr marL="914400" lvl="1" indent="-457200"/>
            <a:r>
              <a:rPr lang="en-US" dirty="0"/>
              <a:t>Variable ‘item’ is an item in the ‘list’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7800-00E3-45E5-B4B7-69184698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B9D6-E7A3-4930-AE9F-1F2B10427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9" b="15058"/>
          <a:stretch/>
        </p:blipFill>
        <p:spPr>
          <a:xfrm>
            <a:off x="6715506" y="2816196"/>
            <a:ext cx="4968495" cy="1055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2C798-5A2F-4B3C-B451-7F319784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5" y="4554508"/>
            <a:ext cx="32289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DDA9B-2E48-4688-8ABC-1CD16237AEB8}"/>
              </a:ext>
            </a:extLst>
          </p:cNvPr>
          <p:cNvSpPr txBox="1"/>
          <p:nvPr/>
        </p:nvSpPr>
        <p:spPr>
          <a:xfrm>
            <a:off x="138547" y="6443722"/>
            <a:ext cx="8614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693799-BDD5-4DB4-8E6C-05EA7983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75C-E406-496C-82B5-118A681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Library: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1497-6946-45AD-B837-DDD0779A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JS is not enough sometimes</a:t>
            </a:r>
          </a:p>
          <a:p>
            <a:r>
              <a:rPr lang="en-US" dirty="0"/>
              <a:t>jQuery is a very useful library</a:t>
            </a:r>
          </a:p>
          <a:p>
            <a:r>
              <a:rPr lang="en-US" dirty="0"/>
              <a:t>Its function starts with </a:t>
            </a:r>
            <a:r>
              <a:rPr lang="en-US" dirty="0">
                <a:solidFill>
                  <a:srgbClr val="C00000"/>
                </a:solidFill>
              </a:rPr>
              <a:t>a dollar sign ($) </a:t>
            </a:r>
            <a:r>
              <a:rPr lang="en-US" dirty="0"/>
              <a:t>and usually two steps</a:t>
            </a:r>
          </a:p>
          <a:p>
            <a:pPr lvl="1"/>
            <a:r>
              <a:rPr lang="en-US" sz="2400" dirty="0"/>
              <a:t>Step 1: Select the object(s)</a:t>
            </a:r>
          </a:p>
          <a:p>
            <a:pPr lvl="1"/>
            <a:r>
              <a:rPr lang="en-US" sz="2400" dirty="0"/>
              <a:t>Step 2: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o something </a:t>
            </a:r>
            <a:r>
              <a:rPr lang="en-US" sz="2400" dirty="0"/>
              <a:t>or ask it </a:t>
            </a:r>
            <a:r>
              <a:rPr lang="en-US" sz="2400" dirty="0">
                <a:solidFill>
                  <a:srgbClr val="C00000"/>
                </a:solidFill>
              </a:rPr>
              <a:t>react</a:t>
            </a:r>
            <a:r>
              <a:rPr lang="en-US" sz="2400" dirty="0"/>
              <a:t> to something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1161C-12AA-4D9C-A334-E4D836F3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AB25F-AF09-4751-A615-A944C23C8E83}"/>
              </a:ext>
            </a:extLst>
          </p:cNvPr>
          <p:cNvSpPr txBox="1"/>
          <p:nvPr/>
        </p:nvSpPr>
        <p:spPr>
          <a:xfrm>
            <a:off x="1076036" y="4292143"/>
            <a:ext cx="100399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an object: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the_id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 class of objects: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the_class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of an input box: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"#input"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(“text changed!”)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Add an event to a button that when a user clicks it, show a text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B06E8B-5BAE-4CB5-8E74-DC30314F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6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0AD2-2264-4E01-9172-1E4375A0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801D-6F7A-4462-A86D-DE9EC73A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static </a:t>
            </a:r>
            <a:r>
              <a:rPr lang="en-US" dirty="0" err="1"/>
              <a:t>webmap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the </a:t>
            </a:r>
            <a:r>
              <a:rPr lang="en-US" dirty="0" err="1"/>
              <a:t>webmap</a:t>
            </a:r>
            <a:r>
              <a:rPr lang="en-US" dirty="0"/>
              <a:t> with GitHub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the functions of an API </a:t>
            </a:r>
            <a:r>
              <a:rPr lang="en-US" sz="1800" dirty="0"/>
              <a:t>(for backend part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back-end with MongoDB and python-eve </a:t>
            </a:r>
            <a:r>
              <a:rPr lang="en-US" sz="1800" dirty="0"/>
              <a:t>(for backend part only)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46CE4-B5F1-4E48-804E-EB65E162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387C-07AA-41C3-80F4-5A29708B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4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CD83-E1B8-4264-8295-34C78E5D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Make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386-3B85-49CB-AD2E-726E4738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store everything in our code</a:t>
            </a:r>
          </a:p>
          <a:p>
            <a:r>
              <a:rPr lang="en-US" dirty="0"/>
              <a:t>Need to make </a:t>
            </a:r>
            <a:r>
              <a:rPr lang="en-US" dirty="0">
                <a:solidFill>
                  <a:srgbClr val="C00000"/>
                </a:solidFill>
              </a:rPr>
              <a:t>requests </a:t>
            </a:r>
            <a:r>
              <a:rPr lang="en-US" dirty="0"/>
              <a:t>to get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A067B-50A3-48ED-A772-BFB0185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951C6-FBBA-448D-9781-A1E4B95B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91" y="3065318"/>
            <a:ext cx="46482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46FFD-08CA-4E00-A400-22D16AB6E62C}"/>
              </a:ext>
            </a:extLst>
          </p:cNvPr>
          <p:cNvSpPr txBox="1"/>
          <p:nvPr/>
        </p:nvSpPr>
        <p:spPr>
          <a:xfrm>
            <a:off x="1191491" y="4590173"/>
            <a:ext cx="98090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$.get: the jQuery function to GET data. It has two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D77C03"/>
                </a:solidFill>
              </a:rPr>
              <a:t>“datasource.com”: </a:t>
            </a:r>
            <a:r>
              <a:rPr lang="en-US" sz="2400" dirty="0"/>
              <a:t>the online dataset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callback</a:t>
            </a:r>
            <a:r>
              <a:rPr lang="en-US" sz="2400" dirty="0"/>
              <a:t> (a function): what you will do to the data if data is available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err="1">
                <a:solidFill>
                  <a:srgbClr val="00B0F0"/>
                </a:solidFill>
              </a:rPr>
              <a:t>returned_data</a:t>
            </a:r>
            <a:r>
              <a:rPr lang="en-US" sz="2400" dirty="0"/>
              <a:t>: the returned data structure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C4100F-47C3-4344-A1DB-F99F6D47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3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46A-DF8B-4BF0-9515-95ED48B6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Make-up On the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7B0D-8592-4A86-BB31-625FA014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Cascading Style Sheets (CSS)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Layout: position and sequence of HTML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Colors and fonts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7B5D-D469-4B7E-B015-E6978AE0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6AE12-8FD1-4439-AED4-8B52A3FF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87" y="3298007"/>
            <a:ext cx="3514908" cy="34436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5901BB-76C5-499F-9D60-D28ABAC260F8}"/>
              </a:ext>
            </a:extLst>
          </p:cNvPr>
          <p:cNvCxnSpPr/>
          <p:nvPr/>
        </p:nvCxnSpPr>
        <p:spPr>
          <a:xfrm flipH="1">
            <a:off x="5478896" y="3542505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8007A1-96D2-4FE5-A70C-EF299902A157}"/>
              </a:ext>
            </a:extLst>
          </p:cNvPr>
          <p:cNvSpPr txBox="1"/>
          <p:nvPr/>
        </p:nvSpPr>
        <p:spPr>
          <a:xfrm>
            <a:off x="3265047" y="33578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specific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5025A-FA0F-401A-96BD-921E0F7F40BF}"/>
              </a:ext>
            </a:extLst>
          </p:cNvPr>
          <p:cNvCxnSpPr/>
          <p:nvPr/>
        </p:nvCxnSpPr>
        <p:spPr>
          <a:xfrm flipH="1">
            <a:off x="5478896" y="3807921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42BB16-AB83-4DD5-9A33-849874B7651A}"/>
              </a:ext>
            </a:extLst>
          </p:cNvPr>
          <p:cNvSpPr txBox="1"/>
          <p:nvPr/>
        </p:nvSpPr>
        <p:spPr>
          <a:xfrm>
            <a:off x="2367367" y="365273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its width to 250 pixel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ADD2D5-5A88-41C0-94DD-44E938B5CC40}"/>
              </a:ext>
            </a:extLst>
          </p:cNvPr>
          <p:cNvCxnSpPr/>
          <p:nvPr/>
        </p:nvCxnSpPr>
        <p:spPr>
          <a:xfrm flipH="1">
            <a:off x="5478896" y="474286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24C200-3086-4DAA-B790-A27377DAC48A}"/>
              </a:ext>
            </a:extLst>
          </p:cNvPr>
          <p:cNvSpPr txBox="1"/>
          <p:nvPr/>
        </p:nvSpPr>
        <p:spPr>
          <a:xfrm>
            <a:off x="2046765" y="45036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 with this class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CC585-8EF1-45CE-8AF7-EFBF65752D7A}"/>
              </a:ext>
            </a:extLst>
          </p:cNvPr>
          <p:cNvCxnSpPr/>
          <p:nvPr/>
        </p:nvCxnSpPr>
        <p:spPr>
          <a:xfrm flipH="1">
            <a:off x="5478896" y="515212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6C12B-64E7-4603-813E-CE1D480BBD41}"/>
              </a:ext>
            </a:extLst>
          </p:cNvPr>
          <p:cNvCxnSpPr/>
          <p:nvPr/>
        </p:nvCxnSpPr>
        <p:spPr>
          <a:xfrm flipH="1">
            <a:off x="5478896" y="546890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8EF4DD-BEF5-4D9B-81E3-084C783C440F}"/>
              </a:ext>
            </a:extLst>
          </p:cNvPr>
          <p:cNvCxnSpPr/>
          <p:nvPr/>
        </p:nvCxnSpPr>
        <p:spPr>
          <a:xfrm flipH="1">
            <a:off x="5478896" y="5818230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69DA4B-5E5B-4DDB-ABDF-EF3BD9D05D56}"/>
              </a:ext>
            </a:extLst>
          </p:cNvPr>
          <p:cNvCxnSpPr/>
          <p:nvPr/>
        </p:nvCxnSpPr>
        <p:spPr>
          <a:xfrm flipH="1">
            <a:off x="5478896" y="615187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1FDAFE-BF9F-424E-AABF-1DCBFDBF7858}"/>
              </a:ext>
            </a:extLst>
          </p:cNvPr>
          <p:cNvSpPr txBox="1"/>
          <p:nvPr/>
        </p:nvSpPr>
        <p:spPr>
          <a:xfrm>
            <a:off x="2908962" y="491491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padding to 4px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13E333-CFF1-494A-91BE-079B4AA0B681}"/>
              </a:ext>
            </a:extLst>
          </p:cNvPr>
          <p:cNvSpPr txBox="1"/>
          <p:nvPr/>
        </p:nvSpPr>
        <p:spPr>
          <a:xfrm>
            <a:off x="1998456" y="52742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margin to the top to 4px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94861-D949-4127-8DAF-436DF808B713}"/>
              </a:ext>
            </a:extLst>
          </p:cNvPr>
          <p:cNvSpPr txBox="1"/>
          <p:nvPr/>
        </p:nvSpPr>
        <p:spPr>
          <a:xfrm>
            <a:off x="3239399" y="56318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border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F2AD3-3299-4E74-B95E-7D79AA64098A}"/>
              </a:ext>
            </a:extLst>
          </p:cNvPr>
          <p:cNvSpPr txBox="1"/>
          <p:nvPr/>
        </p:nvSpPr>
        <p:spPr>
          <a:xfrm>
            <a:off x="2947434" y="59978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transition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99EBC20-534B-4505-8CE6-2B4A930C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4096" y="6434579"/>
            <a:ext cx="4114800" cy="365125"/>
          </a:xfrm>
        </p:spPr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4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E55F-4E7B-4D22-B4BB-43B26AB6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25DA-631C-4D0A-9842-99E850E5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seems trivial among the three, but requires much more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makeup, buy from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CSS framework and libraries</a:t>
            </a:r>
          </a:p>
          <a:p>
            <a:pPr marL="914400" lvl="1" indent="-457200"/>
            <a:r>
              <a:rPr lang="en-US" dirty="0">
                <a:hlinkClick r:id="rId2"/>
              </a:rPr>
              <a:t>Bootstrap</a:t>
            </a:r>
            <a:r>
              <a:rPr lang="en-US" dirty="0"/>
              <a:t>: Great for arranging layout and simple style</a:t>
            </a:r>
          </a:p>
          <a:p>
            <a:pPr marL="914400" lvl="1" indent="-457200"/>
            <a:r>
              <a:rPr lang="en-US" dirty="0">
                <a:hlinkClick r:id="rId3"/>
              </a:rPr>
              <a:t>Font Awesome</a:t>
            </a:r>
            <a:r>
              <a:rPr lang="en-US" dirty="0"/>
              <a:t>: Vector icons and logos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937DD-0441-4EB7-BC29-01CEC6C8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89EA-6318-4376-B2E8-F51B7BDE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7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BD4E-0B39-4662-B957-08D10935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8131-F245-429F-99BC-85C766A3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</a:t>
            </a:r>
            <a:r>
              <a:rPr lang="en-US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/>
              <a:t>	Foundation of a website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 is the </a:t>
            </a:r>
            <a:r>
              <a:rPr lang="en-US" dirty="0">
                <a:solidFill>
                  <a:srgbClr val="C00000"/>
                </a:solidFill>
              </a:rPr>
              <a:t>muscle and senses</a:t>
            </a:r>
          </a:p>
          <a:p>
            <a:r>
              <a:rPr lang="en-US" dirty="0"/>
              <a:t>	Actions and reactions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is the </a:t>
            </a:r>
            <a:r>
              <a:rPr lang="en-US" dirty="0">
                <a:solidFill>
                  <a:srgbClr val="C00000"/>
                </a:solidFill>
              </a:rPr>
              <a:t>makeup</a:t>
            </a:r>
          </a:p>
          <a:p>
            <a:r>
              <a:rPr lang="en-US" dirty="0"/>
              <a:t>	Layout and style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4A55F-CB4D-47F8-874C-13B0CE48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7125D-A5E4-4C24-8868-A9D53FB9E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9" r="40554" b="37280"/>
          <a:stretch/>
        </p:blipFill>
        <p:spPr>
          <a:xfrm>
            <a:off x="6619152" y="1800225"/>
            <a:ext cx="444498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500E6-0A15-4768-BD51-3CD53E25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51" y="3260725"/>
            <a:ext cx="4444981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39648-F5BF-4EF4-98D8-C5A2E7A813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2" b="69387"/>
          <a:stretch/>
        </p:blipFill>
        <p:spPr>
          <a:xfrm>
            <a:off x="6619150" y="4765675"/>
            <a:ext cx="4444981" cy="132556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1C9B857-C4AF-4BEC-AB41-0DECE825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8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6BC0-D7C3-47AF-9425-8FFA7E05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37E9-8EC6-4B24-9535-0A014D60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include JS and CSS files and libraries to our main HTML to make them work</a:t>
            </a:r>
          </a:p>
          <a:p>
            <a:endParaRPr lang="en-US" dirty="0"/>
          </a:p>
          <a:p>
            <a:r>
              <a:rPr lang="en-US" dirty="0"/>
              <a:t>For JS: </a:t>
            </a:r>
          </a:p>
          <a:p>
            <a:endParaRPr lang="en-US" dirty="0"/>
          </a:p>
          <a:p>
            <a:r>
              <a:rPr lang="en-US" dirty="0"/>
              <a:t>For CSS: </a:t>
            </a:r>
          </a:p>
          <a:p>
            <a:endParaRPr lang="en-US" dirty="0"/>
          </a:p>
          <a:p>
            <a:r>
              <a:rPr lang="en-US" dirty="0"/>
              <a:t>Make sure adding your main JS and CSS </a:t>
            </a:r>
            <a:r>
              <a:rPr lang="en-US" b="1" dirty="0"/>
              <a:t>AFTER</a:t>
            </a:r>
            <a:r>
              <a:rPr lang="en-US" dirty="0"/>
              <a:t> other libraries to not fail the dependencies.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5EB09-F857-4F9E-AB91-FEAC0792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BC3CB-427C-4158-9A6A-91CC7DE7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22" y="3176521"/>
            <a:ext cx="4724078" cy="641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8C344-CF46-4C0B-BC04-C3F6C8B3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22" y="4326545"/>
            <a:ext cx="6194688" cy="51408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59CDD-8E5D-493E-B4FC-99710769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1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4913-56DC-40C8-BEC9-DD9EA27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Web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3C24-75EB-4215-B236-E1E3B19D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F76FD-D7F9-48C5-BDD8-B23A9293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8C52-97D8-44EC-97E6-32C9EB02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216342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4AF5-2BC4-4901-9334-5E4AC97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4C53-2AC9-4B07-A426-D0E3556E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It is a software that translate online HTML/JS/CSS codes into contents</a:t>
            </a:r>
          </a:p>
          <a:p>
            <a:pPr marL="0" indent="0">
              <a:buNone/>
            </a:pPr>
            <a:r>
              <a:rPr lang="en-US" sz="2800" dirty="0"/>
              <a:t>Debug window: press F12 or right click -&gt; inspect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Inspector: show elements in current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: pick element on page and show HTML code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54F8C-63C3-4FF5-A806-1C90264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3817-8480-4A71-A0C7-D40B86FE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04" y="3834606"/>
            <a:ext cx="3905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568B2-0AB3-411C-B086-B25E4A06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59" y="4444138"/>
            <a:ext cx="5568593" cy="227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437E8-80D6-4F5E-9ADD-2BCCE7F9AD5A}"/>
              </a:ext>
            </a:extLst>
          </p:cNvPr>
          <p:cNvSpPr txBox="1"/>
          <p:nvPr/>
        </p:nvSpPr>
        <p:spPr>
          <a:xfrm>
            <a:off x="7847743" y="4635225"/>
            <a:ext cx="368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</a:t>
            </a:r>
          </a:p>
          <a:p>
            <a:r>
              <a:rPr lang="en-US" dirty="0"/>
              <a:t>Current HTML may be different from the original HTML file you wrote, because </a:t>
            </a:r>
            <a:r>
              <a:rPr lang="en-US" dirty="0">
                <a:solidFill>
                  <a:srgbClr val="C00000"/>
                </a:solidFill>
              </a:rPr>
              <a:t>your JS files will add and change the contents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C30DD-5A20-4AAF-94C8-8EA04E0FE3C8}"/>
              </a:ext>
            </a:extLst>
          </p:cNvPr>
          <p:cNvSpPr/>
          <p:nvPr/>
        </p:nvSpPr>
        <p:spPr>
          <a:xfrm>
            <a:off x="4524054" y="4378578"/>
            <a:ext cx="421240" cy="2566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9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840-717E-4A59-82FA-35735851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E6D1-A37E-4E13-906B-DFE5EEE4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JavaScript console for the current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console.log(): </a:t>
            </a:r>
            <a:r>
              <a:rPr lang="en-US" dirty="0"/>
              <a:t>equivalent to </a:t>
            </a:r>
            <a:r>
              <a:rPr lang="en-US" i="1" dirty="0"/>
              <a:t>print() </a:t>
            </a:r>
            <a:r>
              <a:rPr lang="en-US" dirty="0"/>
              <a:t>in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Console will show the information printed from your JS code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Very useful for simple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the current HTML contents by typing commands</a:t>
            </a:r>
          </a:p>
          <a:p>
            <a:pPr marL="914400" lvl="1" indent="-457200"/>
            <a:r>
              <a:rPr lang="en-US" dirty="0"/>
              <a:t>For example, try typing </a:t>
            </a:r>
            <a:r>
              <a:rPr lang="en-US" i="1" dirty="0" err="1"/>
              <a:t>document.body.innerHTML</a:t>
            </a:r>
            <a:r>
              <a:rPr lang="en-US" i="1" dirty="0"/>
              <a:t> = “” </a:t>
            </a:r>
            <a:r>
              <a:rPr lang="en-US" dirty="0"/>
              <a:t>in any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4554-E01E-4A79-9EC3-F49B7D03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8E814-28DB-4707-9D96-1B7FD82F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7" y="5435600"/>
            <a:ext cx="382905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C9928-2A9C-467E-B85C-02043F529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7537874" y="5435600"/>
            <a:ext cx="3184989" cy="12533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590DEF0-357D-44C0-AF75-44CB259529CE}"/>
              </a:ext>
            </a:extLst>
          </p:cNvPr>
          <p:cNvSpPr/>
          <p:nvPr/>
        </p:nvSpPr>
        <p:spPr>
          <a:xfrm>
            <a:off x="4717557" y="5672485"/>
            <a:ext cx="2071994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BE96941-E3EF-4D97-BF77-F37553F9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1B17-A4DB-460E-A3AE-C972EAEA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ACCD-49D1-4E85-B796-896CF76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Cross-origin resource sharing (</a:t>
            </a:r>
            <a:r>
              <a:rPr lang="en-US" sz="3200" b="1" dirty="0"/>
              <a:t>CORS</a:t>
            </a:r>
            <a:r>
              <a:rPr lang="en-US" sz="3200" dirty="0"/>
              <a:t>) is a rule that </a:t>
            </a:r>
            <a:r>
              <a:rPr lang="en-US" sz="3200" dirty="0">
                <a:solidFill>
                  <a:srgbClr val="C00000"/>
                </a:solidFill>
              </a:rPr>
              <a:t>websites cannot request resources from other domains</a:t>
            </a:r>
          </a:p>
          <a:p>
            <a:pPr lvl="1"/>
            <a:r>
              <a:rPr lang="en-US" sz="2600" b="1" dirty="0"/>
              <a:t>aaa.com </a:t>
            </a:r>
            <a:r>
              <a:rPr lang="en-US" sz="2600" dirty="0"/>
              <a:t>cannot directly request a CSV file hosted on </a:t>
            </a:r>
            <a:r>
              <a:rPr lang="en-US" sz="2600" b="1" dirty="0"/>
              <a:t>bbb.com unless bbb.com explicitly says so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C00000"/>
                </a:solidFill>
              </a:rPr>
              <a:t>even if it is a public file. </a:t>
            </a:r>
            <a:r>
              <a:rPr lang="en-US" sz="2600" dirty="0">
                <a:solidFill>
                  <a:schemeClr val="tx1"/>
                </a:solidFill>
              </a:rPr>
              <a:t>This includes </a:t>
            </a:r>
            <a:r>
              <a:rPr lang="en-US" sz="2600" dirty="0">
                <a:solidFill>
                  <a:srgbClr val="C00000"/>
                </a:solidFill>
              </a:rPr>
              <a:t>local files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600" dirty="0"/>
              <a:t>Instead, aaa.com can only request resources with aaa.com domains, such as aaa.com/file.csv</a:t>
            </a:r>
          </a:p>
          <a:p>
            <a:pPr lvl="1"/>
            <a:r>
              <a:rPr lang="en-US" sz="2600" dirty="0"/>
              <a:t>It is enforced by most web browsers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A9A4D-B8C2-4689-8B08-7ED09BA9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69FFF-AC59-4A63-B2ED-F5C907E166A7}"/>
              </a:ext>
            </a:extLst>
          </p:cNvPr>
          <p:cNvSpPr txBox="1"/>
          <p:nvPr/>
        </p:nvSpPr>
        <p:spPr>
          <a:xfrm>
            <a:off x="920317" y="5219039"/>
            <a:ext cx="10114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Solutions for local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 local server (localhost)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Use Firefox developer edition and CORS everywhere plugin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A529B-2526-43BC-B337-2E4B32D1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3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CDAD-D20E-4C0F-A82E-5EF3739B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Mapping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D4A6-182A-4FB3-8597-B2F4F21E8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E536-17F2-43F3-847B-40D52B7E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127A-FB08-47C6-8D2E-9EBF4CBE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9796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793B-D7FE-4F0B-85BA-F1E6A263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0537-9637-4665-B639-5C6B0F82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200" dirty="0"/>
          </a:p>
          <a:p>
            <a:pPr marL="0" indent="0">
              <a:buNone/>
            </a:pPr>
            <a:r>
              <a:rPr lang="en-US" dirty="0"/>
              <a:t>0.  Short survey (2:00 – 2:05pm 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 minilecture (2:05 – 2:50pm)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 lab (2:50pm – 3:30pm)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Backend minilecture (3:30 – 3:40pm)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Backend lab (3:40pm – 3:55pm)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 Q&amp;A time and short survey (3:55pm – 4:00pm)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AD0DE-FC4A-4EFA-B804-B19B230A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F5AC9-3261-4D88-B007-2C524D69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8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4F38-9BE0-4F21-8663-92F8E2B7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BEE1-411F-4C91-8E2F-F91D62D1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very useful JavaScript library to support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the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jQuery’s $, Leaflet’s functions start with </a:t>
            </a:r>
            <a:r>
              <a:rPr lang="en-US" dirty="0">
                <a:solidFill>
                  <a:srgbClr val="C00000"/>
                </a:solidFill>
              </a:rPr>
              <a:t>L</a:t>
            </a:r>
          </a:p>
          <a:p>
            <a:r>
              <a:rPr lang="en-US" sz="2000" dirty="0"/>
              <a:t>e.g. Adding a map object to HTML element with id = “</a:t>
            </a:r>
            <a:r>
              <a:rPr lang="en-US" sz="2000" dirty="0" err="1"/>
              <a:t>mapid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C2528-8CCE-43CB-8373-78A71707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89433-A2D4-468E-ABDE-9600BCF3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49" y="2820602"/>
            <a:ext cx="6706103" cy="10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834E6-BF71-4C40-ABA0-0D14A350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4920182"/>
            <a:ext cx="7696200" cy="4857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9E0853-A106-4173-9905-6833CBC5A957}"/>
              </a:ext>
            </a:extLst>
          </p:cNvPr>
          <p:cNvCxnSpPr/>
          <p:nvPr/>
        </p:nvCxnSpPr>
        <p:spPr>
          <a:xfrm>
            <a:off x="3252270" y="5267255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7797AF-A4AA-4F79-9D44-B8E4B4A4204E}"/>
              </a:ext>
            </a:extLst>
          </p:cNvPr>
          <p:cNvCxnSpPr/>
          <p:nvPr/>
        </p:nvCxnSpPr>
        <p:spPr>
          <a:xfrm>
            <a:off x="42492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284C9-85FF-4A16-B71B-3B1D53B80B06}"/>
              </a:ext>
            </a:extLst>
          </p:cNvPr>
          <p:cNvCxnSpPr/>
          <p:nvPr/>
        </p:nvCxnSpPr>
        <p:spPr>
          <a:xfrm>
            <a:off x="52398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18728-1B21-45E7-B192-52944373FB7A}"/>
              </a:ext>
            </a:extLst>
          </p:cNvPr>
          <p:cNvCxnSpPr/>
          <p:nvPr/>
        </p:nvCxnSpPr>
        <p:spPr>
          <a:xfrm>
            <a:off x="6439970" y="5297936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0BDA7F-001F-4198-83F8-34550658FC12}"/>
              </a:ext>
            </a:extLst>
          </p:cNvPr>
          <p:cNvCxnSpPr/>
          <p:nvPr/>
        </p:nvCxnSpPr>
        <p:spPr>
          <a:xfrm>
            <a:off x="9411770" y="5303217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544525-8A36-422A-B18E-CC050B592CC9}"/>
              </a:ext>
            </a:extLst>
          </p:cNvPr>
          <p:cNvSpPr txBox="1"/>
          <p:nvPr/>
        </p:nvSpPr>
        <p:spPr>
          <a:xfrm>
            <a:off x="2611028" y="5544657"/>
            <a:ext cx="11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JS leaflet map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59E84-1DEA-4D94-9261-230B3AC7A702}"/>
              </a:ext>
            </a:extLst>
          </p:cNvPr>
          <p:cNvSpPr txBox="1"/>
          <p:nvPr/>
        </p:nvSpPr>
        <p:spPr>
          <a:xfrm>
            <a:off x="3723992" y="5544657"/>
            <a:ext cx="119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Leaflet’s create map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73BF9-F991-4197-A10E-318245FEDC39}"/>
              </a:ext>
            </a:extLst>
          </p:cNvPr>
          <p:cNvSpPr txBox="1"/>
          <p:nvPr/>
        </p:nvSpPr>
        <p:spPr>
          <a:xfrm>
            <a:off x="4823861" y="5601500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Targeted HTML element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96744-C1E4-424F-A886-97B9EBA84699}"/>
              </a:ext>
            </a:extLst>
          </p:cNvPr>
          <p:cNvSpPr txBox="1"/>
          <p:nvPr/>
        </p:nvSpPr>
        <p:spPr>
          <a:xfrm>
            <a:off x="5844372" y="5598252"/>
            <a:ext cx="137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to set the map to a specific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8F4CD1-A2A7-4F52-A720-90986CDF8AE1}"/>
              </a:ext>
            </a:extLst>
          </p:cNvPr>
          <p:cNvCxnSpPr/>
          <p:nvPr/>
        </p:nvCxnSpPr>
        <p:spPr>
          <a:xfrm>
            <a:off x="7994450" y="5324098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DF4FEB-EB6B-4136-852F-7EF79302D9CB}"/>
              </a:ext>
            </a:extLst>
          </p:cNvPr>
          <p:cNvSpPr txBox="1"/>
          <p:nvPr/>
        </p:nvSpPr>
        <p:spPr>
          <a:xfrm>
            <a:off x="7535776" y="5598252"/>
            <a:ext cx="107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view’s </a:t>
            </a:r>
            <a:r>
              <a:rPr lang="en-US" sz="1400" dirty="0" err="1">
                <a:solidFill>
                  <a:srgbClr val="C00000"/>
                </a:solidFill>
              </a:rPr>
              <a:t>latlng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D7D7D-8EA1-4BD1-AF99-1B51A15A458F}"/>
              </a:ext>
            </a:extLst>
          </p:cNvPr>
          <p:cNvSpPr txBox="1"/>
          <p:nvPr/>
        </p:nvSpPr>
        <p:spPr>
          <a:xfrm>
            <a:off x="9090339" y="5615076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Zoom level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32F28-F1FE-45CA-945C-7A08DA8B0C92}"/>
              </a:ext>
            </a:extLst>
          </p:cNvPr>
          <p:cNvSpPr txBox="1"/>
          <p:nvPr/>
        </p:nvSpPr>
        <p:spPr>
          <a:xfrm>
            <a:off x="3057015" y="6371194"/>
            <a:ext cx="67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language translate: Leaflet, create a map on the HTML element called “</a:t>
            </a:r>
            <a:r>
              <a:rPr lang="en-US" sz="1400" i="1" dirty="0" err="1"/>
              <a:t>mapid</a:t>
            </a:r>
            <a:r>
              <a:rPr lang="en-US" sz="1400" i="1" dirty="0"/>
              <a:t>”, and set my view to this place with this zoom level</a:t>
            </a:r>
          </a:p>
        </p:txBody>
      </p:sp>
    </p:spTree>
    <p:extLst>
      <p:ext uri="{BB962C8B-B14F-4D97-AF65-F5344CB8AC3E}">
        <p14:creationId xmlns:p14="http://schemas.microsoft.com/office/powerpoint/2010/main" val="373877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B409-609B-478F-8756-937364E2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Function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E21B-AD14-4C6C-A059-6211ED73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34"/>
            <a:ext cx="10515600" cy="2533591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A</a:t>
            </a:r>
            <a:r>
              <a:rPr lang="en-US" sz="2800" dirty="0"/>
              <a:t>ll elements must </a:t>
            </a:r>
            <a:r>
              <a:rPr lang="en-US" sz="2800" dirty="0" err="1"/>
              <a:t>addTo</a:t>
            </a:r>
            <a:r>
              <a:rPr lang="en-US" sz="2800" dirty="0"/>
              <a:t>(</a:t>
            </a:r>
            <a:r>
              <a:rPr lang="en-US" sz="2800" dirty="0" err="1"/>
              <a:t>mymap</a:t>
            </a:r>
            <a:r>
              <a:rPr lang="en-US" sz="2800" dirty="0"/>
              <a:t>) to show on the map</a:t>
            </a:r>
          </a:p>
          <a:p>
            <a:pPr marL="914400" lvl="1" indent="-457200"/>
            <a:r>
              <a:rPr lang="en-US" dirty="0"/>
              <a:t>Layer: Raster layer (</a:t>
            </a:r>
            <a:r>
              <a:rPr lang="en-US" dirty="0" err="1"/>
              <a:t>L.tileLayer</a:t>
            </a:r>
            <a:r>
              <a:rPr lang="en-US" dirty="0"/>
              <a:t>, including base layers), vector layer…</a:t>
            </a:r>
          </a:p>
          <a:p>
            <a:pPr marL="914400" lvl="1" indent="-457200"/>
            <a:r>
              <a:rPr lang="en-US" dirty="0"/>
              <a:t>Other single symbols: circle (</a:t>
            </a:r>
            <a:r>
              <a:rPr lang="en-US" dirty="0" err="1"/>
              <a:t>L.circle</a:t>
            </a:r>
            <a:r>
              <a:rPr lang="en-US" dirty="0"/>
              <a:t>), polygon…</a:t>
            </a:r>
          </a:p>
          <a:p>
            <a:pPr marL="914400" lvl="1" indent="-457200"/>
            <a:r>
              <a:rPr lang="en-US" dirty="0"/>
              <a:t>Information media: popup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Structure: </a:t>
            </a:r>
            <a:r>
              <a:rPr lang="en-US" sz="2800" dirty="0" err="1"/>
              <a:t>L.function</a:t>
            </a:r>
            <a:r>
              <a:rPr lang="en-US" dirty="0"/>
              <a:t>(important parameters, {optional parameters...})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CADBB-BADF-4994-906B-F2A84DA7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4EA3E-65D4-4FE2-A60A-B3DD21FC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13" y="4594957"/>
            <a:ext cx="6257925" cy="1762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F8A10-4A2F-44B4-ACA0-48C43B897F6E}"/>
              </a:ext>
            </a:extLst>
          </p:cNvPr>
          <p:cNvCxnSpPr>
            <a:cxnSpLocks/>
          </p:cNvCxnSpPr>
          <p:nvPr/>
        </p:nvCxnSpPr>
        <p:spPr>
          <a:xfrm>
            <a:off x="5033029" y="6177828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D41FD8-CC35-48AB-A2DE-A106845A1CD5}"/>
              </a:ext>
            </a:extLst>
          </p:cNvPr>
          <p:cNvCxnSpPr>
            <a:cxnSpLocks/>
          </p:cNvCxnSpPr>
          <p:nvPr/>
        </p:nvCxnSpPr>
        <p:spPr>
          <a:xfrm>
            <a:off x="7219712" y="6198010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9827E3-E012-4E72-BD08-AEBF2EF7A55E}"/>
              </a:ext>
            </a:extLst>
          </p:cNvPr>
          <p:cNvCxnSpPr>
            <a:cxnSpLocks/>
          </p:cNvCxnSpPr>
          <p:nvPr/>
        </p:nvCxnSpPr>
        <p:spPr>
          <a:xfrm flipV="1">
            <a:off x="5976539" y="4458984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8721A0-024D-431C-B2D3-035455E042EA}"/>
              </a:ext>
            </a:extLst>
          </p:cNvPr>
          <p:cNvCxnSpPr>
            <a:cxnSpLocks/>
          </p:cNvCxnSpPr>
          <p:nvPr/>
        </p:nvCxnSpPr>
        <p:spPr>
          <a:xfrm flipV="1">
            <a:off x="7341290" y="4465833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37AAD4-ED6D-430A-804D-26E2EF84770D}"/>
              </a:ext>
            </a:extLst>
          </p:cNvPr>
          <p:cNvSpPr txBox="1"/>
          <p:nvPr/>
        </p:nvSpPr>
        <p:spPr>
          <a:xfrm>
            <a:off x="5033030" y="409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0951-5A0B-46A1-AB35-E40DC22B5342}"/>
              </a:ext>
            </a:extLst>
          </p:cNvPr>
          <p:cNvSpPr txBox="1"/>
          <p:nvPr/>
        </p:nvSpPr>
        <p:spPr>
          <a:xfrm>
            <a:off x="6868317" y="4100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3269F-9B3B-4E06-B4FE-A5FD64CD7259}"/>
              </a:ext>
            </a:extLst>
          </p:cNvPr>
          <p:cNvSpPr txBox="1"/>
          <p:nvPr/>
        </p:nvSpPr>
        <p:spPr>
          <a:xfrm>
            <a:off x="4227343" y="64692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73A85-BC72-4206-8299-E786B77628E7}"/>
              </a:ext>
            </a:extLst>
          </p:cNvPr>
          <p:cNvSpPr txBox="1"/>
          <p:nvPr/>
        </p:nvSpPr>
        <p:spPr>
          <a:xfrm>
            <a:off x="5976539" y="646929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popup with this content on this circle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6985A5-8566-4ADC-B2AB-9A70640F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34" y="4856059"/>
            <a:ext cx="1630674" cy="13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48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44D60-8C2C-4F76-8A29-CAD863D2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A6708-636D-4CB3-8B8C-03AD8AA3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6" y="2390686"/>
            <a:ext cx="7241435" cy="3873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D096E-44EF-4398-8D92-235AD427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27" y="402772"/>
            <a:ext cx="7315200" cy="1654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13C8E-FD26-4D4E-9508-6F664147DA48}"/>
              </a:ext>
            </a:extLst>
          </p:cNvPr>
          <p:cNvSpPr txBox="1"/>
          <p:nvPr/>
        </p:nvSpPr>
        <p:spPr>
          <a:xfrm>
            <a:off x="1698662" y="402772"/>
            <a:ext cx="12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map box base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C8AB4-575E-43CC-B7BE-E62B06A988D0}"/>
              </a:ext>
            </a:extLst>
          </p:cNvPr>
          <p:cNvSpPr txBox="1"/>
          <p:nvPr/>
        </p:nvSpPr>
        <p:spPr>
          <a:xfrm>
            <a:off x="8913396" y="42495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now have a web-map!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BC63EB-0A1C-4FEF-9A76-3D0DB6B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0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7C8D-8D28-4FD9-8126-FA5B4185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Going Online?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EAB5-F85B-4766-A6FE-87811F6FA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8135B-930F-4AC0-8F08-BFC86780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9B33-6952-4847-B584-3175317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331684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C826-FBB3-4CBC-A47C-96CA3F1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Host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BEA0-D462-4B66-A757-95F15754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Borrow or buy a server</a:t>
            </a:r>
          </a:p>
          <a:p>
            <a:r>
              <a:rPr lang="en-US" dirty="0"/>
              <a:t>	- A server is an online computer that works 24/7. </a:t>
            </a:r>
          </a:p>
          <a:p>
            <a:r>
              <a:rPr lang="en-US" dirty="0"/>
              <a:t>	- It can support a back-end and more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  <a:p>
            <a:r>
              <a:rPr lang="en-US" dirty="0"/>
              <a:t>	- Can only support a website without back-end</a:t>
            </a:r>
          </a:p>
          <a:p>
            <a:r>
              <a:rPr lang="en-US" dirty="0"/>
              <a:t>	- </a:t>
            </a:r>
            <a:r>
              <a:rPr lang="en-US" b="1" dirty="0">
                <a:solidFill>
                  <a:srgbClr val="C00000"/>
                </a:solidFill>
              </a:rPr>
              <a:t>Free and persistent</a:t>
            </a:r>
          </a:p>
          <a:p>
            <a:r>
              <a:rPr lang="en-US" dirty="0"/>
              <a:t>	- Go to your forked GitHub page -&gt; settings -&gt; Pages -&gt; Source -&gt; select main</a:t>
            </a:r>
          </a:p>
          <a:p>
            <a:r>
              <a:rPr lang="en-US" dirty="0"/>
              <a:t>	- </a:t>
            </a:r>
            <a:r>
              <a:rPr lang="en-US" sz="1600" dirty="0"/>
              <a:t>access by: </a:t>
            </a:r>
            <a:r>
              <a:rPr lang="en-US" sz="1600" u="sng" dirty="0"/>
              <a:t>youname.github.io/UCGIS-</a:t>
            </a:r>
            <a:r>
              <a:rPr lang="en-US" sz="1600" u="sng" dirty="0" err="1"/>
              <a:t>Fullstack</a:t>
            </a:r>
            <a:r>
              <a:rPr lang="en-US" sz="1600" u="sng" dirty="0"/>
              <a:t>-</a:t>
            </a:r>
            <a:r>
              <a:rPr lang="en-US" sz="1600" u="sng" dirty="0" err="1"/>
              <a:t>Geovisualization</a:t>
            </a:r>
            <a:r>
              <a:rPr lang="en-US" sz="1600" u="sng" dirty="0"/>
              <a:t>-Workshop/demo</a:t>
            </a:r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0C42F-B073-4987-B366-47E20B16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7DEEE-FFB1-4477-AE15-6CADF9BE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3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5C6A-AEF2-4D95-AB4F-AAC1D728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8BAD-DE7D-4209-98E4-202F559D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is a version control software</a:t>
            </a:r>
          </a:p>
          <a:p>
            <a:r>
              <a:rPr lang="en-US" dirty="0"/>
              <a:t>	Record your every </a:t>
            </a:r>
            <a:r>
              <a:rPr lang="en-US" dirty="0">
                <a:solidFill>
                  <a:srgbClr val="C00000"/>
                </a:solidFill>
              </a:rPr>
              <a:t>committed </a:t>
            </a:r>
            <a:r>
              <a:rPr lang="en-US" dirty="0"/>
              <a:t>change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is a website that can:</a:t>
            </a:r>
          </a:p>
          <a:p>
            <a:pPr marL="914400" lvl="1" indent="-457200"/>
            <a:r>
              <a:rPr lang="en-US" sz="2800" dirty="0"/>
              <a:t>Record your committed changes to an online server</a:t>
            </a:r>
          </a:p>
          <a:p>
            <a:pPr marL="914400" lvl="1" indent="-457200"/>
            <a:r>
              <a:rPr lang="en-US" sz="2800" dirty="0"/>
              <a:t>Host static webpage</a:t>
            </a:r>
          </a:p>
          <a:p>
            <a:endParaRPr lang="en-US" dirty="0"/>
          </a:p>
          <a:p>
            <a:r>
              <a:rPr lang="en-US" dirty="0"/>
              <a:t>To save your changes on the online map: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: record your current change to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upload your files to the GitHub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few minutes, the Pages will update your change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481E-AEFB-4E8B-99C9-1D7FA45C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DF07-6371-4919-A3AC-DC7A3769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83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9578-3E1D-4F28-8BA3-9E746305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Frontend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0F08-B474-4395-9CEE-5C8264972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2:50 – 3:30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9D275-166D-4475-8677-2D36E6FD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BC391-AB8C-4E34-9E45-400CCF7B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643102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6FA4-F679-417D-B527-6D296F0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Lab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A60F-608C-47C5-8366-F022F4D4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 the instruction on </a:t>
            </a:r>
            <a:r>
              <a:rPr lang="en-US" sz="2400" dirty="0">
                <a:hlinkClick r:id="rId2"/>
              </a:rPr>
              <a:t>https://luyuliu.github.io/UCGIS-Fullstack-Geovisualization-Workshop/</a:t>
            </a: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demo on GitHub Page and confirm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Retrieve and visualize a </a:t>
            </a:r>
            <a:r>
              <a:rPr lang="en-US" dirty="0" err="1"/>
              <a:t>GeoJSON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updated web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questions about the frontend lecture?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F5F6B-A8BA-4701-99AF-9F973F2F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624FB-2C0A-40AC-BA75-6BBBC45C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87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1482-5941-49C8-B987-6F4A0AC3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Backend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38BA-CCE1-4D93-BB17-27E117A81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3:30 – 3:40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E8A83-3E67-4293-AC83-8EF7BD3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1DFDA-CA52-4E17-AD57-2893BB24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835437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09BB-1904-4692-AFB1-CE5F63C8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Front- and Backend?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DDB3-721F-49BC-8CBF-44BA8DE4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Frontend focus on user interface</a:t>
            </a:r>
          </a:p>
          <a:p>
            <a:pPr marL="914400" lvl="1" indent="-457200"/>
            <a:r>
              <a:rPr lang="en-US" dirty="0"/>
              <a:t>Anything that happens in your web browser</a:t>
            </a:r>
          </a:p>
          <a:p>
            <a:pPr marL="914400" lvl="1" indent="-457200"/>
            <a:r>
              <a:rPr lang="en-US" dirty="0"/>
              <a:t>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Backend focus on server and infrastructure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Database</a:t>
            </a:r>
          </a:p>
          <a:p>
            <a:pPr marL="914400" lvl="1" indent="-457200"/>
            <a:r>
              <a:rPr lang="en-US" sz="2400" dirty="0">
                <a:solidFill>
                  <a:srgbClr val="C00000"/>
                </a:solidFill>
              </a:rPr>
              <a:t>API that serves the data in the database</a:t>
            </a:r>
          </a:p>
          <a:p>
            <a:pPr marL="914400" lvl="1" indent="-457200"/>
            <a:r>
              <a:rPr lang="en-US" sz="2400" dirty="0">
                <a:solidFill>
                  <a:srgbClr val="C00000"/>
                </a:solidFill>
              </a:rPr>
              <a:t>MongoDB and Python-eve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1720A-0EE6-402B-A1C3-31CAEAE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5C2B9-F16F-49B7-BF12-B6C856B3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168C-7C64-4839-B552-4BDB5D0F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Pre-workshop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D2338-9A3E-4886-B3D0-1CD267A7C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2:00 – 2:05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A558C-137D-4F0A-97AE-6D9F553F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48EB3-F6F4-4366-9F8A-A1B1474C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2677144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3BCB-98A1-4035-AC60-B7574871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F414-095B-48D4-8F7A-EE06BF57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 library in Python: pip install 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 Compass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Firefox Developer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CORS everywhere plugin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Instruction: </a:t>
            </a:r>
            <a:r>
              <a:rPr lang="en-US" dirty="0">
                <a:hlinkClick r:id="rId2"/>
              </a:rPr>
              <a:t>https://luyuliu.github.io/UCGIS-Fullstack-Geovisualization-Workshop/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80477-B741-4246-9F26-F7371CD0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04EB-0FC5-47F2-8173-F6F55454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44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CABE-C3EC-4E6D-8A27-3DFEB4C8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31097" cy="1325563"/>
          </a:xfrm>
        </p:spPr>
        <p:txBody>
          <a:bodyPr/>
          <a:lstStyle/>
          <a:p>
            <a:r>
              <a:rPr lang="en-US" sz="4400" dirty="0"/>
              <a:t>How Can </a:t>
            </a:r>
            <a:r>
              <a:rPr lang="en-US" dirty="0"/>
              <a:t>a </a:t>
            </a:r>
            <a:r>
              <a:rPr lang="en-US" sz="4400" dirty="0"/>
              <a:t>Backend Support Your research?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7EF1-2CC7-493A-BB48-7C42FC74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Scales well for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Compatible for different platforms</a:t>
            </a:r>
          </a:p>
          <a:p>
            <a:pPr marL="914400" lvl="1" indent="-457200"/>
            <a:r>
              <a:rPr lang="en-US" dirty="0"/>
              <a:t>Python, R, NodeJS, webpage...…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Easier to manage compared to separate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Easy to use for different purposes</a:t>
            </a:r>
          </a:p>
          <a:p>
            <a:pPr marL="914400" lvl="1" indent="-457200"/>
            <a:r>
              <a:rPr lang="en-US" dirty="0"/>
              <a:t>Scientific calculation, visualization……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166DA-41DC-4FCC-A0CA-09EAE3FF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B0C7A-A8CE-4164-BFD4-16B7174A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9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536E-86B2-44DA-B7C2-33BA84BC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56D7-F20D-4F69-9F79-77DBB2D8C6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Reasons to use a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read and 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……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PostgreSQL, </a:t>
            </a:r>
            <a:r>
              <a:rPr lang="en-US" dirty="0" err="1"/>
              <a:t>mySQL</a:t>
            </a:r>
            <a:r>
              <a:rPr lang="en-US" dirty="0"/>
              <a:t>, MS access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DC148-8D09-46FB-BAC6-C81476D766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No-SQL: 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a 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relational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Distributed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“Basically csv files”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4E2A-28FF-4B1C-9380-8D068CEE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66B2A21-0F52-48D6-A2D0-9F0F2981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83" y="837077"/>
            <a:ext cx="2560833" cy="85361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23800-8380-46D4-B865-243BA2B1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910235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F9D02-A8BB-486E-A734-BF09985AB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18" b="30345"/>
          <a:stretch/>
        </p:blipFill>
        <p:spPr>
          <a:xfrm>
            <a:off x="1560326" y="5015287"/>
            <a:ext cx="5413109" cy="1842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A365C-73C1-462F-B9EE-4802CB14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for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54C0-9CEB-4BA8-90BF-54AF5EF4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7831" cy="4351338"/>
          </a:xfrm>
        </p:spPr>
        <p:txBody>
          <a:bodyPr/>
          <a:lstStyle/>
          <a:p>
            <a:r>
              <a:rPr lang="en-US" sz="2800" dirty="0"/>
              <a:t>API: </a:t>
            </a:r>
            <a:r>
              <a:rPr lang="en-US" sz="2800" dirty="0">
                <a:solidFill>
                  <a:srgbClr val="FF0000"/>
                </a:solidFill>
              </a:rPr>
              <a:t>application programming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running service to feed the data in your database to other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Other services can access data by an http address (URL) like: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API returns data as a JSON or xml file</a:t>
            </a:r>
          </a:p>
          <a:p>
            <a:pPr marL="914400" lvl="1" indent="-457200"/>
            <a:r>
              <a:rPr lang="en-US" dirty="0"/>
              <a:t>An example of a returned record: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9077-136A-46ED-BDE1-1ABDF356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DA48921-907E-4B3B-B141-F51688FE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733" y="842981"/>
            <a:ext cx="2504934" cy="5649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BB638A-1552-4025-BDAD-E98CFB11D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3" r="26962" b="90958"/>
          <a:stretch/>
        </p:blipFill>
        <p:spPr>
          <a:xfrm>
            <a:off x="4699506" y="3677258"/>
            <a:ext cx="2563798" cy="46935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70B719A-6830-4E95-B155-BB537F55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41272" y="6443447"/>
            <a:ext cx="4114800" cy="365125"/>
          </a:xfrm>
        </p:spPr>
        <p:txBody>
          <a:bodyPr/>
          <a:lstStyle/>
          <a:p>
            <a:r>
              <a:rPr lang="en-US" dirty="0"/>
              <a:t>Copyright © 2021 Luyu Liu,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224694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04E0-8155-4BC1-9773-CA7BAA33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E5164-0006-4096-95EE-C1919DCE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CE65A-B310-4C86-9E4D-AE369A7804F9}"/>
              </a:ext>
            </a:extLst>
          </p:cNvPr>
          <p:cNvSpPr/>
          <p:nvPr/>
        </p:nvSpPr>
        <p:spPr>
          <a:xfrm>
            <a:off x="6702176" y="1910994"/>
            <a:ext cx="3666567" cy="382198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D149B-C4CF-42C2-86CB-610730FEF055}"/>
              </a:ext>
            </a:extLst>
          </p:cNvPr>
          <p:cNvSpPr/>
          <p:nvPr/>
        </p:nvSpPr>
        <p:spPr>
          <a:xfrm>
            <a:off x="5353492" y="2513037"/>
            <a:ext cx="2499391" cy="262936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A7860-7CD3-4823-98EA-037B84D20772}"/>
              </a:ext>
            </a:extLst>
          </p:cNvPr>
          <p:cNvSpPr/>
          <p:nvPr/>
        </p:nvSpPr>
        <p:spPr>
          <a:xfrm>
            <a:off x="1670936" y="1910994"/>
            <a:ext cx="2668184" cy="382198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044F8DF-B845-4485-8895-A34BD5DA189D}"/>
              </a:ext>
            </a:extLst>
          </p:cNvPr>
          <p:cNvSpPr/>
          <p:nvPr/>
        </p:nvSpPr>
        <p:spPr>
          <a:xfrm>
            <a:off x="8139905" y="4109664"/>
            <a:ext cx="1944585" cy="1273995"/>
          </a:xfrm>
          <a:prstGeom prst="can">
            <a:avLst/>
          </a:pr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72424-A50A-4968-93B0-A72FFD04FCDC}"/>
              </a:ext>
            </a:extLst>
          </p:cNvPr>
          <p:cNvSpPr txBox="1"/>
          <p:nvPr/>
        </p:nvSpPr>
        <p:spPr>
          <a:xfrm>
            <a:off x="8389397" y="463861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MongoDB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25C084F-5818-40B8-9A1E-054FC6F5C525}"/>
              </a:ext>
            </a:extLst>
          </p:cNvPr>
          <p:cNvSpPr/>
          <p:nvPr/>
        </p:nvSpPr>
        <p:spPr>
          <a:xfrm>
            <a:off x="7269515" y="462749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EACE9-DD85-4CFD-BF2B-5CA4DA13F72D}"/>
              </a:ext>
            </a:extLst>
          </p:cNvPr>
          <p:cNvSpPr txBox="1"/>
          <p:nvPr/>
        </p:nvSpPr>
        <p:spPr>
          <a:xfrm>
            <a:off x="5658299" y="3560377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RESTful</a:t>
            </a:r>
          </a:p>
          <a:p>
            <a:r>
              <a:rPr lang="en-US" dirty="0"/>
              <a:t>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647A40-62B6-4E17-A2E1-C4B7E42846FA}"/>
              </a:ext>
            </a:extLst>
          </p:cNvPr>
          <p:cNvSpPr/>
          <p:nvPr/>
        </p:nvSpPr>
        <p:spPr>
          <a:xfrm>
            <a:off x="1965789" y="2085655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878230-2D16-4FA7-B6A9-5439496E46C4}"/>
              </a:ext>
            </a:extLst>
          </p:cNvPr>
          <p:cNvSpPr/>
          <p:nvPr/>
        </p:nvSpPr>
        <p:spPr>
          <a:xfrm>
            <a:off x="1961635" y="3380198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B63511-B9E2-4DC2-8191-62EFEEF97415}"/>
              </a:ext>
            </a:extLst>
          </p:cNvPr>
          <p:cNvSpPr/>
          <p:nvPr/>
        </p:nvSpPr>
        <p:spPr>
          <a:xfrm>
            <a:off x="1961635" y="4658381"/>
            <a:ext cx="2003460" cy="883576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805F9C-F968-4728-839F-DB1FC64EA99C}"/>
              </a:ext>
            </a:extLst>
          </p:cNvPr>
          <p:cNvSpPr/>
          <p:nvPr/>
        </p:nvSpPr>
        <p:spPr>
          <a:xfrm>
            <a:off x="8139904" y="2245369"/>
            <a:ext cx="2003460" cy="127399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analysis codes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8690D37B-E130-4353-987C-F1F735E67D45}"/>
              </a:ext>
            </a:extLst>
          </p:cNvPr>
          <p:cNvSpPr/>
          <p:nvPr/>
        </p:nvSpPr>
        <p:spPr>
          <a:xfrm rot="16200000">
            <a:off x="8567215" y="358317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604A4B56-F28E-4B4E-97B7-F18DE1D95507}"/>
              </a:ext>
            </a:extLst>
          </p:cNvPr>
          <p:cNvSpPr/>
          <p:nvPr/>
        </p:nvSpPr>
        <p:spPr>
          <a:xfrm>
            <a:off x="3695853" y="3634007"/>
            <a:ext cx="2003459" cy="400692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1A7A-36CF-4F47-A7D5-A0A7B9F01356}"/>
              </a:ext>
            </a:extLst>
          </p:cNvPr>
          <p:cNvSpPr txBox="1"/>
          <p:nvPr/>
        </p:nvSpPr>
        <p:spPr>
          <a:xfrm>
            <a:off x="2192145" y="5927554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B26E8A-7C2F-4C10-A253-EAD13576F377}"/>
              </a:ext>
            </a:extLst>
          </p:cNvPr>
          <p:cNvSpPr txBox="1"/>
          <p:nvPr/>
        </p:nvSpPr>
        <p:spPr>
          <a:xfrm>
            <a:off x="7743414" y="5927554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Backend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085482D-2035-4CF5-9DE1-7DFD7C86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53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AEBB-F41A-46AC-81C3-E1F40AAC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Backend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DEEE6-D153-409C-BB5E-DC719E75C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3:40 – 4:55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A1C4-D81A-4E36-BA91-0A1FF188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FBBA4-9019-427F-B273-220AEE32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21897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005C-E324-46AE-9FBC-44196F49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Lab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BE7F-79DD-4C8A-AFC3-86C4737BC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Populate the MongoDB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RESTful API and run it locally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Connect the backend and frontend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about the backend lecture?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625F-19A2-425A-9C7B-1BED3912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BC92B-46EA-46B8-A2DA-64707837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21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9CD-5761-4C7E-9E8A-41E41FC7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Post-Workshop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F0C98-F9F9-47A2-B240-39F7FF0CA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DB8E0-C200-4B02-97BF-F6228DB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D58C5-3813-4F0E-9FC4-B3F3318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60011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30CA-B7C3-4FA5-BAEE-1B4A7200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Frontend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57B3-6C65-4192-B124-C9EAB2B97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2:05 – 2:50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CA5A5-9ADF-4476-92DE-F0EEFB3A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8F49-45C3-404D-A3DB-02A5666A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70402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0300-CB10-44BF-9DD8-A09C8E69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Frontend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FF92-F9CD-40E0-8DBC-2F16B9E0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should already install these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Visual Studio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GitHub Desktop and your GitHub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Fork this project: </a:t>
            </a:r>
            <a:r>
              <a:rPr lang="en-US" sz="1800" dirty="0">
                <a:hlinkClick r:id="rId2"/>
              </a:rPr>
              <a:t>https://github.com/luyuliu/UCGIS-Fullstack-Geovisualization-Workshop</a:t>
            </a:r>
            <a:r>
              <a:rPr lang="en-US" sz="1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the GitHub Pages option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dirty="0"/>
              <a:t>Instruction: 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https://luyuliu.github.io/UCGIS-Fullstack-Geovisualization-Workshop/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0EF1A-A435-4566-82AF-C9911EA7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68B75-6013-46B4-993B-61E5C9235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19" y="2402023"/>
            <a:ext cx="4095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3E0D3-4A19-449A-94E3-B8BA2C893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319" y="2917960"/>
            <a:ext cx="409575" cy="3238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BEBA7-E7F7-4CDA-A1D7-D1A35E63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F3983F-4661-49FE-B84B-1AE6674C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web-map?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D4A53-F124-40FC-BD5F-A63CA1FD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Accessible</a:t>
            </a:r>
          </a:p>
          <a:p>
            <a:pPr marL="1028700" lvl="1" indent="-571500"/>
            <a:r>
              <a:rPr lang="en-US" dirty="0"/>
              <a:t>No cost for users</a:t>
            </a:r>
          </a:p>
          <a:p>
            <a:pPr marL="1028700" lvl="1" indent="-571500"/>
            <a:r>
              <a:rPr lang="en-US" dirty="0"/>
              <a:t>Low cost for developers</a:t>
            </a:r>
          </a:p>
          <a:p>
            <a:pPr marL="1028700" lvl="1" indent="-571500"/>
            <a:r>
              <a:rPr lang="en-US" dirty="0"/>
              <a:t>Few dependencies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Persistent</a:t>
            </a:r>
          </a:p>
          <a:p>
            <a:pPr marL="1028700" lvl="1" indent="-571500"/>
            <a:r>
              <a:rPr lang="en-US" dirty="0"/>
              <a:t>Online 24/7</a:t>
            </a:r>
          </a:p>
          <a:p>
            <a:pPr marL="1028700" lvl="1" indent="-571500"/>
            <a:r>
              <a:rPr lang="en-US" dirty="0"/>
              <a:t>Low risk of failing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Compatible</a:t>
            </a:r>
          </a:p>
          <a:p>
            <a:pPr marL="914400" lvl="1" indent="-457200"/>
            <a:r>
              <a:rPr lang="en-US" dirty="0"/>
              <a:t>Cross platforms</a:t>
            </a:r>
          </a:p>
          <a:p>
            <a:pPr marL="914400" lvl="1" indent="-457200"/>
            <a:r>
              <a:rPr lang="en-US" dirty="0"/>
              <a:t>Touching screen friendly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005FA-12FA-49C9-9EED-7E2D5327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539D72-BD38-41CF-BAA2-6C04B7EFA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30376" r="62593" b="41367"/>
          <a:stretch/>
        </p:blipFill>
        <p:spPr>
          <a:xfrm>
            <a:off x="7393216" y="930359"/>
            <a:ext cx="3243682" cy="1620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51040F-97D5-430B-9D25-B20ED1D5B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" r="12917" b="22000"/>
          <a:stretch/>
        </p:blipFill>
        <p:spPr>
          <a:xfrm>
            <a:off x="7393216" y="2729817"/>
            <a:ext cx="3243682" cy="1672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94B7015C-BE94-41EA-9F50-749E0C016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" t="13000" r="2093" b="14319"/>
          <a:stretch/>
        </p:blipFill>
        <p:spPr bwMode="auto">
          <a:xfrm>
            <a:off x="7393217" y="4581876"/>
            <a:ext cx="3243682" cy="17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2932B2-B6EF-461E-85E0-BFBBB4C8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7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09BB-1904-4692-AFB1-CE5F63C8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Front- and Backend?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DDB3-721F-49BC-8CBF-44BA8DE4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Frontend focus on user interface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Anything that happens in your web browser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Backend focus on server and infrastructure</a:t>
            </a:r>
          </a:p>
          <a:p>
            <a:pPr marL="914400" lvl="1" indent="-457200"/>
            <a:r>
              <a:rPr lang="en-US" dirty="0"/>
              <a:t>Database</a:t>
            </a:r>
          </a:p>
          <a:p>
            <a:pPr marL="914400" lvl="1" indent="-457200"/>
            <a:r>
              <a:rPr lang="en-US" sz="2400" dirty="0"/>
              <a:t>API that serves the data in the database</a:t>
            </a:r>
          </a:p>
          <a:p>
            <a:pPr marL="914400" lvl="1" indent="-457200"/>
            <a:r>
              <a:rPr lang="en-US" sz="2400" dirty="0"/>
              <a:t>MongoDB and Python-eve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1720A-0EE6-402B-A1C3-31CAEAE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E2523-5E50-4377-8827-7BBA2D47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6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Webpage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8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2646</Words>
  <Application>Microsoft Office PowerPoint</Application>
  <PresentationFormat>Widescreen</PresentationFormat>
  <Paragraphs>486</Paragraphs>
  <Slides>47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Consolas</vt:lpstr>
      <vt:lpstr>Office Theme</vt:lpstr>
      <vt:lpstr>Fullstack Geo-visualization 101: How to Make Productive Webmaps</vt:lpstr>
      <vt:lpstr>Learning Objectives</vt:lpstr>
      <vt:lpstr>Agenda</vt:lpstr>
      <vt:lpstr>0. Pre-workshop Survey</vt:lpstr>
      <vt:lpstr>1. Frontend Lecture</vt:lpstr>
      <vt:lpstr>Frontend Checklist</vt:lpstr>
      <vt:lpstr>Why web-map?</vt:lpstr>
      <vt:lpstr>What is Front- and Backend?</vt:lpstr>
      <vt:lpstr>1.1. Webpage Basics</vt:lpstr>
      <vt:lpstr>Webpage</vt:lpstr>
      <vt:lpstr>HTML – Your Bones</vt:lpstr>
      <vt:lpstr>HTML Element and Tag</vt:lpstr>
      <vt:lpstr>HTML Tag Attributes</vt:lpstr>
      <vt:lpstr>HTML Alone is not Enough</vt:lpstr>
      <vt:lpstr>JavaScript – Muscles and Senses</vt:lpstr>
      <vt:lpstr>JS – Basic Grammar</vt:lpstr>
      <vt:lpstr>JS – Important Data Structure</vt:lpstr>
      <vt:lpstr>JS – For Loop</vt:lpstr>
      <vt:lpstr>JS Library: jQuery</vt:lpstr>
      <vt:lpstr>JS – Make a Request</vt:lpstr>
      <vt:lpstr>CSS – Make-up On the Face</vt:lpstr>
      <vt:lpstr>CSS is Hard</vt:lpstr>
      <vt:lpstr>Summary</vt:lpstr>
      <vt:lpstr>Combining the Three</vt:lpstr>
      <vt:lpstr>1.2. Web Browser</vt:lpstr>
      <vt:lpstr>Understand Your Browser</vt:lpstr>
      <vt:lpstr>Web Console</vt:lpstr>
      <vt:lpstr>CORS Restrictions</vt:lpstr>
      <vt:lpstr>1.3. Mapping Library</vt:lpstr>
      <vt:lpstr>Leaflet</vt:lpstr>
      <vt:lpstr>Leaflet Function Logic</vt:lpstr>
      <vt:lpstr>PowerPoint Presentation</vt:lpstr>
      <vt:lpstr>1.4. Going Online?</vt:lpstr>
      <vt:lpstr>Solutions to Host a Website</vt:lpstr>
      <vt:lpstr>GitHub and Git</vt:lpstr>
      <vt:lpstr>2. Frontend Lab</vt:lpstr>
      <vt:lpstr>Frontend Lab Agenda</vt:lpstr>
      <vt:lpstr>3. Backend Lecture</vt:lpstr>
      <vt:lpstr>What is Front- and Backend?</vt:lpstr>
      <vt:lpstr>Backend Checklist</vt:lpstr>
      <vt:lpstr>How Can a Backend Support Your research?</vt:lpstr>
      <vt:lpstr>Database</vt:lpstr>
      <vt:lpstr>REST API for Database</vt:lpstr>
      <vt:lpstr>API Structure</vt:lpstr>
      <vt:lpstr>4. Backend Lab</vt:lpstr>
      <vt:lpstr>Backend Lab Goals</vt:lpstr>
      <vt:lpstr>5. Post-Workshop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Geo-visualization 101: How to Make Productive Webmaps</dc:title>
  <dc:creator>Luyu Liu</dc:creator>
  <cp:lastModifiedBy>Luyu Liu</cp:lastModifiedBy>
  <cp:revision>51</cp:revision>
  <dcterms:created xsi:type="dcterms:W3CDTF">2021-06-07T15:28:53Z</dcterms:created>
  <dcterms:modified xsi:type="dcterms:W3CDTF">2021-06-11T02:07:48Z</dcterms:modified>
</cp:coreProperties>
</file>