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81" r:id="rId10"/>
    <p:sldId id="267" r:id="rId11"/>
    <p:sldId id="265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2" r:id="rId27"/>
    <p:sldId id="279" r:id="rId28"/>
    <p:sldId id="283" r:id="rId29"/>
    <p:sldId id="285" r:id="rId30"/>
    <p:sldId id="284" r:id="rId31"/>
    <p:sldId id="286" r:id="rId32"/>
    <p:sldId id="288" r:id="rId33"/>
    <p:sldId id="291" r:id="rId34"/>
    <p:sldId id="292" r:id="rId35"/>
    <p:sldId id="293" r:id="rId36"/>
    <p:sldId id="290" r:id="rId37"/>
    <p:sldId id="289" r:id="rId38"/>
    <p:sldId id="294" r:id="rId39"/>
    <p:sldId id="295" r:id="rId40"/>
    <p:sldId id="296" r:id="rId41"/>
    <p:sldId id="287" r:id="rId42"/>
    <p:sldId id="298" r:id="rId43"/>
    <p:sldId id="297" r:id="rId44"/>
    <p:sldId id="299" r:id="rId45"/>
    <p:sldId id="301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/>
              <a:t>Fullstack Geo-visualization 101: </a:t>
            </a:r>
            <a:r>
              <a:rPr lang="en-US" sz="4000"/>
              <a:t>How to Make Productive Webmaps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/>
              <a:t>Luyu Liu</a:t>
            </a:r>
          </a:p>
          <a:p>
            <a:r>
              <a:rPr lang="en-US" sz="2400"/>
              <a:t>Department of Geography</a:t>
            </a:r>
          </a:p>
          <a:p>
            <a:r>
              <a:rPr lang="en-US" sz="240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I am a link!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93B-D7FE-4F0B-85BA-F1E6A26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0537-9637-4665-B639-5C6B0F82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0.  Short survey (4:00 – 4:05pm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(4:05 – 4:45pm)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(4:45pm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frontend part (5:20 – 5:30pm)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(5:30pm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(5:50pm – 6:00pm)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D0DE-FC4A-4EFA-B804-B19B230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5AC9-3261-4D88-B007-2C524D6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Leaflet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Layer: Raster layer (</a:t>
            </a:r>
            <a:r>
              <a:rPr lang="en-US" sz="2800" dirty="0" err="1"/>
              <a:t>L.tileLayer</a:t>
            </a:r>
            <a:r>
              <a:rPr lang="en-US" sz="28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single symbols: circle (</a:t>
            </a:r>
            <a:r>
              <a:rPr lang="en-US" sz="2800" dirty="0" err="1"/>
              <a:t>L.circle</a:t>
            </a:r>
            <a:r>
              <a:rPr lang="en-US" sz="28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Information media: popup</a:t>
            </a:r>
          </a:p>
          <a:p>
            <a:r>
              <a:rPr lang="en-US" sz="2800" dirty="0"/>
              <a:t>All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0" y="2037979"/>
            <a:ext cx="7685070" cy="411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07" y="175555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809076" y="35393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9578-3E1D-4F28-8BA3-9E74630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Frontend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0F08-B474-4395-9CEE-5C826497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2:50 – 3:35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9D275-166D-4475-8677-2D36E6F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C391-AB8C-4E34-9E45-400CCF7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64310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FA4-F679-417D-B527-6D296F0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Lab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A60F-608C-47C5-8366-F022F4D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 about the frontend lecture?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5F6B-A8BA-4701-99AF-9F973F2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24FB-2C0A-40AC-BA75-6BBBC45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482-5941-49C8-B987-6F4A0AC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Backend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38BA-CCE1-4D93-BB17-27E117A8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 – 3:45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E8A83-3E67-4293-AC83-8EF7BD3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DFDA-CA52-4E17-AD57-2893BB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835437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Frontend focus on user interface</a:t>
            </a:r>
          </a:p>
          <a:p>
            <a:pPr marL="914400" lvl="1" indent="-457200"/>
            <a:r>
              <a:rPr lang="en-US" dirty="0"/>
              <a:t>Anything that happens in your web browser</a:t>
            </a:r>
          </a:p>
          <a:p>
            <a:pPr marL="914400" lvl="1" indent="-457200"/>
            <a:r>
              <a:rPr lang="en-US" dirty="0"/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Backend focus on server and infrastructure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API that serves the data in the 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C2B9-F16F-49B7-BF12-B6C856B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168C-7C64-4839-B552-4BDB5D0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2338-9A3E-4886-B3D0-1CD267A7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4:00 – 4:05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558C-137D-4F0A-97AE-6D9F553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48EB3-F6F4-4366-9F8A-A1B1474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67714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BCB-98A1-4035-AC60-B757487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F414-095B-48D4-8F7A-EE06BF5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Instruction: </a:t>
            </a:r>
            <a:r>
              <a:rPr lang="en-US" dirty="0">
                <a:hlinkClick r:id="rId2"/>
              </a:rPr>
              <a:t>https://luyuliu.github.io/UCGIS-Fullstack-Geovisualization-Workshop/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80477-B741-4246-9F26-F7371CD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4EB-0FC5-47F2-8173-F6F5545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ABE-C3EC-4E6D-8A27-3DFEB4C8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1097" cy="1325563"/>
          </a:xfrm>
        </p:spPr>
        <p:txBody>
          <a:bodyPr/>
          <a:lstStyle/>
          <a:p>
            <a:r>
              <a:rPr lang="en-US" sz="4400" dirty="0"/>
              <a:t>How Can </a:t>
            </a:r>
            <a:r>
              <a:rPr lang="en-US" dirty="0"/>
              <a:t>a </a:t>
            </a:r>
            <a:r>
              <a:rPr lang="en-US" sz="4400" dirty="0"/>
              <a:t>Backend Support Your research?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7EF1-2CC7-493A-BB48-7C42FC74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Compatible for different platforms</a:t>
            </a:r>
          </a:p>
          <a:p>
            <a:pPr marL="914400" lvl="1" indent="-457200"/>
            <a:r>
              <a:rPr lang="en-US" dirty="0"/>
              <a:t>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use for different purposes</a:t>
            </a:r>
          </a:p>
          <a:p>
            <a:pPr marL="914400" lvl="1" indent="-457200"/>
            <a:r>
              <a:rPr lang="en-US" dirty="0"/>
              <a:t>Scientific calculation, visualization……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6DA-41DC-4FCC-A0CA-09EAE3F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0C7A-A8CE-4164-BFD4-16B7174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9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36E-86B2-44DA-B7C2-33BA84B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56D7-F20D-4F69-9F79-77DBB2D8C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 MS access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C148-8D09-46FB-BAC6-C81476D76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csv files”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E2A-28FF-4B1C-9380-8D068CE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6B2A21-0F52-48D6-A2D0-9F0F2981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83" y="837077"/>
            <a:ext cx="2560833" cy="8536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3800-8380-46D4-B865-243BA2B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91023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F9D02-A8BB-486E-A734-BF09985A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18" b="30345"/>
          <a:stretch/>
        </p:blipFill>
        <p:spPr>
          <a:xfrm>
            <a:off x="1560326" y="5015287"/>
            <a:ext cx="5413109" cy="184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A365C-73C1-462F-B9EE-4802CB1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for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54C0-9CEB-4BA8-90BF-54AF5EF4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/>
          <a:lstStyle/>
          <a:p>
            <a:r>
              <a:rPr lang="en-US" sz="2800" dirty="0"/>
              <a:t>API: </a:t>
            </a:r>
            <a:r>
              <a:rPr lang="en-US" sz="28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running service to feed the data in your database to other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Other services can access data by an http address (URL)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API returns data as a JSON or xml file</a:t>
            </a:r>
          </a:p>
          <a:p>
            <a:pPr marL="914400" lvl="1" indent="-457200"/>
            <a:r>
              <a:rPr lang="en-US" dirty="0"/>
              <a:t>An example of a returned record: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077-136A-46ED-BDE1-1ABDF35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DA48921-907E-4B3B-B141-F51688FE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33" y="842981"/>
            <a:ext cx="2504934" cy="5649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B638A-1552-4025-BDAD-E98CFB11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3" r="26962" b="90958"/>
          <a:stretch/>
        </p:blipFill>
        <p:spPr>
          <a:xfrm>
            <a:off x="4699506" y="3677258"/>
            <a:ext cx="2563798" cy="46935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0B719A-6830-4E95-B155-BB537F5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1272" y="6443447"/>
            <a:ext cx="4114800" cy="365125"/>
          </a:xfrm>
        </p:spPr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2469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4E0-8155-4BC1-9773-CA7BAA33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5164-0006-4096-95EE-C1919DC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CE65A-B310-4C86-9E4D-AE369A7804F9}"/>
              </a:ext>
            </a:extLst>
          </p:cNvPr>
          <p:cNvSpPr/>
          <p:nvPr/>
        </p:nvSpPr>
        <p:spPr>
          <a:xfrm>
            <a:off x="6702176" y="1910994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149B-C4CF-42C2-86CB-610730FEF055}"/>
              </a:ext>
            </a:extLst>
          </p:cNvPr>
          <p:cNvSpPr/>
          <p:nvPr/>
        </p:nvSpPr>
        <p:spPr>
          <a:xfrm>
            <a:off x="5353492" y="2513037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7860-7CD3-4823-98EA-037B84D20772}"/>
              </a:ext>
            </a:extLst>
          </p:cNvPr>
          <p:cNvSpPr/>
          <p:nvPr/>
        </p:nvSpPr>
        <p:spPr>
          <a:xfrm>
            <a:off x="1670936" y="1910994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44F8DF-B845-4485-8895-A34BD5DA189D}"/>
              </a:ext>
            </a:extLst>
          </p:cNvPr>
          <p:cNvSpPr/>
          <p:nvPr/>
        </p:nvSpPr>
        <p:spPr>
          <a:xfrm>
            <a:off x="8139905" y="4109664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2424-A50A-4968-93B0-A72FFD04FCDC}"/>
              </a:ext>
            </a:extLst>
          </p:cNvPr>
          <p:cNvSpPr txBox="1"/>
          <p:nvPr/>
        </p:nvSpPr>
        <p:spPr>
          <a:xfrm>
            <a:off x="8389397" y="463861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25C084F-5818-40B8-9A1E-054FC6F5C525}"/>
              </a:ext>
            </a:extLst>
          </p:cNvPr>
          <p:cNvSpPr/>
          <p:nvPr/>
        </p:nvSpPr>
        <p:spPr>
          <a:xfrm>
            <a:off x="7269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EACE9-DD85-4CFD-BF2B-5CA4DA13F72D}"/>
              </a:ext>
            </a:extLst>
          </p:cNvPr>
          <p:cNvSpPr txBox="1"/>
          <p:nvPr/>
        </p:nvSpPr>
        <p:spPr>
          <a:xfrm>
            <a:off x="5658299" y="35603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647A40-62B6-4E17-A2E1-C4B7E42846FA}"/>
              </a:ext>
            </a:extLst>
          </p:cNvPr>
          <p:cNvSpPr/>
          <p:nvPr/>
        </p:nvSpPr>
        <p:spPr>
          <a:xfrm>
            <a:off x="1965789" y="2085655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878230-2D16-4FA7-B6A9-5439496E46C4}"/>
              </a:ext>
            </a:extLst>
          </p:cNvPr>
          <p:cNvSpPr/>
          <p:nvPr/>
        </p:nvSpPr>
        <p:spPr>
          <a:xfrm>
            <a:off x="1961635" y="3380198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B63511-B9E2-4DC2-8191-62EFEEF97415}"/>
              </a:ext>
            </a:extLst>
          </p:cNvPr>
          <p:cNvSpPr/>
          <p:nvPr/>
        </p:nvSpPr>
        <p:spPr>
          <a:xfrm>
            <a:off x="1961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805F9C-F968-4728-839F-DB1FC64EA99C}"/>
              </a:ext>
            </a:extLst>
          </p:cNvPr>
          <p:cNvSpPr/>
          <p:nvPr/>
        </p:nvSpPr>
        <p:spPr>
          <a:xfrm>
            <a:off x="8139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690D37B-E130-4353-987C-F1F735E67D45}"/>
              </a:ext>
            </a:extLst>
          </p:cNvPr>
          <p:cNvSpPr/>
          <p:nvPr/>
        </p:nvSpPr>
        <p:spPr>
          <a:xfrm rot="16200000">
            <a:off x="8567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604A4B56-F28E-4B4E-97B7-F18DE1D95507}"/>
              </a:ext>
            </a:extLst>
          </p:cNvPr>
          <p:cNvSpPr/>
          <p:nvPr/>
        </p:nvSpPr>
        <p:spPr>
          <a:xfrm>
            <a:off x="3695853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1A7A-36CF-4F47-A7D5-A0A7B9F01356}"/>
              </a:ext>
            </a:extLst>
          </p:cNvPr>
          <p:cNvSpPr txBox="1"/>
          <p:nvPr/>
        </p:nvSpPr>
        <p:spPr>
          <a:xfrm>
            <a:off x="2192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26E8A-7C2F-4C10-A253-EAD13576F377}"/>
              </a:ext>
            </a:extLst>
          </p:cNvPr>
          <p:cNvSpPr txBox="1"/>
          <p:nvPr/>
        </p:nvSpPr>
        <p:spPr>
          <a:xfrm>
            <a:off x="7743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085482D-2035-4CF5-9DE1-7DFD7C86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EBB-F41A-46AC-81C3-E1F40AA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Backend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EEE6-D153-409C-BB5E-DC719E75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3:45 – 4:00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A1C4-D81A-4E36-BA91-0A1FF18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BBA4-9019-427F-B273-220AEE32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1897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05C-E324-46AE-9FBC-44196F4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Lab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E7F-79DD-4C8A-AFC3-86C4737B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625F-19A2-425A-9C7B-1BED3912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C92B-46EA-46B8-A2DA-64707837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2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9CD-5761-4C7E-9E8A-41E41FC7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Post-Workshop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0C98-F9F9-47A2-B240-39F7FF0C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8E0-C200-4B02-97BF-F6228DB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58C5-3813-4F0E-9FC4-B3F3318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600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0CA-B7C3-4FA5-BAEE-1B4A720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Frontend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57B3-6C65-4192-B124-C9EAB2B9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4:05 – 4:50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A5A5-9ADF-4476-92DE-F0EEFB3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8F49-45C3-404D-A3DB-02A5666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7040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300-CB10-44BF-9DD8-A09C8E6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Frontend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F92-F9CD-40E0-8DBC-2F16B9E0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F1A-A435-4566-82AF-C9911E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8B75-6013-46B4-993B-61E5C923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19" y="2402023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3E0D3-4A19-449A-94E3-B8BA2C893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19" y="2917960"/>
            <a:ext cx="409575" cy="3238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BEBA7-E7F7-4CDA-A1D7-D1A35E63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pPr marL="1028700" lvl="1" indent="-571500"/>
            <a:r>
              <a:rPr lang="en-US" dirty="0"/>
              <a:t>No cost for users</a:t>
            </a:r>
          </a:p>
          <a:p>
            <a:pPr marL="1028700" lvl="1" indent="-571500"/>
            <a:r>
              <a:rPr lang="en-US" dirty="0"/>
              <a:t>Low cost for developers</a:t>
            </a:r>
          </a:p>
          <a:p>
            <a:pPr marL="1028700" lvl="1" indent="-571500"/>
            <a:r>
              <a:rPr lang="en-US" dirty="0"/>
              <a:t>Few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pPr marL="1028700" lvl="1" indent="-571500"/>
            <a:r>
              <a:rPr lang="en-US" dirty="0"/>
              <a:t>Online 24/7</a:t>
            </a:r>
          </a:p>
          <a:p>
            <a:pPr marL="1028700" lvl="1" indent="-571500"/>
            <a:r>
              <a:rPr lang="en-US" dirty="0"/>
              <a:t>Low risk of failing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pPr marL="914400" lvl="1" indent="-457200"/>
            <a:r>
              <a:rPr lang="en-US" dirty="0"/>
              <a:t>Cross platforms</a:t>
            </a:r>
          </a:p>
          <a:p>
            <a:pPr marL="914400" lvl="1" indent="-457200"/>
            <a:r>
              <a:rPr lang="en-US" dirty="0"/>
              <a:t>Touching screen 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7393216" y="930359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1040F-97D5-430B-9D25-B20ED1D5B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7393216" y="2729817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94B7015C-BE94-41EA-9F50-749E0C016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7393217" y="4581876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Anything that happens in your web browser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pPr marL="914400" lvl="1" indent="-457200"/>
            <a:r>
              <a:rPr lang="en-US" dirty="0"/>
              <a:t>Database</a:t>
            </a:r>
          </a:p>
          <a:p>
            <a:pPr marL="914400" lvl="1" indent="-457200"/>
            <a:r>
              <a:rPr lang="en-US" sz="2400" dirty="0"/>
              <a:t>API that serves the data in the database</a:t>
            </a:r>
          </a:p>
          <a:p>
            <a:pPr marL="914400" lvl="1" indent="-457200"/>
            <a:r>
              <a:rPr lang="en-US" sz="2400" dirty="0"/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2523-5E50-4377-8827-7BBA2D4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Webpage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2635</Words>
  <Application>Microsoft Office PowerPoint</Application>
  <PresentationFormat>Widescreen</PresentationFormat>
  <Paragraphs>484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Office Theme</vt:lpstr>
      <vt:lpstr>Fullstack Geo-visualization 101: How to Make Productive Webmaps</vt:lpstr>
      <vt:lpstr>Learning Objectives</vt:lpstr>
      <vt:lpstr>Agenda</vt:lpstr>
      <vt:lpstr>0. Pre-workshop Survey</vt:lpstr>
      <vt:lpstr>1. Frontend Lecture</vt:lpstr>
      <vt:lpstr>Frontend Checklist</vt:lpstr>
      <vt:lpstr>Why web-map?</vt:lpstr>
      <vt:lpstr>What is Front- and Backend?</vt:lpstr>
      <vt:lpstr>1.1. Webpage Basics</vt:lpstr>
      <vt:lpstr>Webpage</vt:lpstr>
      <vt:lpstr>HTML – Your Bones</vt:lpstr>
      <vt:lpstr>HTML Element and Tag</vt:lpstr>
      <vt:lpstr>HTML Tag Attributes</vt:lpstr>
      <vt:lpstr>HTML Alone is not Enough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CSS – Make-up On the Face</vt:lpstr>
      <vt:lpstr>CSS is Hard</vt:lpstr>
      <vt:lpstr>Summary</vt:lpstr>
      <vt:lpstr>Combining the Three</vt:lpstr>
      <vt:lpstr>1.2. Web Browser</vt:lpstr>
      <vt:lpstr>Understand Your Browser</vt:lpstr>
      <vt:lpstr>Web Console</vt:lpstr>
      <vt:lpstr>CORS Restrictions</vt:lpstr>
      <vt:lpstr>1.3. Mapping Library</vt:lpstr>
      <vt:lpstr>Leaflet</vt:lpstr>
      <vt:lpstr>Other Leaflet Components</vt:lpstr>
      <vt:lpstr>PowerPoint Presentation</vt:lpstr>
      <vt:lpstr>1.4. Going Online?</vt:lpstr>
      <vt:lpstr>Solutions to Host a Website</vt:lpstr>
      <vt:lpstr>GitHub and Git</vt:lpstr>
      <vt:lpstr>2. Frontend Lab</vt:lpstr>
      <vt:lpstr>Frontend Lab Agenda</vt:lpstr>
      <vt:lpstr>3. Backend Lecture</vt:lpstr>
      <vt:lpstr>What is Front- and Backend?</vt:lpstr>
      <vt:lpstr>Backend Checklist</vt:lpstr>
      <vt:lpstr>How Can a Backend Support Your research?</vt:lpstr>
      <vt:lpstr>Database</vt:lpstr>
      <vt:lpstr>REST API for Database</vt:lpstr>
      <vt:lpstr>API Structure</vt:lpstr>
      <vt:lpstr>4. Backend Lab</vt:lpstr>
      <vt:lpstr>Backend Lab Goals</vt:lpstr>
      <vt:lpstr>5. Post-Workshop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43</cp:revision>
  <dcterms:created xsi:type="dcterms:W3CDTF">2021-06-07T15:28:53Z</dcterms:created>
  <dcterms:modified xsi:type="dcterms:W3CDTF">2021-06-08T19:22:50Z</dcterms:modified>
</cp:coreProperties>
</file>