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4"/>
    <p:sldMasterId id="2147483751" r:id="rId5"/>
  </p:sldMasterIdLst>
  <p:notesMasterIdLst>
    <p:notesMasterId r:id="rId20"/>
  </p:notesMasterIdLst>
  <p:handoutMasterIdLst>
    <p:handoutMasterId r:id="rId21"/>
  </p:handoutMasterIdLst>
  <p:sldIdLst>
    <p:sldId id="256" r:id="rId6"/>
    <p:sldId id="306" r:id="rId7"/>
    <p:sldId id="301" r:id="rId8"/>
    <p:sldId id="302" r:id="rId9"/>
    <p:sldId id="304" r:id="rId10"/>
    <p:sldId id="305" r:id="rId11"/>
    <p:sldId id="309" r:id="rId12"/>
    <p:sldId id="310" r:id="rId13"/>
    <p:sldId id="303" r:id="rId14"/>
    <p:sldId id="311" r:id="rId15"/>
    <p:sldId id="312" r:id="rId16"/>
    <p:sldId id="313" r:id="rId17"/>
    <p:sldId id="314" r:id="rId18"/>
    <p:sldId id="30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yu Liu" initials="LL" lastIdx="1" clrIdx="0">
    <p:extLst>
      <p:ext uri="{19B8F6BF-5375-455C-9EA6-DF929625EA0E}">
        <p15:presenceInfo xmlns:p15="http://schemas.microsoft.com/office/powerpoint/2012/main" userId="3cff0f5b7d879135" providerId="Windows Live"/>
      </p:ext>
    </p:extLst>
  </p:cmAuthor>
  <p:cmAuthor id="2" name="Miller, Harvey J." initials="MJ" lastIdx="7" clrIdx="1">
    <p:extLst>
      <p:ext uri="{19B8F6BF-5375-455C-9EA6-DF929625EA0E}">
        <p15:presenceInfo xmlns:p15="http://schemas.microsoft.com/office/powerpoint/2012/main" userId="S::miller.81@osu.edu::a502b954-5642-4a2a-8f22-6e0bbb4152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636D6E"/>
    <a:srgbClr val="BB0000"/>
    <a:srgbClr val="C6EFFE"/>
    <a:srgbClr val="D77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ABC36-9474-4C33-8E63-B5B34137840F}" v="126" dt="2021-04-05T13:17:34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81551" autoAdjust="0"/>
  </p:normalViewPr>
  <p:slideViewPr>
    <p:cSldViewPr snapToGrid="0" snapToObjects="1">
      <p:cViewPr varScale="1">
        <p:scale>
          <a:sx n="93" d="100"/>
          <a:sy n="93" d="100"/>
        </p:scale>
        <p:origin x="21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-394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ler, Harvey J." userId="S::miller.81@osu.edu::a502b954-5642-4a2a-8f22-6e0bbb41520b" providerId="AD" clId="Web-{C72ABC36-9474-4C33-8E63-B5B34137840F}"/>
    <pc:docChg chg="modSld">
      <pc:chgData name="Miller, Harvey J." userId="S::miller.81@osu.edu::a502b954-5642-4a2a-8f22-6e0bbb41520b" providerId="AD" clId="Web-{C72ABC36-9474-4C33-8E63-B5B34137840F}" dt="2021-04-05T13:17:34.429" v="81"/>
      <pc:docMkLst>
        <pc:docMk/>
      </pc:docMkLst>
      <pc:sldChg chg="addCm">
        <pc:chgData name="Miller, Harvey J." userId="S::miller.81@osu.edu::a502b954-5642-4a2a-8f22-6e0bbb41520b" providerId="AD" clId="Web-{C72ABC36-9474-4C33-8E63-B5B34137840F}" dt="2021-04-05T13:17:34.429" v="81"/>
        <pc:sldMkLst>
          <pc:docMk/>
          <pc:sldMk cId="64052522" sldId="301"/>
        </pc:sldMkLst>
      </pc:sldChg>
      <pc:sldChg chg="modSp">
        <pc:chgData name="Miller, Harvey J." userId="S::miller.81@osu.edu::a502b954-5642-4a2a-8f22-6e0bbb41520b" providerId="AD" clId="Web-{C72ABC36-9474-4C33-8E63-B5B34137840F}" dt="2021-04-05T13:08:25.105" v="7" actId="20577"/>
        <pc:sldMkLst>
          <pc:docMk/>
          <pc:sldMk cId="17885829" sldId="306"/>
        </pc:sldMkLst>
        <pc:spChg chg="mod">
          <ac:chgData name="Miller, Harvey J." userId="S::miller.81@osu.edu::a502b954-5642-4a2a-8f22-6e0bbb41520b" providerId="AD" clId="Web-{C72ABC36-9474-4C33-8E63-B5B34137840F}" dt="2021-04-05T13:08:25.105" v="7" actId="20577"/>
          <ac:spMkLst>
            <pc:docMk/>
            <pc:sldMk cId="17885829" sldId="306"/>
            <ac:spMk id="2" creationId="{E45A6620-8AF6-438F-A11B-A38985F2AA8A}"/>
          </ac:spMkLst>
        </pc:spChg>
      </pc:sldChg>
      <pc:sldChg chg="modSp addCm">
        <pc:chgData name="Miller, Harvey J." userId="S::miller.81@osu.edu::a502b954-5642-4a2a-8f22-6e0bbb41520b" providerId="AD" clId="Web-{C72ABC36-9474-4C33-8E63-B5B34137840F}" dt="2021-04-05T13:16:35.289" v="80" actId="20577"/>
        <pc:sldMkLst>
          <pc:docMk/>
          <pc:sldMk cId="3582564777" sldId="307"/>
        </pc:sldMkLst>
        <pc:spChg chg="mod">
          <ac:chgData name="Miller, Harvey J." userId="S::miller.81@osu.edu::a502b954-5642-4a2a-8f22-6e0bbb41520b" providerId="AD" clId="Web-{C72ABC36-9474-4C33-8E63-B5B34137840F}" dt="2021-04-05T13:16:35.289" v="80" actId="20577"/>
          <ac:spMkLst>
            <pc:docMk/>
            <pc:sldMk cId="3582564777" sldId="307"/>
            <ac:spMk id="6" creationId="{2EAFE05F-7BDF-475B-84C0-A08F10FCA909}"/>
          </ac:spMkLst>
        </pc:spChg>
      </pc:sldChg>
      <pc:sldChg chg="addCm modCm">
        <pc:chgData name="Miller, Harvey J." userId="S::miller.81@osu.edu::a502b954-5642-4a2a-8f22-6e0bbb41520b" providerId="AD" clId="Web-{C72ABC36-9474-4C33-8E63-B5B34137840F}" dt="2021-04-05T13:07:16.872" v="1"/>
        <pc:sldMkLst>
          <pc:docMk/>
          <pc:sldMk cId="343867686" sldId="308"/>
        </pc:sldMkLst>
      </pc:sldChg>
      <pc:sldChg chg="addCm">
        <pc:chgData name="Miller, Harvey J." userId="S::miller.81@osu.edu::a502b954-5642-4a2a-8f22-6e0bbb41520b" providerId="AD" clId="Web-{C72ABC36-9474-4C33-8E63-B5B34137840F}" dt="2021-04-05T13:11:02.729" v="21"/>
        <pc:sldMkLst>
          <pc:docMk/>
          <pc:sldMk cId="2995908598" sldId="309"/>
        </pc:sldMkLst>
      </pc:sldChg>
      <pc:sldChg chg="modSp addCm">
        <pc:chgData name="Miller, Harvey J." userId="S::miller.81@osu.edu::a502b954-5642-4a2a-8f22-6e0bbb41520b" providerId="AD" clId="Web-{C72ABC36-9474-4C33-8E63-B5B34137840F}" dt="2021-04-05T13:10:00.792" v="20"/>
        <pc:sldMkLst>
          <pc:docMk/>
          <pc:sldMk cId="8882273" sldId="311"/>
        </pc:sldMkLst>
        <pc:spChg chg="mod">
          <ac:chgData name="Miller, Harvey J." userId="S::miller.81@osu.edu::a502b954-5642-4a2a-8f22-6e0bbb41520b" providerId="AD" clId="Web-{C72ABC36-9474-4C33-8E63-B5B34137840F}" dt="2021-04-05T13:09:23.402" v="19" actId="20577"/>
          <ac:spMkLst>
            <pc:docMk/>
            <pc:sldMk cId="8882273" sldId="311"/>
            <ac:spMk id="2" creationId="{BB44154E-4EF1-44A4-BC6F-DDB4193C67C9}"/>
          </ac:spMkLst>
        </pc:spChg>
      </pc:sldChg>
      <pc:sldChg chg="addCm">
        <pc:chgData name="Miller, Harvey J." userId="S::miller.81@osu.edu::a502b954-5642-4a2a-8f22-6e0bbb41520b" providerId="AD" clId="Web-{C72ABC36-9474-4C33-8E63-B5B34137840F}" dt="2021-04-05T13:11:16.651" v="22"/>
        <pc:sldMkLst>
          <pc:docMk/>
          <pc:sldMk cId="803865737" sldId="312"/>
        </pc:sldMkLst>
      </pc:sldChg>
      <pc:sldChg chg="addCm">
        <pc:chgData name="Miller, Harvey J." userId="S::miller.81@osu.edu::a502b954-5642-4a2a-8f22-6e0bbb41520b" providerId="AD" clId="Web-{C72ABC36-9474-4C33-8E63-B5B34137840F}" dt="2021-04-05T13:11:57.385" v="23"/>
        <pc:sldMkLst>
          <pc:docMk/>
          <pc:sldMk cId="3665740752" sldId="3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B6E0F-1DB3-5A43-B8F9-5E1E696749DF}" type="datetimeFigureOut"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F9FE-B8FF-F345-B45D-636AC2B598B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65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C211-ACBD-CB48-B939-364088D2CD6D}" type="datetimeFigureOut">
              <a:t>4/11/2021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D311-73F7-5D42-B843-E8305C73070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2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Hellow</a:t>
            </a:r>
            <a:r>
              <a:rPr lang="en-US" dirty="0"/>
              <a:t> everyone, welcome to my presentation today! My name is </a:t>
            </a:r>
            <a:r>
              <a:rPr lang="en-US" dirty="0" err="1"/>
              <a:t>luyuliu</a:t>
            </a:r>
            <a:r>
              <a:rPr lang="en-US" dirty="0"/>
              <a:t>, my title is ///////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6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80389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16717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WH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 descr="add specific description" title="add specific title"/>
          <p:cNvSpPr>
            <a:spLocks noGrp="1"/>
          </p:cNvSpPr>
          <p:nvPr>
            <p:ph idx="16" hasCustomPrompt="1"/>
          </p:nvPr>
        </p:nvSpPr>
        <p:spPr>
          <a:xfrm>
            <a:off x="306916" y="1734522"/>
            <a:ext cx="8537826" cy="441735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ct val="125000"/>
              </a:lnSpc>
              <a:spcBef>
                <a:spcPts val="0"/>
              </a:spcBef>
              <a:defRPr sz="28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 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Title Placeholder 11"/>
          <p:cNvSpPr>
            <a:spLocks noGrp="1"/>
          </p:cNvSpPr>
          <p:nvPr>
            <p:ph type="title"/>
          </p:nvPr>
        </p:nvSpPr>
        <p:spPr>
          <a:xfrm>
            <a:off x="306916" y="1208106"/>
            <a:ext cx="8537825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DC44D-B75C-4C21-B218-BD736C314A3E}"/>
              </a:ext>
            </a:extLst>
          </p:cNvPr>
          <p:cNvSpPr txBox="1"/>
          <p:nvPr userDrawn="1"/>
        </p:nvSpPr>
        <p:spPr>
          <a:xfrm>
            <a:off x="5685905" y="458942"/>
            <a:ext cx="32801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US" sz="13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Center for Urban and Reginal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BDDBA6-7F1C-44B9-898D-61602034A8BE}"/>
              </a:ext>
            </a:extLst>
          </p:cNvPr>
          <p:cNvSpPr txBox="1"/>
          <p:nvPr userDrawn="1"/>
        </p:nvSpPr>
        <p:spPr>
          <a:xfrm>
            <a:off x="5685904" y="237269"/>
            <a:ext cx="32801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US" sz="1300" b="0" kern="1200" baseline="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Department of Geography</a:t>
            </a:r>
          </a:p>
        </p:txBody>
      </p:sp>
    </p:spTree>
    <p:extLst>
      <p:ext uri="{BB962C8B-B14F-4D97-AF65-F5344CB8AC3E}">
        <p14:creationId xmlns:p14="http://schemas.microsoft.com/office/powerpoint/2010/main" val="110680183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63857"/>
            <a:ext cx="9144000" cy="6094144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B0000"/>
              </a:solidFill>
            </a:endParaRPr>
          </a:p>
        </p:txBody>
      </p:sp>
      <p:sp>
        <p:nvSpPr>
          <p:cNvPr id="8" name="Content Placeholder 2" descr="add specific description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42139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ln>
                  <a:noFill/>
                </a:ln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9" name="Content Placeholder 2" descr="add specific description" title="add specific title"/>
          <p:cNvSpPr>
            <a:spLocks noGrp="1"/>
          </p:cNvSpPr>
          <p:nvPr>
            <p:ph idx="16" hasCustomPrompt="1"/>
          </p:nvPr>
        </p:nvSpPr>
        <p:spPr>
          <a:xfrm>
            <a:off x="651757" y="1734522"/>
            <a:ext cx="7194020" cy="4417350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ln>
                  <a:noFill/>
                </a:ln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</a:t>
            </a:r>
          </a:p>
          <a:p>
            <a:pPr lvl="0"/>
            <a:r>
              <a:rPr lang="en-US" dirty="0"/>
              <a:t>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5770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 descr="add specific descripton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 descr="add specific description" title="add specific title"/>
          <p:cNvSpPr>
            <a:spLocks noGrp="1"/>
          </p:cNvSpPr>
          <p:nvPr>
            <p:ph idx="17" hasCustomPrompt="1"/>
          </p:nvPr>
        </p:nvSpPr>
        <p:spPr>
          <a:xfrm>
            <a:off x="4881010" y="5372665"/>
            <a:ext cx="3392206" cy="10940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2400" baseline="-2500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944698" y="1734523"/>
            <a:ext cx="7200384" cy="3789978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/>
          <a:lstStyle>
            <a:lvl1pPr algn="ctr">
              <a:defRPr lang="en-US" sz="3200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“Notable quote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 dirty="0"/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2242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dd specific description of photo" title="Add specific title of photo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914400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Full slide picture</a:t>
            </a:r>
          </a:p>
        </p:txBody>
      </p:sp>
      <p:sp>
        <p:nvSpPr>
          <p:cNvPr id="11" name="Content Placeholder 2" descr="add specific description 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2" name="Content Placeholder 2" descr="add specific description" title="add specific title"/>
          <p:cNvSpPr>
            <a:spLocks noGrp="1"/>
          </p:cNvSpPr>
          <p:nvPr>
            <p:ph idx="14"/>
          </p:nvPr>
        </p:nvSpPr>
        <p:spPr>
          <a:xfrm>
            <a:off x="4868540" y="1436104"/>
            <a:ext cx="3998889" cy="1591385"/>
          </a:xfrm>
          <a:prstGeom prst="rect">
            <a:avLst/>
          </a:prstGeom>
          <a:ln w="19050" cmpd="sng">
            <a:noFill/>
          </a:ln>
          <a:effectLst/>
        </p:spPr>
        <p:txBody>
          <a:bodyPr/>
          <a:lstStyle>
            <a:lvl1pPr marL="91440">
              <a:lnSpc>
                <a:spcPts val="3440"/>
              </a:lnSpc>
              <a:spcBef>
                <a:spcPts val="0"/>
              </a:spcBef>
              <a:defRPr sz="2000" b="1">
                <a:solidFill>
                  <a:srgbClr val="BB0000"/>
                </a:solidFill>
              </a:defRPr>
            </a:lvl1pPr>
            <a:lvl2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Font typeface="Arial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4725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dd specific description" title="add specific titl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388385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 dirty="0"/>
              <a:t>½ slide picture</a:t>
            </a:r>
          </a:p>
        </p:txBody>
      </p:sp>
      <p:sp>
        <p:nvSpPr>
          <p:cNvPr id="8" name="Content Placeholder 2" descr="add specific description" title="add specific title"/>
          <p:cNvSpPr>
            <a:spLocks noGrp="1"/>
          </p:cNvSpPr>
          <p:nvPr>
            <p:ph idx="14"/>
          </p:nvPr>
        </p:nvSpPr>
        <p:spPr>
          <a:xfrm>
            <a:off x="4137592" y="1830387"/>
            <a:ext cx="4701503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lnSpc>
                <a:spcPts val="3440"/>
              </a:lnSpc>
              <a:spcBef>
                <a:spcPts val="0"/>
              </a:spcBef>
              <a:defRPr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 descr="add specific descripton&#10;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 descr="add specific descripton" title="add specific title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8129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Content Placeholder 2" descr="add specific description&#10;" title="add specific title"/>
          <p:cNvSpPr>
            <a:spLocks noGrp="1"/>
          </p:cNvSpPr>
          <p:nvPr>
            <p:ph idx="14"/>
          </p:nvPr>
        </p:nvSpPr>
        <p:spPr>
          <a:xfrm>
            <a:off x="1400403" y="1830387"/>
            <a:ext cx="6527582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ctr">
              <a:lnSpc>
                <a:spcPts val="3440"/>
              </a:lnSpc>
              <a:spcBef>
                <a:spcPts val="0"/>
              </a:spcBef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chart/graph/table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825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9460" y="6356350"/>
            <a:ext cx="2133600" cy="3651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8E7B-AF3B-B444-8E74-E549FC814F53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974444"/>
            <a:ext cx="9144000" cy="2962806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title="The Ohio State University Log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1600201"/>
            <a:ext cx="6424083" cy="9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1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ransition spd="slow">
    <p:fad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910167"/>
            <a:chOff x="0" y="1040406"/>
            <a:chExt cx="9144000" cy="910167"/>
          </a:xfrm>
        </p:grpSpPr>
        <p:sp>
          <p:nvSpPr>
            <p:cNvPr id="8" name="Rectangle 7"/>
            <p:cNvSpPr/>
            <p:nvPr/>
          </p:nvSpPr>
          <p:spPr>
            <a:xfrm>
              <a:off x="0" y="1040406"/>
              <a:ext cx="9144000" cy="910167"/>
            </a:xfrm>
            <a:prstGeom prst="rect">
              <a:avLst/>
            </a:prstGeom>
            <a:solidFill>
              <a:srgbClr val="636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 descr="TheOhioStateUniversity-REV-Horiz-RGBHEX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17" y="1238314"/>
              <a:ext cx="3284042" cy="476186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 userDrawn="1"/>
        </p:nvSpPr>
        <p:spPr>
          <a:xfrm>
            <a:off x="8518368" y="6351239"/>
            <a:ext cx="435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5C881AA-F0C4-B947-803C-EA0A96934EAC}" type="slidenum">
              <a:rPr lang="en-US" sz="1600" smtClean="0">
                <a:solidFill>
                  <a:srgbClr val="636D6E"/>
                </a:solidFill>
              </a:rPr>
              <a:pPr/>
              <a:t>‹#›</a:t>
            </a:fld>
            <a:endParaRPr lang="en-US" sz="1600" dirty="0">
              <a:solidFill>
                <a:srgbClr val="636D6E"/>
              </a:solidFill>
            </a:endParaRPr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3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4" r:id="rId2"/>
    <p:sldLayoutId id="2147483769" r:id="rId3"/>
    <p:sldLayoutId id="2147483767" r:id="rId4"/>
    <p:sldLayoutId id="2147483758" r:id="rId5"/>
    <p:sldLayoutId id="2147483768" r:id="rId6"/>
    <p:sldLayoutId id="2147483763" r:id="rId7"/>
  </p:sldLayoutIdLst>
  <p:transition spd="slow">
    <p:fade/>
  </p:transition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228600" algn="l" defTabSz="457200" rtl="0" eaLnBrk="1" latinLnBrk="0" hangingPunct="1"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0" algn="l" defTabSz="457200" rtl="0" eaLnBrk="1" latinLnBrk="0" hangingPunct="1">
        <a:spcBef>
          <a:spcPts val="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luyuliu/UCGIS-Fullstack-Geovisualization-Workshop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244090" y="3245179"/>
            <a:ext cx="8738647" cy="823382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Fullstack</a:t>
            </a:r>
            <a:r>
              <a:rPr lang="en-US" sz="3200" dirty="0"/>
              <a:t> Geo-visualization 101: How to Make Productive </a:t>
            </a:r>
            <a:r>
              <a:rPr lang="en-US" sz="3200" dirty="0" err="1"/>
              <a:t>Webmaps</a:t>
            </a:r>
            <a:endParaRPr lang="en-US" sz="3200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413013" y="4563087"/>
            <a:ext cx="6400800" cy="1494783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Luyu Liu</a:t>
            </a:r>
          </a:p>
          <a:p>
            <a:r>
              <a:rPr lang="en-US" sz="2400" dirty="0"/>
              <a:t>Department of Geography</a:t>
            </a:r>
          </a:p>
          <a:p>
            <a:r>
              <a:rPr lang="en-US" sz="2400" dirty="0"/>
              <a:t>The Ohio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28447740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D909A5-64C9-434F-B6A0-00DB9D83083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06916" y="1734522"/>
            <a:ext cx="8724068" cy="44173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Hyper Text Markup Language (HTML)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 essentially a </a:t>
            </a:r>
            <a:r>
              <a:rPr lang="en-US" dirty="0">
                <a:solidFill>
                  <a:srgbClr val="C00000"/>
                </a:solidFill>
              </a:rPr>
              <a:t>rich-text file with some media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Like a word document, but written in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is the foundation of the webpages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D6E192-B3C5-487E-9C27-278BF33D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– your bones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9DFB37-E57D-4FB4-B6BF-2E49B08C2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0" y="4140485"/>
            <a:ext cx="3146772" cy="264302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9580EE8-6A20-4A96-8971-8056C16EC96C}"/>
              </a:ext>
            </a:extLst>
          </p:cNvPr>
          <p:cNvSpPr/>
          <p:nvPr/>
        </p:nvSpPr>
        <p:spPr>
          <a:xfrm>
            <a:off x="3791164" y="5649894"/>
            <a:ext cx="986319" cy="683865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2BC6F8-62E0-404D-BADA-5AF361C9FD8F}"/>
              </a:ext>
            </a:extLst>
          </p:cNvPr>
          <p:cNvSpPr txBox="1"/>
          <p:nvPr/>
        </p:nvSpPr>
        <p:spPr>
          <a:xfrm>
            <a:off x="3670755" y="4583177"/>
            <a:ext cx="1558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Translate by your web browser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496A4F-C1AE-4D4B-A112-D023D914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591" y="4040553"/>
            <a:ext cx="3024114" cy="264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9076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58CE5C-E30E-46E8-AA4C-A5EB7C967590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webpage consists of different </a:t>
            </a:r>
            <a:r>
              <a:rPr lang="en-US" b="1" dirty="0"/>
              <a:t>elements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Indicated by a part of </a:t>
            </a:r>
            <a:r>
              <a:rPr lang="en-US" b="1" dirty="0"/>
              <a:t>tags, </a:t>
            </a:r>
            <a:r>
              <a:rPr lang="en-US" dirty="0"/>
              <a:t>represent its type</a:t>
            </a:r>
          </a:p>
          <a:p>
            <a:r>
              <a:rPr lang="en-US" b="1" dirty="0"/>
              <a:t>	&lt;button&gt;Click me&lt;/button&gt;</a:t>
            </a:r>
            <a:endParaRPr lang="en-US" dirty="0"/>
          </a:p>
          <a:p>
            <a:r>
              <a:rPr lang="en-US" dirty="0"/>
              <a:t>	- </a:t>
            </a:r>
            <a:r>
              <a:rPr lang="en-US" dirty="0">
                <a:solidFill>
                  <a:srgbClr val="C00000"/>
                </a:solidFill>
              </a:rPr>
              <a:t>&lt;button&gt;</a:t>
            </a:r>
            <a:r>
              <a:rPr lang="en-US" dirty="0"/>
              <a:t> shows it is a button</a:t>
            </a:r>
          </a:p>
          <a:p>
            <a:r>
              <a:rPr lang="en-US" dirty="0"/>
              <a:t>	- </a:t>
            </a:r>
            <a:r>
              <a:rPr lang="en-US" dirty="0">
                <a:solidFill>
                  <a:srgbClr val="C00000"/>
                </a:solidFill>
              </a:rPr>
              <a:t>“Click me” </a:t>
            </a:r>
            <a:r>
              <a:rPr lang="en-US" dirty="0"/>
              <a:t>is the text on the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include other elements, like onion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41BDBC-3861-4862-ACFF-996A5F22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element and tag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62E18DC-02FC-485F-9760-D2ABFE04F7A0}"/>
              </a:ext>
            </a:extLst>
          </p:cNvPr>
          <p:cNvSpPr/>
          <p:nvPr/>
        </p:nvSpPr>
        <p:spPr>
          <a:xfrm rot="855115">
            <a:off x="5871036" y="3092918"/>
            <a:ext cx="646843" cy="360940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onion, vegetable, plastic&#10;&#10;Description automatically generated">
            <a:extLst>
              <a:ext uri="{FF2B5EF4-FFF2-40B4-BE49-F238E27FC236}">
                <a16:creationId xmlns:a16="http://schemas.microsoft.com/office/drawing/2014/main" id="{08F18F7C-D8FE-424C-AC96-262373509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888" y="4956714"/>
            <a:ext cx="2846370" cy="1901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0B8ACE-CFB7-4F8F-9929-53EDC8D5E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42" y="4966096"/>
            <a:ext cx="5630239" cy="18825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152969-972B-435B-B00B-7F6C906D2C69}"/>
              </a:ext>
            </a:extLst>
          </p:cNvPr>
          <p:cNvSpPr txBox="1"/>
          <p:nvPr/>
        </p:nvSpPr>
        <p:spPr>
          <a:xfrm>
            <a:off x="194513" y="4956714"/>
            <a:ext cx="2696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1</a:t>
            </a:r>
          </a:p>
          <a:p>
            <a:r>
              <a:rPr lang="en-US" sz="1200" dirty="0">
                <a:solidFill>
                  <a:srgbClr val="C00000"/>
                </a:solidFill>
              </a:rPr>
              <a:t>2</a:t>
            </a:r>
          </a:p>
          <a:p>
            <a:r>
              <a:rPr lang="en-US" sz="1200" dirty="0">
                <a:solidFill>
                  <a:srgbClr val="C00000"/>
                </a:solidFill>
              </a:rPr>
              <a:t>3</a:t>
            </a:r>
          </a:p>
          <a:p>
            <a:r>
              <a:rPr lang="en-US" sz="1200" dirty="0">
                <a:solidFill>
                  <a:srgbClr val="C00000"/>
                </a:solidFill>
              </a:rPr>
              <a:t>4</a:t>
            </a:r>
          </a:p>
          <a:p>
            <a:r>
              <a:rPr lang="en-US" sz="1200" dirty="0">
                <a:solidFill>
                  <a:srgbClr val="C00000"/>
                </a:solidFill>
              </a:rPr>
              <a:t>5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6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D7A42F-026A-48E1-B368-D843FA1C8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7975" y="3018850"/>
            <a:ext cx="21050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61453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58E1D7-489C-4FD7-94D5-ED9B4977BB2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Like a record in shapefile, a tag also have attributes</a:t>
            </a:r>
          </a:p>
          <a:p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"link"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"this-link"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 am a link!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Class -&gt; a name for a group of elements</a:t>
            </a:r>
          </a:p>
          <a:p>
            <a:pPr lvl="1"/>
            <a:r>
              <a:rPr lang="en-US" dirty="0"/>
              <a:t>	Useful to select or apply settings on many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Id -&gt; a name for this specific element</a:t>
            </a:r>
          </a:p>
          <a:p>
            <a:pPr lvl="1"/>
            <a:r>
              <a:rPr lang="en-US" dirty="0"/>
              <a:t>	Useful to select a specific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Href</a:t>
            </a:r>
            <a:r>
              <a:rPr lang="en-US" dirty="0"/>
              <a:t> -&gt; the hyperlink attached to this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There are many other attributes for different uses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C8F3B4-5C0C-4187-A083-0BA4B49B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tag attributes</a:t>
            </a:r>
          </a:p>
        </p:txBody>
      </p:sp>
    </p:spTree>
    <p:extLst>
      <p:ext uri="{BB962C8B-B14F-4D97-AF65-F5344CB8AC3E}">
        <p14:creationId xmlns:p14="http://schemas.microsoft.com/office/powerpoint/2010/main" val="3988603397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097777-C798-4ABC-B994-89113ADB900D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alone is static</a:t>
            </a:r>
          </a:p>
          <a:p>
            <a:pPr lvl="1"/>
            <a:r>
              <a:rPr lang="en-US" dirty="0"/>
              <a:t>	- Hard to interact</a:t>
            </a:r>
          </a:p>
          <a:p>
            <a:pPr lvl="1"/>
            <a:r>
              <a:rPr lang="en-US" dirty="0"/>
              <a:t>	- Hard to read, write, and maintain</a:t>
            </a:r>
          </a:p>
          <a:p>
            <a:pPr lvl="1"/>
            <a:r>
              <a:rPr lang="en-US" dirty="0"/>
              <a:t>	- However, HTML alone can still show videos and GIFs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HTML alone is 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… ugly</a:t>
            </a:r>
          </a:p>
          <a:p>
            <a:pPr lvl="1"/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C03B26-DCFB-4DD3-B274-E95D508F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alone is not enough</a:t>
            </a:r>
          </a:p>
        </p:txBody>
      </p:sp>
    </p:spTree>
    <p:extLst>
      <p:ext uri="{BB962C8B-B14F-4D97-AF65-F5344CB8AC3E}">
        <p14:creationId xmlns:p14="http://schemas.microsoft.com/office/powerpoint/2010/main" val="123850120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0320" y="2834640"/>
            <a:ext cx="417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60320" y="3910370"/>
            <a:ext cx="417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71500667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104ACF-4043-43AE-867C-10BC6654F45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By the end of this workshop, you should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Explain the structure of web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Report the functions of HTML, JavaScript, and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Define common JS libraries for mapping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Reproduce a simple static </a:t>
            </a:r>
            <a:r>
              <a:rPr lang="en-US" dirty="0" err="1"/>
              <a:t>webmap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Share the </a:t>
            </a:r>
            <a:r>
              <a:rPr lang="en-US" dirty="0" err="1"/>
              <a:t>webmap</a:t>
            </a:r>
            <a:r>
              <a:rPr lang="en-US" dirty="0"/>
              <a:t> with GitHub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Reproduce a simple back-end with MongoDB and python-eve </a:t>
            </a:r>
            <a:r>
              <a:rPr lang="en-US" sz="1800" dirty="0"/>
              <a:t>(for back-end part only)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E28BBF-7F09-49B0-AFCF-61C3BBFE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418326683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022E38-EAA5-45D6-803A-8B3E21EAB830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Minilecture (4:00 – 4:30pm EST)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Front-end lab (4:30pm – 5:10pm)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Short break and Q&amp;A for front-end part (5:10 – 5:20pm)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Back-end lab (5:20pm – 5:50pm)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Free Q&amp;A time (5:50pm – 6:00pm)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7DA045-11C4-4E30-BD80-57C015C4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2224807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157C54-9709-4689-B145-C4DAB7CD3DFA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 should already install these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 Visual Studio Code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 GitHub Desktop and your GitHub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 Firefox browser developer edition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slide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Our demo package. Fork this project: </a:t>
            </a:r>
            <a:r>
              <a:rPr lang="en-US" sz="1800" dirty="0">
                <a:hlinkClick r:id="rId2"/>
              </a:rPr>
              <a:t>https://github.com/luyuliu/UCGIS-Fullstack-Geovisualization-Workshop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1D3D2-7938-4F8F-B19A-9A0A6D33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Front-end checklist before we started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AE38E-D73B-4764-8D84-4A6DE6F4B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85" y="2943225"/>
            <a:ext cx="409575" cy="3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31139D-6786-4D17-934E-1007BCE9D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35" y="3523776"/>
            <a:ext cx="428625" cy="323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8FFD97-C4BE-4E65-AC20-2EE9F3CC22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462" b="10500"/>
          <a:stretch/>
        </p:blipFill>
        <p:spPr>
          <a:xfrm>
            <a:off x="720635" y="4009551"/>
            <a:ext cx="428625" cy="4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3763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CC0C5B-E122-4205-818B-FB5E2F001F17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B907-DCE9-4A10-9AA1-BD1310F9B24B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sz="6600" dirty="0" err="1"/>
              <a:t>Geovisualization</a:t>
            </a:r>
            <a:endParaRPr lang="en-US" sz="6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CBE27E-5EB5-48E4-8569-63997EB9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8426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99D68D-F366-458B-A14C-1F64C9E7AB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4" t="2910" r="45145" b="41367"/>
          <a:stretch/>
        </p:blipFill>
        <p:spPr>
          <a:xfrm>
            <a:off x="4751382" y="1734522"/>
            <a:ext cx="4344616" cy="2479201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EE76E-9FC7-43AE-B9E2-6307DB0405D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52804" y="1881496"/>
            <a:ext cx="5569902" cy="441735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Open source</a:t>
            </a:r>
          </a:p>
          <a:p>
            <a:r>
              <a:rPr lang="en-US" sz="3200" dirty="0"/>
              <a:t>    - No cost for users</a:t>
            </a:r>
          </a:p>
          <a:p>
            <a:r>
              <a:rPr lang="en-US" sz="3200" dirty="0"/>
              <a:t>	- Reusable for developers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Few dependency</a:t>
            </a:r>
          </a:p>
          <a:p>
            <a:r>
              <a:rPr lang="en-US" sz="3200" dirty="0"/>
              <a:t>	- Only browser</a:t>
            </a:r>
          </a:p>
          <a:p>
            <a:r>
              <a:rPr lang="en-US" sz="3200" dirty="0"/>
              <a:t>	- No installation</a:t>
            </a:r>
          </a:p>
          <a:p>
            <a:r>
              <a:rPr lang="en-US" sz="3200" dirty="0"/>
              <a:t>	- No prerequisites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94D9A8-CAFE-4B21-9A6F-2A4923DD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Why web-map? Accessible</a:t>
            </a:r>
          </a:p>
        </p:txBody>
      </p:sp>
      <p:pic>
        <p:nvPicPr>
          <p:cNvPr id="1028" name="Picture 4" descr="Free Images : smartphone, hand, person, technology, male, social, finger,  telephone, gadget, mobile phone, holding, glasses, cellphone, casual, cell,  using, sms, portable communications device, communication device 7360x4912  - - 720898 - Free stock ...">
            <a:extLst>
              <a:ext uri="{FF2B5EF4-FFF2-40B4-BE49-F238E27FC236}">
                <a16:creationId xmlns:a16="http://schemas.microsoft.com/office/drawing/2014/main" id="{5C4BE1AF-8A8B-4587-AEC1-91FB09AEA0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9" b="362"/>
          <a:stretch/>
        </p:blipFill>
        <p:spPr bwMode="auto">
          <a:xfrm>
            <a:off x="4799384" y="4378800"/>
            <a:ext cx="4296614" cy="247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4583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A78018C-B9FD-4791-B364-A0A6C30D96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9" r="12917" b="22000"/>
          <a:stretch/>
        </p:blipFill>
        <p:spPr>
          <a:xfrm>
            <a:off x="5082101" y="2186566"/>
            <a:ext cx="4061899" cy="209460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EE76E-9FC7-43AE-B9E2-6307DB0405D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52804" y="1881496"/>
            <a:ext cx="5569902" cy="441735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Persistent</a:t>
            </a:r>
          </a:p>
          <a:p>
            <a:r>
              <a:rPr lang="en-US" sz="3200" dirty="0"/>
              <a:t>	- Online 24/7</a:t>
            </a:r>
          </a:p>
          <a:p>
            <a:r>
              <a:rPr lang="en-US" sz="3200" dirty="0"/>
              <a:t>	- Low risk of failing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Compatible</a:t>
            </a:r>
          </a:p>
          <a:p>
            <a:r>
              <a:rPr lang="en-US" sz="3200" dirty="0"/>
              <a:t>	- Cross platforms</a:t>
            </a:r>
          </a:p>
          <a:p>
            <a:r>
              <a:rPr lang="en-US" sz="3200" dirty="0"/>
              <a:t>	- Touching screen </a:t>
            </a:r>
          </a:p>
          <a:p>
            <a:r>
              <a:rPr lang="en-US" sz="3200" dirty="0"/>
              <a:t>	  friendly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94D9A8-CAFE-4B21-9A6F-2A4923DD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Why web-map? Robustness</a:t>
            </a:r>
          </a:p>
        </p:txBody>
      </p:sp>
      <p:pic>
        <p:nvPicPr>
          <p:cNvPr id="8" name="Picture 6" descr="Free Images : laptop, desk, notebook, mobile, work, ipad, technology,  notepad, communication, furniture, digital, freelance, wireless, desktop  computer, personal computer, tablet pc, tablet computer, personal computer  hardware 5472x3648 - - 1032563 ...">
            <a:extLst>
              <a:ext uri="{FF2B5EF4-FFF2-40B4-BE49-F238E27FC236}">
                <a16:creationId xmlns:a16="http://schemas.microsoft.com/office/drawing/2014/main" id="{203BD79D-D582-482A-B344-E52A85FB7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0" b="14319"/>
          <a:stretch/>
        </p:blipFill>
        <p:spPr bwMode="auto">
          <a:xfrm>
            <a:off x="4964387" y="4586239"/>
            <a:ext cx="4106520" cy="198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72951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1E45B0-10E6-4873-B4A5-2343726646E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940AE-B355-4DAB-A058-48BC2ED9793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Webpage basics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971AE-B79E-44C6-BD45-0629FA0C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439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6D1B1B-F346-411F-892F-255DB956D4B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16341" y="1734522"/>
            <a:ext cx="8374748" cy="44173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Web page is essentially</a:t>
            </a:r>
            <a:r>
              <a:rPr lang="en-US" dirty="0">
                <a:solidFill>
                  <a:srgbClr val="C00000"/>
                </a:solidFill>
              </a:rPr>
              <a:t> contents in web browser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241D32F-8072-48FA-975B-F6F4E06A1A8F}"/>
              </a:ext>
            </a:extLst>
          </p:cNvPr>
          <p:cNvSpPr txBox="1">
            <a:spLocks/>
          </p:cNvSpPr>
          <p:nvPr/>
        </p:nvSpPr>
        <p:spPr>
          <a:xfrm>
            <a:off x="116341" y="716499"/>
            <a:ext cx="4488093" cy="44173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buFont typeface="Arial"/>
              <a:buNone/>
              <a:defRPr sz="2800" b="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A typical web page consists of three parts: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620D77-B09C-499F-94A0-FE169D55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41" y="1171938"/>
            <a:ext cx="8537825" cy="508313"/>
          </a:xfrm>
        </p:spPr>
        <p:txBody>
          <a:bodyPr>
            <a:normAutofit fontScale="90000"/>
          </a:bodyPr>
          <a:lstStyle/>
          <a:p>
            <a:r>
              <a:rPr lang="en-US" dirty="0"/>
              <a:t>Web page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9D885D0-3031-47AF-942D-DA026BFD2228}"/>
              </a:ext>
            </a:extLst>
          </p:cNvPr>
          <p:cNvSpPr txBox="1">
            <a:spLocks/>
          </p:cNvSpPr>
          <p:nvPr/>
        </p:nvSpPr>
        <p:spPr>
          <a:xfrm>
            <a:off x="4572000" y="706128"/>
            <a:ext cx="4572000" cy="44173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buFont typeface="Arial"/>
              <a:buNone/>
              <a:defRPr sz="2800" b="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We can think this webpage as a human’s face: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Muscle and skin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Make-up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 descr="A picture containing person&#10;&#10;Description automatically generated">
            <a:extLst>
              <a:ext uri="{FF2B5EF4-FFF2-40B4-BE49-F238E27FC236}">
                <a16:creationId xmlns:a16="http://schemas.microsoft.com/office/drawing/2014/main" id="{B9F51BAE-AFED-4824-BE35-9A83B45FA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304" y="4979658"/>
            <a:ext cx="2774022" cy="18629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51639-FE40-48F1-9D87-E7D29A787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91" r="15920"/>
          <a:stretch/>
        </p:blipFill>
        <p:spPr>
          <a:xfrm>
            <a:off x="685345" y="5025286"/>
            <a:ext cx="2898119" cy="1771650"/>
          </a:xfrm>
          <a:prstGeom prst="rect">
            <a:avLst/>
          </a:prstGeom>
        </p:spPr>
      </p:pic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6879BC82-FC4C-41C1-ABCA-98C1270948E0}"/>
              </a:ext>
            </a:extLst>
          </p:cNvPr>
          <p:cNvSpPr/>
          <p:nvPr/>
        </p:nvSpPr>
        <p:spPr>
          <a:xfrm>
            <a:off x="3814130" y="5686062"/>
            <a:ext cx="1193411" cy="520081"/>
          </a:xfrm>
          <a:prstGeom prst="left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1364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2_Title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30CDF73BC53D41B7E133DF537BDA40" ma:contentTypeVersion="4" ma:contentTypeDescription="Create a new document." ma:contentTypeScope="" ma:versionID="9837b0592f411cf3688bf15e48e4d766">
  <xsd:schema xmlns:xsd="http://www.w3.org/2001/XMLSchema" xmlns:xs="http://www.w3.org/2001/XMLSchema" xmlns:p="http://schemas.microsoft.com/office/2006/metadata/properties" xmlns:ns2="ec0d9b4f-8739-43ee-a99c-7c904fd80ae7" targetNamespace="http://schemas.microsoft.com/office/2006/metadata/properties" ma:root="true" ma:fieldsID="63d497057f8bc113e15388da07a12c07" ns2:_="">
    <xsd:import namespace="ec0d9b4f-8739-43ee-a99c-7c904fd80a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0d9b4f-8739-43ee-a99c-7c904fd80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D28F27-5C59-4CD4-8DF0-94A9CE9B560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35C39A-9318-4158-BB93-21D0B59CA3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DDDCD3-9822-49C9-98E5-FB1DFD31C0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0d9b4f-8739-43ee-a99c-7c904fd80a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5410</TotalTime>
  <Words>529</Words>
  <Application>Microsoft Office PowerPoint</Application>
  <PresentationFormat>On-screen Show (4:3)</PresentationFormat>
  <Paragraphs>107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2_Title Slide</vt:lpstr>
      <vt:lpstr>Content Slide</vt:lpstr>
      <vt:lpstr>PowerPoint Presentation</vt:lpstr>
      <vt:lpstr>Learning Objectives</vt:lpstr>
      <vt:lpstr>Agenda</vt:lpstr>
      <vt:lpstr>Front-end checklist before we started</vt:lpstr>
      <vt:lpstr>PowerPoint Presentation</vt:lpstr>
      <vt:lpstr>Why web-map? Accessible</vt:lpstr>
      <vt:lpstr>Why web-map? Robustness</vt:lpstr>
      <vt:lpstr>PowerPoint Presentation</vt:lpstr>
      <vt:lpstr>Web page</vt:lpstr>
      <vt:lpstr>HTML – your bones</vt:lpstr>
      <vt:lpstr>HTML element and tag</vt:lpstr>
      <vt:lpstr>HTML tag attributes</vt:lpstr>
      <vt:lpstr>HTML alone is not enough</vt:lpstr>
      <vt:lpstr>PowerPoint Presentation</vt:lpstr>
    </vt:vector>
  </TitlesOfParts>
  <Manager/>
  <Company>OSU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Jacquie Aberegg</dc:creator>
  <cp:keywords/>
  <dc:description/>
  <cp:lastModifiedBy>Luyu Liu</cp:lastModifiedBy>
  <cp:revision>391</cp:revision>
  <cp:lastPrinted>2013-08-13T14:25:08Z</cp:lastPrinted>
  <dcterms:created xsi:type="dcterms:W3CDTF">2013-05-24T18:55:25Z</dcterms:created>
  <dcterms:modified xsi:type="dcterms:W3CDTF">2021-04-12T04:03:30Z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0x010100E930CDF73BC53D41B7E133DF537BDA40</vt:lpwstr>
  </property>
</Properties>
</file>