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54"/>
  </p:notesMasterIdLst>
  <p:handoutMasterIdLst>
    <p:handoutMasterId r:id="rId55"/>
  </p:handoutMasterIdLst>
  <p:sldIdLst>
    <p:sldId id="256" r:id="rId6"/>
    <p:sldId id="306" r:id="rId7"/>
    <p:sldId id="301" r:id="rId8"/>
    <p:sldId id="305" r:id="rId9"/>
    <p:sldId id="343" r:id="rId10"/>
    <p:sldId id="302" r:id="rId11"/>
    <p:sldId id="342" r:id="rId12"/>
    <p:sldId id="310" r:id="rId13"/>
    <p:sldId id="303" r:id="rId14"/>
    <p:sldId id="311" r:id="rId15"/>
    <p:sldId id="312" r:id="rId16"/>
    <p:sldId id="313" r:id="rId17"/>
    <p:sldId id="314" r:id="rId18"/>
    <p:sldId id="333" r:id="rId19"/>
    <p:sldId id="315" r:id="rId20"/>
    <p:sldId id="316" r:id="rId21"/>
    <p:sldId id="317" r:id="rId22"/>
    <p:sldId id="318" r:id="rId23"/>
    <p:sldId id="321" r:id="rId24"/>
    <p:sldId id="319" r:id="rId25"/>
    <p:sldId id="320" r:id="rId26"/>
    <p:sldId id="334" r:id="rId27"/>
    <p:sldId id="322" r:id="rId28"/>
    <p:sldId id="325" r:id="rId29"/>
    <p:sldId id="324" r:id="rId30"/>
    <p:sldId id="326" r:id="rId31"/>
    <p:sldId id="323" r:id="rId32"/>
    <p:sldId id="327" r:id="rId33"/>
    <p:sldId id="328" r:id="rId34"/>
    <p:sldId id="329" r:id="rId35"/>
    <p:sldId id="332" r:id="rId36"/>
    <p:sldId id="337" r:id="rId37"/>
    <p:sldId id="336" r:id="rId38"/>
    <p:sldId id="338" r:id="rId39"/>
    <p:sldId id="339" r:id="rId40"/>
    <p:sldId id="346" r:id="rId41"/>
    <p:sldId id="331" r:id="rId42"/>
    <p:sldId id="330" r:id="rId43"/>
    <p:sldId id="335" r:id="rId44"/>
    <p:sldId id="344" r:id="rId45"/>
    <p:sldId id="341" r:id="rId46"/>
    <p:sldId id="348" r:id="rId47"/>
    <p:sldId id="349" r:id="rId48"/>
    <p:sldId id="345" r:id="rId49"/>
    <p:sldId id="347" r:id="rId50"/>
    <p:sldId id="350" r:id="rId51"/>
    <p:sldId id="351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C03"/>
    <a:srgbClr val="FF7C80"/>
    <a:srgbClr val="636D6E"/>
    <a:srgbClr val="BB0000"/>
    <a:srgbClr val="C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7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563087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72406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DFB37-E57D-4FB4-B6BF-2E49B08C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4140485"/>
            <a:ext cx="3146772" cy="26430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580EE8-6A20-4A96-8971-8056C16EC96C}"/>
              </a:ext>
            </a:extLst>
          </p:cNvPr>
          <p:cNvSpPr/>
          <p:nvPr/>
        </p:nvSpPr>
        <p:spPr>
          <a:xfrm>
            <a:off x="3791164" y="5649894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BC6F8-62E0-404D-BADA-5AF361C9FD8F}"/>
              </a:ext>
            </a:extLst>
          </p:cNvPr>
          <p:cNvSpPr txBox="1"/>
          <p:nvPr/>
        </p:nvSpPr>
        <p:spPr>
          <a:xfrm>
            <a:off x="3670755" y="4583177"/>
            <a:ext cx="155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by your web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96A4F-C1AE-4D4B-A112-D023D914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4040553"/>
            <a:ext cx="3024114" cy="2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8CE5C-E30E-46E8-AA4C-A5EB7C96759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r>
              <a:rPr lang="en-US" b="1" dirty="0"/>
              <a:t>	&lt;button&gt;Click me&lt;/button&gt;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include other elements, like onion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1BDBC-3861-4862-ACFF-996A5F2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element and tag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2E18DC-02FC-485F-9760-D2ABFE04F7A0}"/>
              </a:ext>
            </a:extLst>
          </p:cNvPr>
          <p:cNvSpPr/>
          <p:nvPr/>
        </p:nvSpPr>
        <p:spPr>
          <a:xfrm rot="855115">
            <a:off x="5871036" y="3092918"/>
            <a:ext cx="646843" cy="36094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8F18F7C-D8FE-424C-AC96-26237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88" y="4956714"/>
            <a:ext cx="2846370" cy="190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B8ACE-CFB7-4F8F-9929-53EDC8D5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2" y="4966096"/>
            <a:ext cx="5630239" cy="188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2969-972B-435B-B00B-7F6C906D2C69}"/>
              </a:ext>
            </a:extLst>
          </p:cNvPr>
          <p:cNvSpPr txBox="1"/>
          <p:nvPr/>
        </p:nvSpPr>
        <p:spPr>
          <a:xfrm>
            <a:off x="194513" y="4956714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7A42F-026A-48E1-B368-D843FA1C8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233" y="2956445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66145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8E1D7-489C-4FD7-94D5-ED9B4977BB2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Like a record in shapefile, a tag also have attributes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"this-link"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 am a link!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-&gt; a name for a group of elements</a:t>
            </a:r>
          </a:p>
          <a:p>
            <a:pPr lvl="1"/>
            <a:r>
              <a:rPr lang="en-US" dirty="0"/>
              <a:t>	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 -&gt; a name for this specific element</a:t>
            </a:r>
          </a:p>
          <a:p>
            <a:pPr lvl="1"/>
            <a:r>
              <a:rPr lang="en-US" dirty="0"/>
              <a:t>	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Href</a:t>
            </a:r>
            <a:r>
              <a:rPr lang="en-US" dirty="0"/>
              <a:t> -&gt;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many other attributes for different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8F3B4-5C0C-4187-A083-0BA4B49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39886033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97777-C798-4ABC-B994-89113ADB900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682972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lvl="1"/>
            <a:r>
              <a:rPr lang="en-US" sz="3200" dirty="0"/>
              <a:t>	- Hard to interact</a:t>
            </a:r>
          </a:p>
          <a:p>
            <a:pPr lvl="1"/>
            <a:r>
              <a:rPr lang="en-US" sz="3200" dirty="0"/>
              <a:t>	- 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 alone is ugly</a:t>
            </a:r>
            <a:endParaRPr lang="en-US" sz="3200" dirty="0"/>
          </a:p>
          <a:p>
            <a:pPr lvl="1"/>
            <a:r>
              <a:rPr lang="en-US" sz="3200" dirty="0"/>
              <a:t>	- It is not good-looking</a:t>
            </a:r>
          </a:p>
          <a:p>
            <a:pPr lvl="1"/>
            <a:r>
              <a:rPr lang="en-US" sz="3200" dirty="0"/>
              <a:t>	- Hard to </a:t>
            </a:r>
            <a:r>
              <a:rPr lang="en-US" sz="3200" dirty="0">
                <a:solidFill>
                  <a:srgbClr val="C00000"/>
                </a:solidFill>
              </a:rPr>
              <a:t>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j-lt"/>
              </a:rPr>
              <a:t>HTML is NOT a programming language</a:t>
            </a:r>
          </a:p>
          <a:p>
            <a:pPr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	- It is a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03B26-DCFB-4DD3-B274-E95D50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238501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17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4EA94-0A46-4BCB-B9F7-A3DAF6ACFD0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r>
              <a:rPr lang="en-US" dirty="0"/>
              <a:t>	- 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r>
              <a:rPr lang="en-US" dirty="0"/>
              <a:t>	- Can detect and react to a change or input</a:t>
            </a:r>
          </a:p>
          <a:p>
            <a:r>
              <a:rPr lang="en-US" dirty="0"/>
              <a:t>	- e.g.: background change after click a button</a:t>
            </a:r>
          </a:p>
          <a:p>
            <a:endParaRPr lang="en-US" dirty="0"/>
          </a:p>
          <a:p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800" dirty="0"/>
              <a:t>More on: http://javascriptisnotjava.com/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56FCD-4253-455F-903B-763B8DA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muscles and senses</a:t>
            </a:r>
          </a:p>
        </p:txBody>
      </p:sp>
    </p:spTree>
    <p:extLst>
      <p:ext uri="{BB962C8B-B14F-4D97-AF65-F5344CB8AC3E}">
        <p14:creationId xmlns:p14="http://schemas.microsoft.com/office/powerpoint/2010/main" val="287591028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D368-7F9C-421A-B3CE-7B3F78E7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441931"/>
            <a:ext cx="3200400" cy="18097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E1346-D8BA-4BD0-BCA5-266D7EAE78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JS has a very similar grammar like other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‘var’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</a:t>
            </a:r>
          </a:p>
          <a:p>
            <a:r>
              <a:rPr lang="en-US" dirty="0"/>
              <a:t>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</a:t>
            </a:r>
            <a:r>
              <a:rPr lang="en-US" dirty="0"/>
              <a:t>(for a line)</a:t>
            </a:r>
          </a:p>
          <a:p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9ED04-D7CE-4521-B8FC-C91338E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basic grammar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72B5-6A84-4B2F-BE58-12D214BF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87707"/>
            <a:ext cx="3152775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05A97-2D2D-4B1B-8494-0D2AD4286111}"/>
              </a:ext>
            </a:extLst>
          </p:cNvPr>
          <p:cNvSpPr txBox="1"/>
          <p:nvPr/>
        </p:nvSpPr>
        <p:spPr>
          <a:xfrm>
            <a:off x="-41096" y="6646843"/>
            <a:ext cx="7767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318099420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5F97A-6B96-4183-AF6B-BE375030876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List: </a:t>
            </a:r>
          </a:p>
          <a:p>
            <a:r>
              <a:rPr lang="en-US" dirty="0"/>
              <a:t>	</a:t>
            </a:r>
            <a:r>
              <a:rPr lang="en-US" sz="2400" dirty="0"/>
              <a:t>Square bracket: []</a:t>
            </a:r>
          </a:p>
          <a:p>
            <a:r>
              <a:rPr lang="en-US" sz="2400" dirty="0"/>
              <a:t>	Simple and efficient to </a:t>
            </a:r>
            <a:r>
              <a:rPr lang="en-US" sz="2400" dirty="0">
                <a:solidFill>
                  <a:srgbClr val="C00000"/>
                </a:solidFill>
              </a:rPr>
              <a:t>enumerate</a:t>
            </a:r>
          </a:p>
          <a:p>
            <a:r>
              <a:rPr lang="en-US" sz="2400" dirty="0"/>
              <a:t>	But hard to find a specific one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Object:  </a:t>
            </a:r>
          </a:p>
          <a:p>
            <a:r>
              <a:rPr lang="en-US" dirty="0"/>
              <a:t>	</a:t>
            </a:r>
            <a:r>
              <a:rPr lang="en-US" sz="2400" dirty="0"/>
              <a:t>Curly bracket: {}</a:t>
            </a:r>
          </a:p>
          <a:p>
            <a:r>
              <a:rPr lang="en-US" sz="2400" dirty="0"/>
              <a:t>	Attribute-value pairs</a:t>
            </a:r>
          </a:p>
          <a:p>
            <a:r>
              <a:rPr lang="en-US" sz="2400" dirty="0"/>
              <a:t>	Simple to enumerate and fast to find a specific one</a:t>
            </a:r>
          </a:p>
          <a:p>
            <a:r>
              <a:rPr lang="en-US" sz="2400" dirty="0"/>
              <a:t>	But take twice space to store the same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86A6C-1248-4890-8C68-9459BE2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important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00328-776B-410E-8315-AE255946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2603321" y="1889396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F0E2C-B6D3-4F5E-8866-9F4C2906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94" y="4372845"/>
            <a:ext cx="6907069" cy="35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D2617-FAF9-410F-A67C-CC55FB7D96F9}"/>
              </a:ext>
            </a:extLst>
          </p:cNvPr>
          <p:cNvSpPr txBox="1"/>
          <p:nvPr/>
        </p:nvSpPr>
        <p:spPr>
          <a:xfrm>
            <a:off x="0" y="6608335"/>
            <a:ext cx="71405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62301348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0ADA6-D221-43F5-88D7-F611230E406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r>
              <a:rPr lang="en-US" dirty="0"/>
              <a:t>Start from 0, end at 5, </a:t>
            </a:r>
          </a:p>
          <a:p>
            <a:r>
              <a:rPr lang="en-US" dirty="0"/>
              <a:t>so the value will be </a:t>
            </a:r>
          </a:p>
          <a:p>
            <a:r>
              <a:rPr lang="en-US" dirty="0"/>
              <a:t>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r>
              <a:rPr lang="en-US" sz="2400" dirty="0"/>
              <a:t>Variable ‘item’ is an item in the ‘list’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CA3FA-813C-4AAE-85C1-26C53FF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1F24-6898-4F3C-96CE-4C43F4F4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4175505" y="3240496"/>
            <a:ext cx="4968495" cy="105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F85C3-0A19-48FE-966B-655F7AA5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67" y="4902991"/>
            <a:ext cx="3228975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0E127-DBCA-448A-8952-F05B3C090C83}"/>
              </a:ext>
            </a:extLst>
          </p:cNvPr>
          <p:cNvSpPr txBox="1"/>
          <p:nvPr/>
        </p:nvSpPr>
        <p:spPr>
          <a:xfrm>
            <a:off x="0" y="6498213"/>
            <a:ext cx="8614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https://developer.mozilla.org/en-US/docs/Web/JavaScript/Guide/Loops_and_iteration</a:t>
            </a:r>
          </a:p>
        </p:txBody>
      </p:sp>
    </p:spTree>
    <p:extLst>
      <p:ext uri="{BB962C8B-B14F-4D97-AF65-F5344CB8AC3E}">
        <p14:creationId xmlns:p14="http://schemas.microsoft.com/office/powerpoint/2010/main" val="310689944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B8213-E9D2-4EDA-BD92-229161BAE6A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jQuery is a very useful library. 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endParaRPr lang="en-US" sz="2400" dirty="0"/>
          </a:p>
          <a:p>
            <a:r>
              <a:rPr lang="en-US" sz="2400" dirty="0"/>
              <a:t>Step 1: select the object(s)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the_class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/>
              <a:t>Step 2: </a:t>
            </a:r>
            <a:r>
              <a:rPr lang="en-US" sz="2400" dirty="0">
                <a:solidFill>
                  <a:srgbClr val="C00000"/>
                </a:solidFill>
              </a:rPr>
              <a:t>do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"#input"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(“text changed!”)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4F934E-5525-490A-AECB-98B8450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library: jQuery</a:t>
            </a:r>
          </a:p>
        </p:txBody>
      </p:sp>
    </p:spTree>
    <p:extLst>
      <p:ext uri="{BB962C8B-B14F-4D97-AF65-F5344CB8AC3E}">
        <p14:creationId xmlns:p14="http://schemas.microsoft.com/office/powerpoint/2010/main" val="274517169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1100" dirty="0"/>
          </a:p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back-end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299E4-9DBC-43FD-9AD8-B6BDDA78E38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JS has an anti-intuitive feature: many functions are </a:t>
            </a:r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by default, for example: </a:t>
            </a:r>
          </a:p>
          <a:p>
            <a:r>
              <a:rPr lang="en-US" dirty="0"/>
              <a:t>Function A, B, and C; but B will take very long time.</a:t>
            </a:r>
          </a:p>
          <a:p>
            <a:endParaRPr lang="en-US" dirty="0"/>
          </a:p>
          <a:p>
            <a:r>
              <a:rPr lang="en-US" dirty="0"/>
              <a:t>Run: </a:t>
            </a:r>
          </a:p>
          <a:p>
            <a:r>
              <a:rPr lang="en-US" dirty="0"/>
              <a:t>A(): take 1 sec</a:t>
            </a:r>
          </a:p>
          <a:p>
            <a:r>
              <a:rPr lang="en-US" dirty="0"/>
              <a:t>B(): take 5 min</a:t>
            </a:r>
          </a:p>
          <a:p>
            <a:r>
              <a:rPr lang="en-US" dirty="0"/>
              <a:t>C(): take human</a:t>
            </a:r>
          </a:p>
          <a:p>
            <a:r>
              <a:rPr lang="en-US" dirty="0"/>
              <a:t> 2 min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8C2BD-AC0F-46DB-8800-E558D82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callback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5399E4-B107-48E8-B283-F613EB089D62}"/>
              </a:ext>
            </a:extLst>
          </p:cNvPr>
          <p:cNvCxnSpPr/>
          <p:nvPr/>
        </p:nvCxnSpPr>
        <p:spPr>
          <a:xfrm>
            <a:off x="3114392" y="3429000"/>
            <a:ext cx="0" cy="333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CBB302-9792-480F-B56D-9829E7743DA5}"/>
              </a:ext>
            </a:extLst>
          </p:cNvPr>
          <p:cNvSpPr txBox="1"/>
          <p:nvPr/>
        </p:nvSpPr>
        <p:spPr>
          <a:xfrm>
            <a:off x="3350038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5 min)</a:t>
            </a:r>
          </a:p>
          <a:p>
            <a:r>
              <a:rPr lang="en-US" dirty="0"/>
              <a:t>5:01  - B is finished.</a:t>
            </a:r>
          </a:p>
          <a:p>
            <a:r>
              <a:rPr lang="en-US" dirty="0"/>
              <a:t>7:01  - C is finished.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97D5-A092-458C-B718-66B530A68266}"/>
              </a:ext>
            </a:extLst>
          </p:cNvPr>
          <p:cNvSpPr txBox="1"/>
          <p:nvPr/>
        </p:nvSpPr>
        <p:spPr>
          <a:xfrm>
            <a:off x="6029606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1 sec)</a:t>
            </a:r>
          </a:p>
          <a:p>
            <a:r>
              <a:rPr lang="en-US" dirty="0"/>
              <a:t>2.01  - C is finished. 5:01  - B is finished.</a:t>
            </a:r>
          </a:p>
        </p:txBody>
      </p:sp>
    </p:spTree>
    <p:extLst>
      <p:ext uri="{BB962C8B-B14F-4D97-AF65-F5344CB8AC3E}">
        <p14:creationId xmlns:p14="http://schemas.microsoft.com/office/powerpoint/2010/main" val="51712052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4D2EE-6AC6-425A-9D52-D55A593F62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r>
              <a:rPr lang="en-US" dirty="0"/>
              <a:t> to get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$.get: the jQuery function to GET data.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D77C03"/>
                </a:solidFill>
              </a:rPr>
              <a:t>“datasource.com”: </a:t>
            </a:r>
            <a:r>
              <a:rPr lang="en-US" sz="22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callback</a:t>
            </a:r>
            <a:r>
              <a:rPr lang="en-US" sz="2200" dirty="0"/>
              <a:t> (function): what you will do to the data if data is available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	</a:t>
            </a:r>
            <a:r>
              <a:rPr lang="en-US" sz="2200" dirty="0" err="1">
                <a:solidFill>
                  <a:srgbClr val="00B0F0"/>
                </a:solidFill>
              </a:rPr>
              <a:t>returned_data</a:t>
            </a:r>
            <a:r>
              <a:rPr lang="en-US" sz="2200" dirty="0"/>
              <a:t>: the returned data structure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CB3F2-1CF7-4CAB-82CB-8D889FD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make a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8DAE9-E85F-441C-88B3-84D15F69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05100"/>
            <a:ext cx="464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960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CSS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33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F2F9F-313D-45F2-9F29-770243F8576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E5388-0DE2-42C0-AF1A-FB16D59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– make-up on the 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4746-7D80-4FC0-B7E4-3082B825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C703C-425D-4FA1-AA5C-C31A8BB93BE6}"/>
              </a:ext>
            </a:extLst>
          </p:cNvPr>
          <p:cNvCxnSpPr/>
          <p:nvPr/>
        </p:nvCxnSpPr>
        <p:spPr>
          <a:xfrm flipH="1">
            <a:off x="3954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1D718-F6E0-4DD4-93F1-4C5EC3479DB9}"/>
              </a:ext>
            </a:extLst>
          </p:cNvPr>
          <p:cNvSpPr txBox="1"/>
          <p:nvPr/>
        </p:nvSpPr>
        <p:spPr>
          <a:xfrm>
            <a:off x="1741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BA66A3-114D-4E47-9D52-596E99068E2A}"/>
              </a:ext>
            </a:extLst>
          </p:cNvPr>
          <p:cNvCxnSpPr/>
          <p:nvPr/>
        </p:nvCxnSpPr>
        <p:spPr>
          <a:xfrm flipH="1">
            <a:off x="3954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51AA94-1D64-4724-8C1C-C02061376843}"/>
              </a:ext>
            </a:extLst>
          </p:cNvPr>
          <p:cNvSpPr txBox="1"/>
          <p:nvPr/>
        </p:nvSpPr>
        <p:spPr>
          <a:xfrm>
            <a:off x="843366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428FE-7CB6-4342-BB1F-01DF95E14556}"/>
              </a:ext>
            </a:extLst>
          </p:cNvPr>
          <p:cNvCxnSpPr/>
          <p:nvPr/>
        </p:nvCxnSpPr>
        <p:spPr>
          <a:xfrm flipH="1">
            <a:off x="3954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0CC96-72EF-4AB9-AC59-821CDD16873D}"/>
              </a:ext>
            </a:extLst>
          </p:cNvPr>
          <p:cNvSpPr txBox="1"/>
          <p:nvPr/>
        </p:nvSpPr>
        <p:spPr>
          <a:xfrm>
            <a:off x="522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0D892-96C7-4A93-9849-9FA385227706}"/>
              </a:ext>
            </a:extLst>
          </p:cNvPr>
          <p:cNvCxnSpPr/>
          <p:nvPr/>
        </p:nvCxnSpPr>
        <p:spPr>
          <a:xfrm flipH="1">
            <a:off x="3954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D44E3-3716-4E4D-A4E0-5F2C1D5EABDA}"/>
              </a:ext>
            </a:extLst>
          </p:cNvPr>
          <p:cNvCxnSpPr/>
          <p:nvPr/>
        </p:nvCxnSpPr>
        <p:spPr>
          <a:xfrm flipH="1">
            <a:off x="3954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866-08CC-4B8A-BA9A-BE5D24CBBA88}"/>
              </a:ext>
            </a:extLst>
          </p:cNvPr>
          <p:cNvCxnSpPr/>
          <p:nvPr/>
        </p:nvCxnSpPr>
        <p:spPr>
          <a:xfrm flipH="1">
            <a:off x="3954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D9BD6-B705-4D63-80C2-287125C33D6F}"/>
              </a:ext>
            </a:extLst>
          </p:cNvPr>
          <p:cNvCxnSpPr/>
          <p:nvPr/>
        </p:nvCxnSpPr>
        <p:spPr>
          <a:xfrm flipH="1">
            <a:off x="3954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92F3EF-7EB2-44BB-846F-0FA0969FAC8D}"/>
              </a:ext>
            </a:extLst>
          </p:cNvPr>
          <p:cNvSpPr txBox="1"/>
          <p:nvPr/>
        </p:nvSpPr>
        <p:spPr>
          <a:xfrm>
            <a:off x="1384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332B-CA00-44C3-BD51-CB5DE9F57393}"/>
              </a:ext>
            </a:extLst>
          </p:cNvPr>
          <p:cNvSpPr txBox="1"/>
          <p:nvPr/>
        </p:nvSpPr>
        <p:spPr>
          <a:xfrm>
            <a:off x="474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9AAD5-2AE0-4A19-97A1-1E20F8A6D6D1}"/>
              </a:ext>
            </a:extLst>
          </p:cNvPr>
          <p:cNvSpPr txBox="1"/>
          <p:nvPr/>
        </p:nvSpPr>
        <p:spPr>
          <a:xfrm>
            <a:off x="1715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56806-CF03-44AE-BD7D-71D2646D7811}"/>
              </a:ext>
            </a:extLst>
          </p:cNvPr>
          <p:cNvSpPr txBox="1"/>
          <p:nvPr/>
        </p:nvSpPr>
        <p:spPr>
          <a:xfrm>
            <a:off x="1423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</p:spTree>
    <p:extLst>
      <p:ext uri="{BB962C8B-B14F-4D97-AF65-F5344CB8AC3E}">
        <p14:creationId xmlns:p14="http://schemas.microsoft.com/office/powerpoint/2010/main" val="141582671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D8386-E66D-45A7-B280-3632CC8B9EC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templates and libraries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001C4-B0B6-4650-A3C4-0B09CC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is hard</a:t>
            </a:r>
          </a:p>
        </p:txBody>
      </p:sp>
    </p:spTree>
    <p:extLst>
      <p:ext uri="{BB962C8B-B14F-4D97-AF65-F5344CB8AC3E}">
        <p14:creationId xmlns:p14="http://schemas.microsoft.com/office/powerpoint/2010/main" val="403946560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B19B5-3803-49BC-B851-48E70361422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BB601-63C8-4857-A480-9F394DF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7F5E2-10F9-4A3A-8C3A-25BEF839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9" r="40554" b="37280"/>
          <a:stretch/>
        </p:blipFill>
        <p:spPr>
          <a:xfrm>
            <a:off x="5535420" y="1690568"/>
            <a:ext cx="3608580" cy="107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3CD05-32D7-4C57-BD57-12D6DCBD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20" y="3401621"/>
            <a:ext cx="3608580" cy="107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7DF94-8C75-466C-AA2A-DB568323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2" b="69387"/>
          <a:stretch/>
        </p:blipFill>
        <p:spPr>
          <a:xfrm>
            <a:off x="5535420" y="5075737"/>
            <a:ext cx="3608580" cy="1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961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1A7CB-1A7C-430C-9703-BF27EDCCFC0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 need to include JS and </a:t>
            </a:r>
            <a:r>
              <a:rPr lang="en-US" dirty="0" err="1"/>
              <a:t>css</a:t>
            </a:r>
            <a:r>
              <a:rPr lang="en-US" dirty="0"/>
              <a:t>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css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Make sure adding your main JS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C9E7B-0B2D-4682-87A6-BC0F9D33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D75F-7932-4B1F-A9B8-3E447504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07" y="3354073"/>
            <a:ext cx="4724078" cy="641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2B01C-DEEB-4B61-9AAF-A9D304F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07" y="4504098"/>
            <a:ext cx="6194688" cy="5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438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AFBFD-5A65-4BEC-A88F-09E77DA27A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B2C7-D0ED-415A-8230-830D5D7B25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44F9F-599E-488D-B927-69684F22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332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5DA6A-C79E-4A86-8FA6-1BC531DCAD8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927765"/>
            <a:ext cx="8990542" cy="4417350"/>
          </a:xfrm>
        </p:spPr>
        <p:txBody>
          <a:bodyPr/>
          <a:lstStyle/>
          <a:p>
            <a:r>
              <a:rPr lang="en-US" sz="2400" dirty="0"/>
              <a:t>It is a software that translate online HTML/JS/CSS codes into contents</a:t>
            </a:r>
          </a:p>
          <a:p>
            <a:r>
              <a:rPr lang="en-US" sz="24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 : pick element on page and show HTML code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C3A9D-A39E-4AAB-860A-303462A6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 your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33B8-B427-4B81-B094-D64FD511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8" y="4531110"/>
            <a:ext cx="5568593" cy="227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96D18-C78B-423C-92C8-514E700D3C9A}"/>
              </a:ext>
            </a:extLst>
          </p:cNvPr>
          <p:cNvSpPr txBox="1"/>
          <p:nvPr/>
        </p:nvSpPr>
        <p:spPr>
          <a:xfrm>
            <a:off x="6143946" y="4531110"/>
            <a:ext cx="284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E1766-CC1F-4846-9436-B21B7A8A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2" y="3901090"/>
            <a:ext cx="390525" cy="333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BD93A0-4722-45D6-AD57-B90DEB081BB8}"/>
              </a:ext>
            </a:extLst>
          </p:cNvPr>
          <p:cNvSpPr/>
          <p:nvPr/>
        </p:nvSpPr>
        <p:spPr>
          <a:xfrm>
            <a:off x="3000054" y="4465550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550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27C69-F1D9-413A-84DA-CE674078A3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Like print() 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code. </a:t>
            </a:r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r>
              <a:rPr lang="en-US" dirty="0"/>
              <a:t>	</a:t>
            </a:r>
            <a:r>
              <a:rPr lang="en-US" sz="2000" dirty="0"/>
              <a:t>For example, type </a:t>
            </a:r>
            <a:r>
              <a:rPr lang="en-US" sz="2000" dirty="0" err="1"/>
              <a:t>document.body.innerHTML</a:t>
            </a:r>
            <a:r>
              <a:rPr lang="en-US" sz="2000" dirty="0"/>
              <a:t> = “” in any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229CD-17A6-4E9C-89D0-D7EAD90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AF42F-C5FD-44A9-A928-2A77E5E7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9" y="5623234"/>
            <a:ext cx="382905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29F6B-5F06-4082-9B41-599C75D6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5578868" y="5543283"/>
            <a:ext cx="3184989" cy="12533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521FCE-F8D8-40D8-81C2-2028DAB83FD8}"/>
              </a:ext>
            </a:extLst>
          </p:cNvPr>
          <p:cNvSpPr/>
          <p:nvPr/>
        </p:nvSpPr>
        <p:spPr>
          <a:xfrm>
            <a:off x="4296364" y="5828041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0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dirty="0"/>
              <a:t>0. Short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Minilecture (4:05 – 4:35pm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Front-end lab (4:35pm – 5:10pm)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break and Q&amp;A for front-end part (5:10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Back-end lab (5:20pm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8AA28-2B2A-4667-8210-07F2E6C39BF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show all the traffic in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useful to see whether a file is loaded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7F61-F5D1-4249-BBBF-C54B7E1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7AE1-7F29-461B-A208-FF6AC151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4" y="3631035"/>
            <a:ext cx="7715891" cy="28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069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61FA0-82F6-4C4F-A13F-18509B29875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415844" cy="4417350"/>
          </a:xfrm>
        </p:spPr>
        <p:txBody>
          <a:bodyPr/>
          <a:lstStyle/>
          <a:p>
            <a:r>
              <a:rPr lang="en-US" sz="2400" dirty="0"/>
              <a:t>Cross-origin resource sharing (</a:t>
            </a:r>
            <a:r>
              <a:rPr lang="en-US" sz="2400" b="1" dirty="0"/>
              <a:t>CORS</a:t>
            </a:r>
            <a:r>
              <a:rPr lang="en-US" sz="2400" dirty="0"/>
              <a:t>) is a rule that </a:t>
            </a:r>
            <a:r>
              <a:rPr lang="en-US" sz="24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aaa.com </a:t>
            </a:r>
            <a:r>
              <a:rPr lang="en-US" sz="2000" dirty="0"/>
              <a:t>cannot directly request a CSV file hosted on </a:t>
            </a:r>
            <a:r>
              <a:rPr lang="en-US" sz="2000" b="1" dirty="0"/>
              <a:t>bbb.com unless bbb.com explicitly says so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even if it is a public file. </a:t>
            </a:r>
            <a:r>
              <a:rPr lang="en-US" sz="2000" dirty="0">
                <a:solidFill>
                  <a:schemeClr val="tx1"/>
                </a:solidFill>
              </a:rPr>
              <a:t>This includes </a:t>
            </a:r>
            <a:r>
              <a:rPr lang="en-US" sz="2000" dirty="0">
                <a:solidFill>
                  <a:srgbClr val="C00000"/>
                </a:solidFill>
              </a:rPr>
              <a:t>local files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Instead, aaa.com can only request resources with aaa.com domains, such as aaa.com/file.csv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enforced by most web browsers</a:t>
            </a:r>
          </a:p>
          <a:p>
            <a:endParaRPr lang="en-US" sz="2000" dirty="0"/>
          </a:p>
          <a:p>
            <a:r>
              <a:rPr lang="en-US" sz="20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5D9A-B3F2-4C90-8E75-A449F98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1953634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E7EE8-4115-42CB-B5F0-95323C91222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FBB5-7156-435C-907C-9732F5C46E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Mapping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2552D-D297-405C-B588-1DE1F430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806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0E6E6-4E36-4344-A8C3-35695851342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F0F53-2EDA-4D2C-B102-FF1E3DA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Leaflet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41AD6-096B-4149-BF5F-B54680DB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8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10C89-3D8E-4050-BB00-65029371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920181"/>
            <a:ext cx="7696200" cy="485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F8020-7AF2-4BCF-B01A-92E25E053F47}"/>
              </a:ext>
            </a:extLst>
          </p:cNvPr>
          <p:cNvCxnSpPr/>
          <p:nvPr/>
        </p:nvCxnSpPr>
        <p:spPr>
          <a:xfrm>
            <a:off x="1728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87D1C-F115-4576-BD19-E63EAEE4C749}"/>
              </a:ext>
            </a:extLst>
          </p:cNvPr>
          <p:cNvCxnSpPr/>
          <p:nvPr/>
        </p:nvCxnSpPr>
        <p:spPr>
          <a:xfrm>
            <a:off x="2725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347831-417F-4A38-9430-864FE7351AFD}"/>
              </a:ext>
            </a:extLst>
          </p:cNvPr>
          <p:cNvCxnSpPr/>
          <p:nvPr/>
        </p:nvCxnSpPr>
        <p:spPr>
          <a:xfrm>
            <a:off x="3715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C3209-5080-43BA-92DF-E32875E48F6C}"/>
              </a:ext>
            </a:extLst>
          </p:cNvPr>
          <p:cNvCxnSpPr/>
          <p:nvPr/>
        </p:nvCxnSpPr>
        <p:spPr>
          <a:xfrm>
            <a:off x="4915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444FE0-8636-464F-AF94-82A66DA64A36}"/>
              </a:ext>
            </a:extLst>
          </p:cNvPr>
          <p:cNvCxnSpPr/>
          <p:nvPr/>
        </p:nvCxnSpPr>
        <p:spPr>
          <a:xfrm>
            <a:off x="7887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9E5711-4878-4994-8F73-A77023D0AE0A}"/>
              </a:ext>
            </a:extLst>
          </p:cNvPr>
          <p:cNvSpPr txBox="1"/>
          <p:nvPr/>
        </p:nvSpPr>
        <p:spPr>
          <a:xfrm>
            <a:off x="1087027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D3116-40E5-4E3C-B892-897E3C10B473}"/>
              </a:ext>
            </a:extLst>
          </p:cNvPr>
          <p:cNvSpPr txBox="1"/>
          <p:nvPr/>
        </p:nvSpPr>
        <p:spPr>
          <a:xfrm>
            <a:off x="2199991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6193A-F697-4720-AECF-990D44CEDC97}"/>
              </a:ext>
            </a:extLst>
          </p:cNvPr>
          <p:cNvSpPr txBox="1"/>
          <p:nvPr/>
        </p:nvSpPr>
        <p:spPr>
          <a:xfrm>
            <a:off x="3299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019E2-3955-42FF-A3D1-BF92EE89514F}"/>
              </a:ext>
            </a:extLst>
          </p:cNvPr>
          <p:cNvSpPr txBox="1"/>
          <p:nvPr/>
        </p:nvSpPr>
        <p:spPr>
          <a:xfrm>
            <a:off x="4320371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76225E-C1E3-4DE6-A03B-BAF0A5AE5A82}"/>
              </a:ext>
            </a:extLst>
          </p:cNvPr>
          <p:cNvCxnSpPr/>
          <p:nvPr/>
        </p:nvCxnSpPr>
        <p:spPr>
          <a:xfrm>
            <a:off x="6470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6DCC1-9546-4F43-809E-111DBE415269}"/>
              </a:ext>
            </a:extLst>
          </p:cNvPr>
          <p:cNvSpPr txBox="1"/>
          <p:nvPr/>
        </p:nvSpPr>
        <p:spPr>
          <a:xfrm>
            <a:off x="6011777" y="5598252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6B9D2-2C82-4D40-B8CA-C2684F4EDBB4}"/>
              </a:ext>
            </a:extLst>
          </p:cNvPr>
          <p:cNvSpPr txBox="1"/>
          <p:nvPr/>
        </p:nvSpPr>
        <p:spPr>
          <a:xfrm>
            <a:off x="7566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10DAD-45CB-4E7C-8481-DFD38D50B661}"/>
              </a:ext>
            </a:extLst>
          </p:cNvPr>
          <p:cNvSpPr txBox="1"/>
          <p:nvPr/>
        </p:nvSpPr>
        <p:spPr>
          <a:xfrm>
            <a:off x="1533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98577117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4CD42-E880-4F23-A52E-6038A6CEAC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Layer: Raster layer (</a:t>
            </a:r>
            <a:r>
              <a:rPr lang="en-US" sz="2400" dirty="0" err="1"/>
              <a:t>L.tileLayer</a:t>
            </a:r>
            <a:r>
              <a:rPr lang="en-US" sz="24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 single symbols: circle (</a:t>
            </a:r>
            <a:r>
              <a:rPr lang="en-US" sz="2400" dirty="0" err="1"/>
              <a:t>L.circle</a:t>
            </a:r>
            <a:r>
              <a:rPr lang="en-US" sz="24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Information media: popup</a:t>
            </a:r>
          </a:p>
          <a:p>
            <a:r>
              <a:rPr lang="en-US" sz="2400" dirty="0"/>
              <a:t>All elements must </a:t>
            </a:r>
            <a:r>
              <a:rPr lang="en-US" sz="2400" dirty="0" err="1"/>
              <a:t>addTo</a:t>
            </a:r>
            <a:r>
              <a:rPr lang="en-US" sz="2400" dirty="0"/>
              <a:t>(</a:t>
            </a:r>
            <a:r>
              <a:rPr lang="en-US" sz="2400" dirty="0" err="1"/>
              <a:t>mymap</a:t>
            </a:r>
            <a:r>
              <a:rPr lang="en-US" sz="2400" dirty="0"/>
              <a:t>) to show on the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68D74-5BD3-4CC2-A0A9-FF5DCF7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leaflet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7CA9-B93F-4450-8CBB-37A057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12" y="4594956"/>
            <a:ext cx="6257925" cy="1762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3A16B-04F2-4E92-BE5A-41A158C19448}"/>
              </a:ext>
            </a:extLst>
          </p:cNvPr>
          <p:cNvCxnSpPr>
            <a:cxnSpLocks/>
          </p:cNvCxnSpPr>
          <p:nvPr/>
        </p:nvCxnSpPr>
        <p:spPr>
          <a:xfrm>
            <a:off x="3509029" y="6177827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049D3-85D1-4D05-BBAC-B7C109846487}"/>
              </a:ext>
            </a:extLst>
          </p:cNvPr>
          <p:cNvCxnSpPr>
            <a:cxnSpLocks/>
          </p:cNvCxnSpPr>
          <p:nvPr/>
        </p:nvCxnSpPr>
        <p:spPr>
          <a:xfrm>
            <a:off x="5695712" y="6198009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B86CE-E48F-4A85-9BB9-1F8A071820D9}"/>
              </a:ext>
            </a:extLst>
          </p:cNvPr>
          <p:cNvCxnSpPr>
            <a:cxnSpLocks/>
          </p:cNvCxnSpPr>
          <p:nvPr/>
        </p:nvCxnSpPr>
        <p:spPr>
          <a:xfrm flipV="1">
            <a:off x="4452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4C429-49AF-45FE-931F-107C379FCEBD}"/>
              </a:ext>
            </a:extLst>
          </p:cNvPr>
          <p:cNvCxnSpPr>
            <a:cxnSpLocks/>
          </p:cNvCxnSpPr>
          <p:nvPr/>
        </p:nvCxnSpPr>
        <p:spPr>
          <a:xfrm flipV="1">
            <a:off x="5817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8AD7C-3A8E-4E4C-AFD5-908C9C67C965}"/>
              </a:ext>
            </a:extLst>
          </p:cNvPr>
          <p:cNvSpPr txBox="1"/>
          <p:nvPr/>
        </p:nvSpPr>
        <p:spPr>
          <a:xfrm>
            <a:off x="3509029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7CF04-92C0-44A8-B25D-A740EEEB3483}"/>
              </a:ext>
            </a:extLst>
          </p:cNvPr>
          <p:cNvSpPr txBox="1"/>
          <p:nvPr/>
        </p:nvSpPr>
        <p:spPr>
          <a:xfrm>
            <a:off x="5344316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C0607-35E0-4DDB-AB7E-9084ECBE4634}"/>
              </a:ext>
            </a:extLst>
          </p:cNvPr>
          <p:cNvSpPr txBox="1"/>
          <p:nvPr/>
        </p:nvSpPr>
        <p:spPr>
          <a:xfrm>
            <a:off x="2703342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CC3B8-26F5-49B2-A69D-CEAE3EC7FD6B}"/>
              </a:ext>
            </a:extLst>
          </p:cNvPr>
          <p:cNvSpPr txBox="1"/>
          <p:nvPr/>
        </p:nvSpPr>
        <p:spPr>
          <a:xfrm>
            <a:off x="4452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2E436-5082-47EE-82CE-2AAE8504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4" y="4856058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608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17E7-303C-4A6C-98A0-3FE16BA3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933521"/>
            <a:ext cx="7685070" cy="41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2B307-B830-4108-B513-95EDE6C8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07" y="175554"/>
            <a:ext cx="7315200" cy="165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1EA06-E4F1-4110-94F3-96364F49A778}"/>
              </a:ext>
            </a:extLst>
          </p:cNvPr>
          <p:cNvSpPr txBox="1"/>
          <p:nvPr/>
        </p:nvSpPr>
        <p:spPr>
          <a:xfrm>
            <a:off x="174661" y="402771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6D8D-954F-44FE-BA5A-EFA327870585}"/>
              </a:ext>
            </a:extLst>
          </p:cNvPr>
          <p:cNvSpPr txBox="1"/>
          <p:nvPr/>
        </p:nvSpPr>
        <p:spPr>
          <a:xfrm>
            <a:off x="3174715" y="6189988"/>
            <a:ext cx="48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</p:spTree>
    <p:extLst>
      <p:ext uri="{BB962C8B-B14F-4D97-AF65-F5344CB8AC3E}">
        <p14:creationId xmlns:p14="http://schemas.microsoft.com/office/powerpoint/2010/main" val="3023814088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AAB1B-DCC3-45C4-AE39-5909EC22D4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Fork the repository in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project in 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frontend_instruction.docx or the video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0C086-8A0A-4B4D-81F3-EA20462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lab agenda</a:t>
            </a:r>
          </a:p>
        </p:txBody>
      </p:sp>
    </p:spTree>
    <p:extLst>
      <p:ext uri="{BB962C8B-B14F-4D97-AF65-F5344CB8AC3E}">
        <p14:creationId xmlns:p14="http://schemas.microsoft.com/office/powerpoint/2010/main" val="3891788319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F829E-2835-4746-A04A-16C152EE239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2DD3-6D0E-4175-B112-9E800C8ECC1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Go online?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A6D78-2A0B-45C0-AFAC-F1E7A5F6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4447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7E2F0-C899-4739-B005-35F715A8321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7EAB-AF7F-49E0-9119-1B50865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host a website</a:t>
            </a:r>
          </a:p>
        </p:txBody>
      </p:sp>
    </p:spTree>
    <p:extLst>
      <p:ext uri="{BB962C8B-B14F-4D97-AF65-F5344CB8AC3E}">
        <p14:creationId xmlns:p14="http://schemas.microsoft.com/office/powerpoint/2010/main" val="197606965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F20CF-7CB8-44F5-9963-A9FAD6F024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free website to host these changes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42686-B082-4970-97C4-744F6D1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and Git</a:t>
            </a:r>
          </a:p>
        </p:txBody>
      </p:sp>
    </p:spTree>
    <p:extLst>
      <p:ext uri="{BB962C8B-B14F-4D97-AF65-F5344CB8AC3E}">
        <p14:creationId xmlns:p14="http://schemas.microsoft.com/office/powerpoint/2010/main" val="27333369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2" t="30376" r="62593" b="41367"/>
          <a:stretch/>
        </p:blipFill>
        <p:spPr>
          <a:xfrm>
            <a:off x="5559078" y="1931800"/>
            <a:ext cx="2980092" cy="148842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r>
              <a:rPr lang="en-US" sz="2400" dirty="0"/>
              <a:t>    - No cost for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r>
              <a:rPr lang="en-US" sz="2400" dirty="0"/>
              <a:t>	- Online 24/7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r>
              <a:rPr lang="en-US" sz="2400" dirty="0"/>
              <a:t>	- Cross platforms</a:t>
            </a:r>
          </a:p>
          <a:p>
            <a:r>
              <a:rPr lang="en-US" sz="2400" dirty="0"/>
              <a:t>	- Touching screen friendly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</a:t>
            </a:r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405CE633-7924-4CC2-B037-AD22BB5CB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3000" b="14319"/>
          <a:stretch/>
        </p:blipFill>
        <p:spPr bwMode="auto">
          <a:xfrm>
            <a:off x="5401490" y="3470524"/>
            <a:ext cx="2839408" cy="14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13A540-F30C-420E-8792-A553A1E75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9" r="12917" b="22000"/>
          <a:stretch/>
        </p:blipFill>
        <p:spPr>
          <a:xfrm>
            <a:off x="5401490" y="4983682"/>
            <a:ext cx="2870515" cy="14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C6922-70DD-4510-A55F-60F1E5A7AEC6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Back-end lecture</a:t>
            </a:r>
          </a:p>
        </p:txBody>
      </p:sp>
    </p:spTree>
    <p:extLst>
      <p:ext uri="{BB962C8B-B14F-4D97-AF65-F5344CB8AC3E}">
        <p14:creationId xmlns:p14="http://schemas.microsoft.com/office/powerpoint/2010/main" val="337264803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Front-end focus on user interface</a:t>
            </a:r>
          </a:p>
          <a:p>
            <a:r>
              <a:rPr lang="en-US" dirty="0"/>
              <a:t>	Anything that happens in your web browser</a:t>
            </a:r>
          </a:p>
          <a:p>
            <a:r>
              <a:rPr lang="en-US" dirty="0"/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Back-end focus on server and infrastructure</a:t>
            </a:r>
          </a:p>
          <a:p>
            <a:r>
              <a:rPr lang="en-US" dirty="0">
                <a:solidFill>
                  <a:srgbClr val="C00000"/>
                </a:solidFill>
              </a:rPr>
              <a:t>	-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API that serves the data in the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676520336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38977C-2953-42B7-91E8-6A8F2FE7237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Robo3T: MongoDB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423B2-8052-43DC-97C5-B1C52CBD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checklist</a:t>
            </a:r>
          </a:p>
        </p:txBody>
      </p:sp>
    </p:spTree>
    <p:extLst>
      <p:ext uri="{BB962C8B-B14F-4D97-AF65-F5344CB8AC3E}">
        <p14:creationId xmlns:p14="http://schemas.microsoft.com/office/powerpoint/2010/main" val="3990155501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944E-69DF-45FA-92A0-C6C07CFDA35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 for different platforms</a:t>
            </a:r>
          </a:p>
          <a:p>
            <a:r>
              <a:rPr lang="en-US" dirty="0"/>
              <a:t>	- 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Easy to use for different purposes</a:t>
            </a:r>
          </a:p>
          <a:p>
            <a:r>
              <a:rPr lang="en-US" sz="3200" dirty="0"/>
              <a:t>	</a:t>
            </a:r>
            <a:r>
              <a:rPr lang="en-US" dirty="0"/>
              <a:t>- Scientific calculation, visualization……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02B5B-A226-4428-BB7A-366F235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a good backend support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81395556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F05AC-CD6A-4C56-98A1-A72A88E24D3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3077" y="1837263"/>
            <a:ext cx="4593857" cy="4417350"/>
          </a:xfrm>
        </p:spPr>
        <p:txBody>
          <a:bodyPr/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</a:t>
            </a:r>
          </a:p>
          <a:p>
            <a:r>
              <a:rPr lang="en-US" dirty="0"/>
              <a:t>MC access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E01EB-F091-4AFD-B7AA-B68B53D4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77" y="1208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2F3F9C9-72EC-401F-A213-78FDFF4C45BE}"/>
              </a:ext>
            </a:extLst>
          </p:cNvPr>
          <p:cNvSpPr txBox="1">
            <a:spLocks/>
          </p:cNvSpPr>
          <p:nvPr/>
        </p:nvSpPr>
        <p:spPr>
          <a:xfrm>
            <a:off x="4932905" y="2669470"/>
            <a:ext cx="4048018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a csv file”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FDFC83-56E3-47A5-815A-60B223836FD1}"/>
              </a:ext>
            </a:extLst>
          </p:cNvPr>
          <p:cNvCxnSpPr/>
          <p:nvPr/>
        </p:nvCxnSpPr>
        <p:spPr>
          <a:xfrm>
            <a:off x="4756934" y="965771"/>
            <a:ext cx="0" cy="5892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A8441D3-4B50-4708-8C4C-69D91EB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66" y="1683798"/>
            <a:ext cx="2560833" cy="8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119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2FB5A-AB9A-4243-AD31-FB85745ED5C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32255" y="1734522"/>
            <a:ext cx="6361012" cy="4417350"/>
          </a:xfrm>
        </p:spPr>
        <p:txBody>
          <a:bodyPr/>
          <a:lstStyle/>
          <a:p>
            <a:r>
              <a:rPr lang="en-US" sz="2400" dirty="0"/>
              <a:t>API: </a:t>
            </a:r>
            <a:r>
              <a:rPr lang="en-US" sz="24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running service to feed the data in your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 services can access data by an http address (URL)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API returns data as a JSON or xml file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42511-DD3E-4BFC-B5C2-57B6F0A0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55" y="1105364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API for database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E09F4E8-F635-4454-84A2-DFC04169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66" y="1105364"/>
            <a:ext cx="2504934" cy="564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94E71-E91E-461A-92D6-5C0B68AE3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73" r="26962" b="90958"/>
          <a:stretch/>
        </p:blipFill>
        <p:spPr>
          <a:xfrm>
            <a:off x="3051653" y="3625880"/>
            <a:ext cx="3051196" cy="558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63433-91F1-42AF-9B80-5A567D045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18" b="30345"/>
          <a:stretch/>
        </p:blipFill>
        <p:spPr>
          <a:xfrm>
            <a:off x="689740" y="4831279"/>
            <a:ext cx="5413109" cy="18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9622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0F05C-3900-45D4-9435-131D8F4A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24DC3-E175-49AB-B1DC-49C873A75E28}"/>
              </a:ext>
            </a:extLst>
          </p:cNvPr>
          <p:cNvSpPr/>
          <p:nvPr/>
        </p:nvSpPr>
        <p:spPr>
          <a:xfrm>
            <a:off x="5178175" y="1910993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B1304-8A09-4A93-A052-DAF65EAB8384}"/>
              </a:ext>
            </a:extLst>
          </p:cNvPr>
          <p:cNvSpPr/>
          <p:nvPr/>
        </p:nvSpPr>
        <p:spPr>
          <a:xfrm>
            <a:off x="3829491" y="2513036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CC256-1B57-4F1F-8692-2049FC4D0C90}"/>
              </a:ext>
            </a:extLst>
          </p:cNvPr>
          <p:cNvSpPr/>
          <p:nvPr/>
        </p:nvSpPr>
        <p:spPr>
          <a:xfrm>
            <a:off x="146936" y="1910993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5B2CCF0-094F-4BB8-98DA-EB32FD53C69D}"/>
              </a:ext>
            </a:extLst>
          </p:cNvPr>
          <p:cNvSpPr/>
          <p:nvPr/>
        </p:nvSpPr>
        <p:spPr>
          <a:xfrm>
            <a:off x="6615904" y="4109663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95484-B446-4CB5-838D-C37C60050A1E}"/>
              </a:ext>
            </a:extLst>
          </p:cNvPr>
          <p:cNvSpPr txBox="1"/>
          <p:nvPr/>
        </p:nvSpPr>
        <p:spPr>
          <a:xfrm>
            <a:off x="6865397" y="463861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6865840-CBA7-48DF-BF83-96DAF6D590F3}"/>
              </a:ext>
            </a:extLst>
          </p:cNvPr>
          <p:cNvSpPr/>
          <p:nvPr/>
        </p:nvSpPr>
        <p:spPr>
          <a:xfrm>
            <a:off x="5745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31E44-2E45-414F-9B84-23DBE354AF16}"/>
              </a:ext>
            </a:extLst>
          </p:cNvPr>
          <p:cNvSpPr txBox="1"/>
          <p:nvPr/>
        </p:nvSpPr>
        <p:spPr>
          <a:xfrm>
            <a:off x="4191126" y="3560376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761FA-A5D5-4141-9B6C-DBB134F906B9}"/>
              </a:ext>
            </a:extLst>
          </p:cNvPr>
          <p:cNvSpPr txBox="1"/>
          <p:nvPr/>
        </p:nvSpPr>
        <p:spPr>
          <a:xfrm>
            <a:off x="668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6608-A0BC-4D17-9A3A-48187F03DE19}"/>
              </a:ext>
            </a:extLst>
          </p:cNvPr>
          <p:cNvSpPr txBox="1"/>
          <p:nvPr/>
        </p:nvSpPr>
        <p:spPr>
          <a:xfrm>
            <a:off x="6219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306568-8020-4FC0-B3A3-21183D16B050}"/>
              </a:ext>
            </a:extLst>
          </p:cNvPr>
          <p:cNvSpPr/>
          <p:nvPr/>
        </p:nvSpPr>
        <p:spPr>
          <a:xfrm>
            <a:off x="441789" y="2085654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20ED0F-5218-4F49-8649-6DFF79C073ED}"/>
              </a:ext>
            </a:extLst>
          </p:cNvPr>
          <p:cNvSpPr/>
          <p:nvPr/>
        </p:nvSpPr>
        <p:spPr>
          <a:xfrm>
            <a:off x="437635" y="3380197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8E631F-5735-4BD1-BC14-B9E4E4DDBDFE}"/>
              </a:ext>
            </a:extLst>
          </p:cNvPr>
          <p:cNvSpPr/>
          <p:nvPr/>
        </p:nvSpPr>
        <p:spPr>
          <a:xfrm>
            <a:off x="437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A32140-40A2-4801-87ED-39DE369359EF}"/>
              </a:ext>
            </a:extLst>
          </p:cNvPr>
          <p:cNvSpPr/>
          <p:nvPr/>
        </p:nvSpPr>
        <p:spPr>
          <a:xfrm>
            <a:off x="6615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E601F50-278D-40C7-9280-013B97816A85}"/>
              </a:ext>
            </a:extLst>
          </p:cNvPr>
          <p:cNvSpPr/>
          <p:nvPr/>
        </p:nvSpPr>
        <p:spPr>
          <a:xfrm rot="16200000">
            <a:off x="7043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22776DF-8CC6-4978-A46B-15AC43F16E05}"/>
              </a:ext>
            </a:extLst>
          </p:cNvPr>
          <p:cNvSpPr/>
          <p:nvPr/>
        </p:nvSpPr>
        <p:spPr>
          <a:xfrm>
            <a:off x="2171852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8514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7A83F-1460-4D16-8C15-A7D30AE37E5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 the csv file to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an eve </a:t>
            </a:r>
            <a:r>
              <a:rPr lang="en-US" dirty="0" err="1"/>
              <a:t>mongoDB</a:t>
            </a:r>
            <a:r>
              <a:rPr lang="en-US" dirty="0"/>
              <a:t> REST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D85C2-65F2-4DE1-8A86-73F90C3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lab goals</a:t>
            </a:r>
          </a:p>
        </p:txBody>
      </p:sp>
    </p:spTree>
    <p:extLst>
      <p:ext uri="{BB962C8B-B14F-4D97-AF65-F5344CB8AC3E}">
        <p14:creationId xmlns:p14="http://schemas.microsoft.com/office/powerpoint/2010/main" val="1534559786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3CB16-65E2-4056-8528-E8B525BB9D80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Front-end lecture</a:t>
            </a:r>
          </a:p>
        </p:txBody>
      </p:sp>
    </p:spTree>
    <p:extLst>
      <p:ext uri="{BB962C8B-B14F-4D97-AF65-F5344CB8AC3E}">
        <p14:creationId xmlns:p14="http://schemas.microsoft.com/office/powerpoint/2010/main" val="4389516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Firefox browser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demo package. 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Front-end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5" y="2943225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35" y="3523776"/>
            <a:ext cx="42862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FFD97-C4BE-4E65-AC20-2EE9F3CC2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62" b="10500"/>
          <a:stretch/>
        </p:blipFill>
        <p:spPr>
          <a:xfrm>
            <a:off x="720635" y="4009551"/>
            <a:ext cx="428625" cy="4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Front-end focus on user interface</a:t>
            </a:r>
          </a:p>
          <a:p>
            <a:r>
              <a:rPr lang="en-US" dirty="0">
                <a:solidFill>
                  <a:srgbClr val="C00000"/>
                </a:solidFill>
              </a:rPr>
              <a:t>	Anything that happens in your web browser</a:t>
            </a:r>
          </a:p>
          <a:p>
            <a:r>
              <a:rPr lang="en-US" dirty="0">
                <a:solidFill>
                  <a:srgbClr val="C00000"/>
                </a:solidFill>
              </a:rPr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Back-end focus on server and infrastructure</a:t>
            </a:r>
          </a:p>
          <a:p>
            <a:r>
              <a:rPr lang="en-US" dirty="0"/>
              <a:t>	- Database</a:t>
            </a:r>
          </a:p>
          <a:p>
            <a:r>
              <a:rPr lang="en-US" dirty="0"/>
              <a:t>	- API that serves the data in the database</a:t>
            </a:r>
          </a:p>
          <a:p>
            <a:r>
              <a:rPr lang="en-US" dirty="0"/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52384928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HTML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6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page is essentially</a:t>
            </a:r>
            <a:r>
              <a:rPr lang="en-US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116341" y="7164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1" y="1171938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4572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685345" y="5025286"/>
            <a:ext cx="2898119" cy="1771650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879BC82-FC4C-41C1-ABCA-98C1270948E0}"/>
              </a:ext>
            </a:extLst>
          </p:cNvPr>
          <p:cNvSpPr/>
          <p:nvPr/>
        </p:nvSpPr>
        <p:spPr>
          <a:xfrm>
            <a:off x="3814130" y="5686062"/>
            <a:ext cx="1193411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7205</TotalTime>
  <Words>2180</Words>
  <Application>Microsoft Office PowerPoint</Application>
  <PresentationFormat>On-screen Show (4:3)</PresentationFormat>
  <Paragraphs>377</Paragraphs>
  <Slides>48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2_Title Slide</vt:lpstr>
      <vt:lpstr>Content Slide</vt:lpstr>
      <vt:lpstr>PowerPoint Presentation</vt:lpstr>
      <vt:lpstr>Learning Objectives</vt:lpstr>
      <vt:lpstr>Agenda</vt:lpstr>
      <vt:lpstr>Why web-map?</vt:lpstr>
      <vt:lpstr>PowerPoint Presentation</vt:lpstr>
      <vt:lpstr>Front-end checklist before we started</vt:lpstr>
      <vt:lpstr>What is front- and back-end?</vt:lpstr>
      <vt:lpstr>PowerPoint Presentation</vt:lpstr>
      <vt:lpstr>Web page</vt:lpstr>
      <vt:lpstr>HTML – your bones</vt:lpstr>
      <vt:lpstr>HTML element and tag</vt:lpstr>
      <vt:lpstr>HTML tag attributes</vt:lpstr>
      <vt:lpstr>HTML alone is not enough</vt:lpstr>
      <vt:lpstr>PowerPoint Presentation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callback</vt:lpstr>
      <vt:lpstr>JS – make a request</vt:lpstr>
      <vt:lpstr>PowerPoint Presentation</vt:lpstr>
      <vt:lpstr>CSS – make-up on the face</vt:lpstr>
      <vt:lpstr>CSS is hard</vt:lpstr>
      <vt:lpstr>Summary</vt:lpstr>
      <vt:lpstr>Combining the three</vt:lpstr>
      <vt:lpstr>PowerPoint Presentation</vt:lpstr>
      <vt:lpstr>Understand your browser</vt:lpstr>
      <vt:lpstr>Web console</vt:lpstr>
      <vt:lpstr>Network monitor</vt:lpstr>
      <vt:lpstr>CORS restrictions</vt:lpstr>
      <vt:lpstr>PowerPoint Presentation</vt:lpstr>
      <vt:lpstr>Leaflet</vt:lpstr>
      <vt:lpstr>Other leaflet components</vt:lpstr>
      <vt:lpstr>PowerPoint Presentation</vt:lpstr>
      <vt:lpstr>Frontend lab agenda</vt:lpstr>
      <vt:lpstr>PowerPoint Presentation</vt:lpstr>
      <vt:lpstr>Solutions to host a website</vt:lpstr>
      <vt:lpstr>GitHub and Git</vt:lpstr>
      <vt:lpstr>PowerPoint Presentation</vt:lpstr>
      <vt:lpstr>What is front- and back-end?</vt:lpstr>
      <vt:lpstr>Backend checklist</vt:lpstr>
      <vt:lpstr>How a good backend support your research?</vt:lpstr>
      <vt:lpstr>Database</vt:lpstr>
      <vt:lpstr>REST API for database</vt:lpstr>
      <vt:lpstr>Structure</vt:lpstr>
      <vt:lpstr>Backend lab goals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525</cp:revision>
  <cp:lastPrinted>2013-08-13T14:25:08Z</cp:lastPrinted>
  <dcterms:created xsi:type="dcterms:W3CDTF">2013-05-24T18:55:25Z</dcterms:created>
  <dcterms:modified xsi:type="dcterms:W3CDTF">2021-05-19T01:55:11Z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