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4"/>
    <p:sldMasterId id="2147483751" r:id="rId5"/>
  </p:sldMasterIdLst>
  <p:notesMasterIdLst>
    <p:notesMasterId r:id="rId50"/>
  </p:notesMasterIdLst>
  <p:handoutMasterIdLst>
    <p:handoutMasterId r:id="rId51"/>
  </p:handoutMasterIdLst>
  <p:sldIdLst>
    <p:sldId id="256" r:id="rId6"/>
    <p:sldId id="306" r:id="rId7"/>
    <p:sldId id="301" r:id="rId8"/>
    <p:sldId id="305" r:id="rId9"/>
    <p:sldId id="309" r:id="rId10"/>
    <p:sldId id="343" r:id="rId11"/>
    <p:sldId id="302" r:id="rId12"/>
    <p:sldId id="342" r:id="rId13"/>
    <p:sldId id="310" r:id="rId14"/>
    <p:sldId id="303" r:id="rId15"/>
    <p:sldId id="311" r:id="rId16"/>
    <p:sldId id="312" r:id="rId17"/>
    <p:sldId id="313" r:id="rId18"/>
    <p:sldId id="314" r:id="rId19"/>
    <p:sldId id="333" r:id="rId20"/>
    <p:sldId id="315" r:id="rId21"/>
    <p:sldId id="316" r:id="rId22"/>
    <p:sldId id="317" r:id="rId23"/>
    <p:sldId id="318" r:id="rId24"/>
    <p:sldId id="321" r:id="rId25"/>
    <p:sldId id="319" r:id="rId26"/>
    <p:sldId id="320" r:id="rId27"/>
    <p:sldId id="334" r:id="rId28"/>
    <p:sldId id="322" r:id="rId29"/>
    <p:sldId id="325" r:id="rId30"/>
    <p:sldId id="324" r:id="rId31"/>
    <p:sldId id="326" r:id="rId32"/>
    <p:sldId id="323" r:id="rId33"/>
    <p:sldId id="327" r:id="rId34"/>
    <p:sldId id="328" r:id="rId35"/>
    <p:sldId id="329" r:id="rId36"/>
    <p:sldId id="332" r:id="rId37"/>
    <p:sldId id="337" r:id="rId38"/>
    <p:sldId id="336" r:id="rId39"/>
    <p:sldId id="338" r:id="rId40"/>
    <p:sldId id="339" r:id="rId41"/>
    <p:sldId id="346" r:id="rId42"/>
    <p:sldId id="331" r:id="rId43"/>
    <p:sldId id="330" r:id="rId44"/>
    <p:sldId id="335" r:id="rId45"/>
    <p:sldId id="344" r:id="rId46"/>
    <p:sldId id="341" r:id="rId47"/>
    <p:sldId id="345" r:id="rId48"/>
    <p:sldId id="300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yu Liu" initials="LL" lastIdx="1" clrIdx="0">
    <p:extLst>
      <p:ext uri="{19B8F6BF-5375-455C-9EA6-DF929625EA0E}">
        <p15:presenceInfo xmlns:p15="http://schemas.microsoft.com/office/powerpoint/2012/main" userId="3cff0f5b7d879135" providerId="Windows Live"/>
      </p:ext>
    </p:extLst>
  </p:cmAuthor>
  <p:cmAuthor id="2" name="Miller, Harvey J." initials="MJ" lastIdx="7" clrIdx="1">
    <p:extLst>
      <p:ext uri="{19B8F6BF-5375-455C-9EA6-DF929625EA0E}">
        <p15:presenceInfo xmlns:p15="http://schemas.microsoft.com/office/powerpoint/2012/main" userId="S::miller.81@osu.edu::a502b954-5642-4a2a-8f22-6e0bbb41520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7C03"/>
    <a:srgbClr val="FF7C80"/>
    <a:srgbClr val="636D6E"/>
    <a:srgbClr val="BB0000"/>
    <a:srgbClr val="C6E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2ABC36-9474-4C33-8E63-B5B34137840F}" v="126" dt="2021-04-05T13:17:34.4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81551" autoAdjust="0"/>
  </p:normalViewPr>
  <p:slideViewPr>
    <p:cSldViewPr snapToGrid="0" snapToObjects="1">
      <p:cViewPr varScale="1">
        <p:scale>
          <a:sx n="93" d="100"/>
          <a:sy n="93" d="100"/>
        </p:scale>
        <p:origin x="162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-3944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ler, Harvey J." userId="S::miller.81@osu.edu::a502b954-5642-4a2a-8f22-6e0bbb41520b" providerId="AD" clId="Web-{C72ABC36-9474-4C33-8E63-B5B34137840F}"/>
    <pc:docChg chg="modSld">
      <pc:chgData name="Miller, Harvey J." userId="S::miller.81@osu.edu::a502b954-5642-4a2a-8f22-6e0bbb41520b" providerId="AD" clId="Web-{C72ABC36-9474-4C33-8E63-B5B34137840F}" dt="2021-04-05T13:17:34.429" v="81"/>
      <pc:docMkLst>
        <pc:docMk/>
      </pc:docMkLst>
      <pc:sldChg chg="addCm">
        <pc:chgData name="Miller, Harvey J." userId="S::miller.81@osu.edu::a502b954-5642-4a2a-8f22-6e0bbb41520b" providerId="AD" clId="Web-{C72ABC36-9474-4C33-8E63-B5B34137840F}" dt="2021-04-05T13:17:34.429" v="81"/>
        <pc:sldMkLst>
          <pc:docMk/>
          <pc:sldMk cId="64052522" sldId="301"/>
        </pc:sldMkLst>
      </pc:sldChg>
      <pc:sldChg chg="modSp">
        <pc:chgData name="Miller, Harvey J." userId="S::miller.81@osu.edu::a502b954-5642-4a2a-8f22-6e0bbb41520b" providerId="AD" clId="Web-{C72ABC36-9474-4C33-8E63-B5B34137840F}" dt="2021-04-05T13:08:25.105" v="7" actId="20577"/>
        <pc:sldMkLst>
          <pc:docMk/>
          <pc:sldMk cId="17885829" sldId="306"/>
        </pc:sldMkLst>
        <pc:spChg chg="mod">
          <ac:chgData name="Miller, Harvey J." userId="S::miller.81@osu.edu::a502b954-5642-4a2a-8f22-6e0bbb41520b" providerId="AD" clId="Web-{C72ABC36-9474-4C33-8E63-B5B34137840F}" dt="2021-04-05T13:08:25.105" v="7" actId="20577"/>
          <ac:spMkLst>
            <pc:docMk/>
            <pc:sldMk cId="17885829" sldId="306"/>
            <ac:spMk id="2" creationId="{E45A6620-8AF6-438F-A11B-A38985F2AA8A}"/>
          </ac:spMkLst>
        </pc:spChg>
      </pc:sldChg>
      <pc:sldChg chg="modSp addCm">
        <pc:chgData name="Miller, Harvey J." userId="S::miller.81@osu.edu::a502b954-5642-4a2a-8f22-6e0bbb41520b" providerId="AD" clId="Web-{C72ABC36-9474-4C33-8E63-B5B34137840F}" dt="2021-04-05T13:16:35.289" v="80" actId="20577"/>
        <pc:sldMkLst>
          <pc:docMk/>
          <pc:sldMk cId="3582564777" sldId="307"/>
        </pc:sldMkLst>
        <pc:spChg chg="mod">
          <ac:chgData name="Miller, Harvey J." userId="S::miller.81@osu.edu::a502b954-5642-4a2a-8f22-6e0bbb41520b" providerId="AD" clId="Web-{C72ABC36-9474-4C33-8E63-B5B34137840F}" dt="2021-04-05T13:16:35.289" v="80" actId="20577"/>
          <ac:spMkLst>
            <pc:docMk/>
            <pc:sldMk cId="3582564777" sldId="307"/>
            <ac:spMk id="6" creationId="{2EAFE05F-7BDF-475B-84C0-A08F10FCA909}"/>
          </ac:spMkLst>
        </pc:spChg>
      </pc:sldChg>
      <pc:sldChg chg="addCm modCm">
        <pc:chgData name="Miller, Harvey J." userId="S::miller.81@osu.edu::a502b954-5642-4a2a-8f22-6e0bbb41520b" providerId="AD" clId="Web-{C72ABC36-9474-4C33-8E63-B5B34137840F}" dt="2021-04-05T13:07:16.872" v="1"/>
        <pc:sldMkLst>
          <pc:docMk/>
          <pc:sldMk cId="343867686" sldId="308"/>
        </pc:sldMkLst>
      </pc:sldChg>
      <pc:sldChg chg="addCm">
        <pc:chgData name="Miller, Harvey J." userId="S::miller.81@osu.edu::a502b954-5642-4a2a-8f22-6e0bbb41520b" providerId="AD" clId="Web-{C72ABC36-9474-4C33-8E63-B5B34137840F}" dt="2021-04-05T13:11:02.729" v="21"/>
        <pc:sldMkLst>
          <pc:docMk/>
          <pc:sldMk cId="2995908598" sldId="309"/>
        </pc:sldMkLst>
      </pc:sldChg>
      <pc:sldChg chg="modSp addCm">
        <pc:chgData name="Miller, Harvey J." userId="S::miller.81@osu.edu::a502b954-5642-4a2a-8f22-6e0bbb41520b" providerId="AD" clId="Web-{C72ABC36-9474-4C33-8E63-B5B34137840F}" dt="2021-04-05T13:10:00.792" v="20"/>
        <pc:sldMkLst>
          <pc:docMk/>
          <pc:sldMk cId="8882273" sldId="311"/>
        </pc:sldMkLst>
        <pc:spChg chg="mod">
          <ac:chgData name="Miller, Harvey J." userId="S::miller.81@osu.edu::a502b954-5642-4a2a-8f22-6e0bbb41520b" providerId="AD" clId="Web-{C72ABC36-9474-4C33-8E63-B5B34137840F}" dt="2021-04-05T13:09:23.402" v="19" actId="20577"/>
          <ac:spMkLst>
            <pc:docMk/>
            <pc:sldMk cId="8882273" sldId="311"/>
            <ac:spMk id="2" creationId="{BB44154E-4EF1-44A4-BC6F-DDB4193C67C9}"/>
          </ac:spMkLst>
        </pc:spChg>
      </pc:sldChg>
      <pc:sldChg chg="addCm">
        <pc:chgData name="Miller, Harvey J." userId="S::miller.81@osu.edu::a502b954-5642-4a2a-8f22-6e0bbb41520b" providerId="AD" clId="Web-{C72ABC36-9474-4C33-8E63-B5B34137840F}" dt="2021-04-05T13:11:16.651" v="22"/>
        <pc:sldMkLst>
          <pc:docMk/>
          <pc:sldMk cId="803865737" sldId="312"/>
        </pc:sldMkLst>
      </pc:sldChg>
      <pc:sldChg chg="addCm">
        <pc:chgData name="Miller, Harvey J." userId="S::miller.81@osu.edu::a502b954-5642-4a2a-8f22-6e0bbb41520b" providerId="AD" clId="Web-{C72ABC36-9474-4C33-8E63-B5B34137840F}" dt="2021-04-05T13:11:57.385" v="23"/>
        <pc:sldMkLst>
          <pc:docMk/>
          <pc:sldMk cId="3665740752" sldId="31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B6E0F-1DB3-5A43-B8F9-5E1E696749DF}" type="datetimeFigureOut"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1F9FE-B8FF-F345-B45D-636AC2B598BD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765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C211-ACBD-CB48-B939-364088D2CD6D}" type="datetimeFigureOut">
              <a:t>4/12/2021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4D311-73F7-5D42-B843-E8305C73070F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020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Hellow</a:t>
            </a:r>
            <a:r>
              <a:rPr lang="en-US" dirty="0"/>
              <a:t> everyone, welcome to my presentation today! My name is </a:t>
            </a:r>
            <a:r>
              <a:rPr lang="en-US" dirty="0" err="1"/>
              <a:t>luyuliu</a:t>
            </a:r>
            <a:r>
              <a:rPr lang="en-US" dirty="0"/>
              <a:t>, my title is ///////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3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132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813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98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169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13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93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497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579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307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803898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3167171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hrase-Word Slide WHIT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 descr="add specific description" title="add specific title"/>
          <p:cNvSpPr>
            <a:spLocks noGrp="1"/>
          </p:cNvSpPr>
          <p:nvPr>
            <p:ph idx="16" hasCustomPrompt="1"/>
          </p:nvPr>
        </p:nvSpPr>
        <p:spPr>
          <a:xfrm>
            <a:off x="306916" y="1734522"/>
            <a:ext cx="8537826" cy="4417350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algn="l">
              <a:lnSpc>
                <a:spcPct val="125000"/>
              </a:lnSpc>
              <a:spcBef>
                <a:spcPts val="0"/>
              </a:spcBef>
              <a:defRPr sz="2800" b="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BIG WORD BIG PHRASE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4" name="Title Placeholder 11"/>
          <p:cNvSpPr>
            <a:spLocks noGrp="1"/>
          </p:cNvSpPr>
          <p:nvPr>
            <p:ph type="title"/>
          </p:nvPr>
        </p:nvSpPr>
        <p:spPr>
          <a:xfrm>
            <a:off x="306916" y="1208106"/>
            <a:ext cx="8537825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2DC44D-B75C-4C21-B218-BD736C314A3E}"/>
              </a:ext>
            </a:extLst>
          </p:cNvPr>
          <p:cNvSpPr txBox="1"/>
          <p:nvPr userDrawn="1"/>
        </p:nvSpPr>
        <p:spPr>
          <a:xfrm>
            <a:off x="5685905" y="458942"/>
            <a:ext cx="328018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/>
            <a:r>
              <a:rPr lang="en-US" sz="1300" b="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Center for Urban and Reginal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BDDBA6-7F1C-44B9-898D-61602034A8BE}"/>
              </a:ext>
            </a:extLst>
          </p:cNvPr>
          <p:cNvSpPr txBox="1"/>
          <p:nvPr userDrawn="1"/>
        </p:nvSpPr>
        <p:spPr>
          <a:xfrm>
            <a:off x="5685904" y="237269"/>
            <a:ext cx="328018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/>
            <a:r>
              <a:rPr lang="en-US" sz="1300" b="0" kern="1200" baseline="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Department of Geography</a:t>
            </a:r>
          </a:p>
        </p:txBody>
      </p:sp>
    </p:spTree>
    <p:extLst>
      <p:ext uri="{BB962C8B-B14F-4D97-AF65-F5344CB8AC3E}">
        <p14:creationId xmlns:p14="http://schemas.microsoft.com/office/powerpoint/2010/main" val="1106801839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hrase-Word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763857"/>
            <a:ext cx="9144000" cy="6094144"/>
          </a:xfrm>
          <a:prstGeom prst="rect">
            <a:avLst/>
          </a:prstGeom>
          <a:solidFill>
            <a:srgbClr val="636D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B0000"/>
              </a:solidFill>
            </a:endParaRPr>
          </a:p>
        </p:txBody>
      </p:sp>
      <p:sp>
        <p:nvSpPr>
          <p:cNvPr id="8" name="Content Placeholder 2" descr="add specific description" title="add specific title"/>
          <p:cNvSpPr>
            <a:spLocks noGrp="1"/>
          </p:cNvSpPr>
          <p:nvPr>
            <p:ph idx="15" hasCustomPrompt="1"/>
          </p:nvPr>
        </p:nvSpPr>
        <p:spPr>
          <a:xfrm>
            <a:off x="5573888" y="242139"/>
            <a:ext cx="3392206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ln>
                  <a:noFill/>
                </a:ln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9" name="Content Placeholder 2" descr="add specific description" title="add specific title"/>
          <p:cNvSpPr>
            <a:spLocks noGrp="1"/>
          </p:cNvSpPr>
          <p:nvPr>
            <p:ph idx="16" hasCustomPrompt="1"/>
          </p:nvPr>
        </p:nvSpPr>
        <p:spPr>
          <a:xfrm>
            <a:off x="651757" y="1734522"/>
            <a:ext cx="7194020" cy="4417350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lnSpc>
                <a:spcPts val="8400"/>
              </a:lnSpc>
              <a:spcBef>
                <a:spcPts val="0"/>
              </a:spcBef>
              <a:defRPr sz="8000" b="1" baseline="0">
                <a:ln>
                  <a:noFill/>
                </a:ln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BIG WORD</a:t>
            </a:r>
          </a:p>
          <a:p>
            <a:pPr lvl="0"/>
            <a:r>
              <a:rPr lang="en-US" dirty="0"/>
              <a:t>BIG PHRASE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5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57702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 descr="add specific descripton" title="add specific title"/>
          <p:cNvSpPr>
            <a:spLocks noGrp="1"/>
          </p:cNvSpPr>
          <p:nvPr>
            <p:ph idx="15" hasCustomPrompt="1"/>
          </p:nvPr>
        </p:nvSpPr>
        <p:spPr>
          <a:xfrm>
            <a:off x="5573888" y="229810"/>
            <a:ext cx="3392206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13" name="Content Placeholder 2" descr="add specific description" title="add specific title"/>
          <p:cNvSpPr>
            <a:spLocks noGrp="1"/>
          </p:cNvSpPr>
          <p:nvPr>
            <p:ph idx="17" hasCustomPrompt="1"/>
          </p:nvPr>
        </p:nvSpPr>
        <p:spPr>
          <a:xfrm>
            <a:off x="4881010" y="5372665"/>
            <a:ext cx="3392206" cy="109402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ct val="110000"/>
              </a:lnSpc>
              <a:spcBef>
                <a:spcPts val="0"/>
              </a:spcBef>
              <a:defRPr sz="2400" baseline="-25000">
                <a:solidFill>
                  <a:srgbClr val="BB0000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algn="r">
              <a:lnSpc>
                <a:spcPct val="11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–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Firstandlast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Name</a:t>
            </a:r>
          </a:p>
          <a:p>
            <a:pPr algn="r">
              <a:lnSpc>
                <a:spcPct val="110000"/>
              </a:lnSpc>
            </a:pPr>
            <a:r>
              <a:rPr lang="en-US" sz="1800" dirty="0">
                <a:solidFill>
                  <a:schemeClr val="tx1">
                    <a:lumMod val="60000"/>
                    <a:lumOff val="40000"/>
                  </a:schemeClr>
                </a:solidFill>
                <a:cs typeface="Arial"/>
              </a:rPr>
              <a:t>   Optional title line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944698" y="1734523"/>
            <a:ext cx="7200384" cy="3789978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vert="horz"/>
          <a:lstStyle>
            <a:lvl1pPr algn="ctr">
              <a:defRPr lang="en-US" sz="3200" b="0" smtClean="0">
                <a:solidFill>
                  <a:srgbClr val="BB0032"/>
                </a:solidFill>
                <a:cs typeface="Arial"/>
              </a:defRPr>
            </a:lvl1pPr>
          </a:lstStyle>
          <a:p>
            <a:pPr lvl="0"/>
            <a: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  <a:t>“Notable quote</a:t>
            </a:r>
            <a:b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</a:br>
            <a: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  <a:t>goes right here,</a:t>
            </a:r>
            <a:b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</a:br>
            <a: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  <a:t>yes right here.”</a:t>
            </a:r>
            <a:endParaRPr lang="en-US" dirty="0"/>
          </a:p>
        </p:txBody>
      </p:sp>
      <p:sp>
        <p:nvSpPr>
          <p:cNvPr id="5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22425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 descr="add specific description of photo" title="Add specific title of photo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923936"/>
            <a:ext cx="9144000" cy="5934064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Full slide picture</a:t>
            </a:r>
          </a:p>
        </p:txBody>
      </p:sp>
      <p:sp>
        <p:nvSpPr>
          <p:cNvPr id="11" name="Content Placeholder 2" descr="add specific description " title="add specific title"/>
          <p:cNvSpPr>
            <a:spLocks noGrp="1"/>
          </p:cNvSpPr>
          <p:nvPr>
            <p:ph idx="15" hasCustomPrompt="1"/>
          </p:nvPr>
        </p:nvSpPr>
        <p:spPr>
          <a:xfrm>
            <a:off x="5573888" y="229810"/>
            <a:ext cx="3392206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12" name="Content Placeholder 2" descr="add specific description" title="add specific title"/>
          <p:cNvSpPr>
            <a:spLocks noGrp="1"/>
          </p:cNvSpPr>
          <p:nvPr>
            <p:ph idx="14"/>
          </p:nvPr>
        </p:nvSpPr>
        <p:spPr>
          <a:xfrm>
            <a:off x="4868540" y="1436104"/>
            <a:ext cx="3998889" cy="1591385"/>
          </a:xfrm>
          <a:prstGeom prst="rect">
            <a:avLst/>
          </a:prstGeom>
          <a:ln w="19050" cmpd="sng">
            <a:noFill/>
          </a:ln>
          <a:effectLst/>
        </p:spPr>
        <p:txBody>
          <a:bodyPr/>
          <a:lstStyle>
            <a:lvl1pPr marL="91440">
              <a:lnSpc>
                <a:spcPts val="3440"/>
              </a:lnSpc>
              <a:spcBef>
                <a:spcPts val="0"/>
              </a:spcBef>
              <a:defRPr sz="2000" b="1">
                <a:solidFill>
                  <a:srgbClr val="BB0000"/>
                </a:solidFill>
              </a:defRPr>
            </a:lvl1pPr>
            <a:lvl2pPr marL="91440" indent="182880">
              <a:spcBef>
                <a:spcPts val="200"/>
              </a:spcBef>
              <a:spcAft>
                <a:spcPts val="0"/>
              </a:spcAft>
              <a:buClr>
                <a:srgbClr val="BB0000"/>
              </a:buClr>
              <a:buFont typeface="Arial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" indent="182880">
              <a:spcBef>
                <a:spcPts val="200"/>
              </a:spcBef>
              <a:spcAft>
                <a:spcPts val="0"/>
              </a:spcAft>
              <a:buClr>
                <a:srgbClr val="BB0000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Font typeface="Arial"/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</p:txBody>
      </p:sp>
      <p:sp>
        <p:nvSpPr>
          <p:cNvPr id="5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47252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 descr="add specific description" title="add specific title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923936"/>
            <a:ext cx="3883850" cy="5934064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BFBFBF"/>
                </a:solidFill>
              </a:defRPr>
            </a:lvl1pPr>
          </a:lstStyle>
          <a:p>
            <a:r>
              <a:rPr lang="en-US" dirty="0"/>
              <a:t>½ slide picture</a:t>
            </a:r>
          </a:p>
        </p:txBody>
      </p:sp>
      <p:sp>
        <p:nvSpPr>
          <p:cNvPr id="8" name="Content Placeholder 2" descr="add specific description" title="add specific title"/>
          <p:cNvSpPr>
            <a:spLocks noGrp="1"/>
          </p:cNvSpPr>
          <p:nvPr>
            <p:ph idx="14"/>
          </p:nvPr>
        </p:nvSpPr>
        <p:spPr>
          <a:xfrm>
            <a:off x="4137592" y="1830387"/>
            <a:ext cx="4701503" cy="4525963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>
              <a:lnSpc>
                <a:spcPts val="3440"/>
              </a:lnSpc>
              <a:spcBef>
                <a:spcPts val="0"/>
              </a:spcBef>
              <a:defRPr>
                <a:solidFill>
                  <a:srgbClr val="BB0000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 descr="add specific descripton&#10;" title="add specific title"/>
          <p:cNvSpPr>
            <a:spLocks noGrp="1"/>
          </p:cNvSpPr>
          <p:nvPr>
            <p:ph idx="15" hasCustomPrompt="1"/>
          </p:nvPr>
        </p:nvSpPr>
        <p:spPr>
          <a:xfrm>
            <a:off x="5573888" y="229810"/>
            <a:ext cx="3392206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13" name="Content Placeholder 2" descr="add specific descripton" title="add specific title"/>
          <p:cNvSpPr>
            <a:spLocks noGrp="1"/>
          </p:cNvSpPr>
          <p:nvPr>
            <p:ph idx="16" hasCustomPrompt="1"/>
          </p:nvPr>
        </p:nvSpPr>
        <p:spPr>
          <a:xfrm>
            <a:off x="4315389" y="1052951"/>
            <a:ext cx="4642821" cy="63611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6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TOPIC TITLE HERE</a:t>
            </a:r>
          </a:p>
        </p:txBody>
      </p:sp>
      <p:sp>
        <p:nvSpPr>
          <p:cNvPr id="6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681296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573888" y="229810"/>
            <a:ext cx="3392206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315389" y="1052951"/>
            <a:ext cx="4642821" cy="63611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6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TOPIC TITLE HERE</a:t>
            </a:r>
          </a:p>
        </p:txBody>
      </p:sp>
      <p:sp>
        <p:nvSpPr>
          <p:cNvPr id="6" name="Content Placeholder 2" descr="add specific description&#10;" title="add specific title"/>
          <p:cNvSpPr>
            <a:spLocks noGrp="1"/>
          </p:cNvSpPr>
          <p:nvPr>
            <p:ph idx="14"/>
          </p:nvPr>
        </p:nvSpPr>
        <p:spPr>
          <a:xfrm>
            <a:off x="1400403" y="1830387"/>
            <a:ext cx="6527582" cy="4525963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algn="ctr">
              <a:lnSpc>
                <a:spcPts val="3440"/>
              </a:lnSpc>
              <a:spcBef>
                <a:spcPts val="0"/>
              </a:spcBef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chart/graph/table</a:t>
            </a:r>
          </a:p>
        </p:txBody>
      </p:sp>
      <p:sp>
        <p:nvSpPr>
          <p:cNvPr id="8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28258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9460" y="6356350"/>
            <a:ext cx="2133600" cy="36512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D8E7B-AF3B-B444-8E74-E549FC814F53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974444"/>
            <a:ext cx="9144000" cy="2962806"/>
          </a:xfrm>
          <a:prstGeom prst="rect">
            <a:avLst/>
          </a:prstGeom>
          <a:solidFill>
            <a:srgbClr val="636D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title="The Ohio State University Log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50" y="1600201"/>
            <a:ext cx="6424083" cy="93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1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</p:sldLayoutIdLst>
  <p:transition spd="slow">
    <p:fade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910167"/>
            <a:chOff x="0" y="1040406"/>
            <a:chExt cx="9144000" cy="910167"/>
          </a:xfrm>
        </p:grpSpPr>
        <p:sp>
          <p:nvSpPr>
            <p:cNvPr id="8" name="Rectangle 7"/>
            <p:cNvSpPr/>
            <p:nvPr/>
          </p:nvSpPr>
          <p:spPr>
            <a:xfrm>
              <a:off x="0" y="1040406"/>
              <a:ext cx="9144000" cy="910167"/>
            </a:xfrm>
            <a:prstGeom prst="rect">
              <a:avLst/>
            </a:prstGeom>
            <a:solidFill>
              <a:srgbClr val="636D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Picture 8" descr="TheOhioStateUniversity-REV-Horiz-RGBHEX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917" y="1238314"/>
              <a:ext cx="3284042" cy="476186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 userDrawn="1"/>
        </p:nvSpPr>
        <p:spPr>
          <a:xfrm>
            <a:off x="8518368" y="6351239"/>
            <a:ext cx="4354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5C881AA-F0C4-B947-803C-EA0A96934EAC}" type="slidenum">
              <a:rPr lang="en-US" sz="1600" smtClean="0">
                <a:solidFill>
                  <a:srgbClr val="636D6E"/>
                </a:solidFill>
              </a:rPr>
              <a:pPr/>
              <a:t>‹#›</a:t>
            </a:fld>
            <a:endParaRPr lang="en-US" sz="1600" dirty="0">
              <a:solidFill>
                <a:srgbClr val="636D6E"/>
              </a:solidFill>
            </a:endParaRPr>
          </a:p>
        </p:txBody>
      </p:sp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03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4" r:id="rId2"/>
    <p:sldLayoutId id="2147483769" r:id="rId3"/>
    <p:sldLayoutId id="2147483767" r:id="rId4"/>
    <p:sldLayoutId id="2147483758" r:id="rId5"/>
    <p:sldLayoutId id="2147483768" r:id="rId6"/>
    <p:sldLayoutId id="2147483763" r:id="rId7"/>
  </p:sldLayoutIdLst>
  <p:transition spd="slow">
    <p:fade/>
  </p:transition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-228600" algn="l" defTabSz="457200" rtl="0" eaLnBrk="1" latinLnBrk="0" hangingPunct="1"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0" algn="l" defTabSz="457200" rtl="0" eaLnBrk="1" latinLnBrk="0" hangingPunct="1">
        <a:spcBef>
          <a:spcPts val="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luyuliu/UCGIS-Fullstack-Geovisualization-Workshop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/>
          <p:cNvSpPr txBox="1">
            <a:spLocks/>
          </p:cNvSpPr>
          <p:nvPr/>
        </p:nvSpPr>
        <p:spPr>
          <a:xfrm>
            <a:off x="244090" y="3245179"/>
            <a:ext cx="8738647" cy="823382"/>
          </a:xfrm>
          <a:prstGeom prst="rect">
            <a:avLst/>
          </a:prstGeom>
        </p:spPr>
        <p:txBody>
          <a:bodyPr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/>
              <a:t>Fullstack</a:t>
            </a:r>
            <a:r>
              <a:rPr lang="en-US" sz="3200" dirty="0"/>
              <a:t> Geo-visualization 101: How to Make Productive </a:t>
            </a:r>
            <a:r>
              <a:rPr lang="en-US" sz="3200" dirty="0" err="1"/>
              <a:t>Webmaps</a:t>
            </a:r>
            <a:endParaRPr lang="en-US" sz="3200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413013" y="4563087"/>
            <a:ext cx="6400800" cy="1494783"/>
          </a:xfrm>
          <a:prstGeom prst="rect">
            <a:avLst/>
          </a:prstGeom>
        </p:spPr>
        <p:txBody>
          <a:bodyPr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Luyu Liu</a:t>
            </a:r>
          </a:p>
          <a:p>
            <a:r>
              <a:rPr lang="en-US" sz="2400" dirty="0"/>
              <a:t>Department of Geography</a:t>
            </a:r>
          </a:p>
          <a:p>
            <a:r>
              <a:rPr lang="en-US" sz="2400" dirty="0"/>
              <a:t>The Ohio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284477403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6D1B1B-F346-411F-892F-255DB956D4B3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16341" y="1734522"/>
            <a:ext cx="8374748" cy="44173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Web page is essentially</a:t>
            </a:r>
            <a:r>
              <a:rPr lang="en-US" dirty="0">
                <a:solidFill>
                  <a:srgbClr val="C00000"/>
                </a:solidFill>
              </a:rPr>
              <a:t> contents in web browser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241D32F-8072-48FA-975B-F6F4E06A1A8F}"/>
              </a:ext>
            </a:extLst>
          </p:cNvPr>
          <p:cNvSpPr txBox="1">
            <a:spLocks/>
          </p:cNvSpPr>
          <p:nvPr/>
        </p:nvSpPr>
        <p:spPr>
          <a:xfrm>
            <a:off x="116341" y="716499"/>
            <a:ext cx="4488093" cy="44173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200" rtl="0" eaLnBrk="1" latinLnBrk="0" hangingPunct="1">
              <a:lnSpc>
                <a:spcPct val="125000"/>
              </a:lnSpc>
              <a:spcBef>
                <a:spcPts val="0"/>
              </a:spcBef>
              <a:buFont typeface="Arial"/>
              <a:buNone/>
              <a:defRPr sz="2800" b="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600"/>
              </a:spcBef>
              <a:buFont typeface="Arial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02920" indent="0" algn="l" defTabSz="457200" rtl="0" eaLnBrk="1" latinLnBrk="0" hangingPunct="1">
              <a:spcBef>
                <a:spcPts val="350"/>
              </a:spcBef>
              <a:buFont typeface="Arial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A typical web page consists of three parts: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HTML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JavaScript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620D77-B09C-499F-94A0-FE169D552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41" y="1171938"/>
            <a:ext cx="8537825" cy="508313"/>
          </a:xfrm>
        </p:spPr>
        <p:txBody>
          <a:bodyPr>
            <a:normAutofit fontScale="90000"/>
          </a:bodyPr>
          <a:lstStyle/>
          <a:p>
            <a:r>
              <a:rPr lang="en-US" dirty="0"/>
              <a:t>Web page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79D885D0-3031-47AF-942D-DA026BFD2228}"/>
              </a:ext>
            </a:extLst>
          </p:cNvPr>
          <p:cNvSpPr txBox="1">
            <a:spLocks/>
          </p:cNvSpPr>
          <p:nvPr/>
        </p:nvSpPr>
        <p:spPr>
          <a:xfrm>
            <a:off x="4572000" y="706128"/>
            <a:ext cx="4572000" cy="44173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200" rtl="0" eaLnBrk="1" latinLnBrk="0" hangingPunct="1">
              <a:lnSpc>
                <a:spcPct val="125000"/>
              </a:lnSpc>
              <a:spcBef>
                <a:spcPts val="0"/>
              </a:spcBef>
              <a:buFont typeface="Arial"/>
              <a:buNone/>
              <a:defRPr sz="2800" b="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600"/>
              </a:spcBef>
              <a:buFont typeface="Arial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02920" indent="0" algn="l" defTabSz="457200" rtl="0" eaLnBrk="1" latinLnBrk="0" hangingPunct="1">
              <a:spcBef>
                <a:spcPts val="350"/>
              </a:spcBef>
              <a:buFont typeface="Arial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We can think this webpage as a human’s face: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Bone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Muscle and skin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Make-up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 descr="A picture containing person&#10;&#10;Description automatically generated">
            <a:extLst>
              <a:ext uri="{FF2B5EF4-FFF2-40B4-BE49-F238E27FC236}">
                <a16:creationId xmlns:a16="http://schemas.microsoft.com/office/drawing/2014/main" id="{B9F51BAE-AFED-4824-BE35-9A83B45FA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304" y="4979658"/>
            <a:ext cx="2774022" cy="18629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151639-FE40-48F1-9D87-E7D29A787B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91" r="15920"/>
          <a:stretch/>
        </p:blipFill>
        <p:spPr>
          <a:xfrm>
            <a:off x="685345" y="5025286"/>
            <a:ext cx="2898119" cy="1771650"/>
          </a:xfrm>
          <a:prstGeom prst="rect">
            <a:avLst/>
          </a:prstGeom>
        </p:spPr>
      </p:pic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6879BC82-FC4C-41C1-ABCA-98C1270948E0}"/>
              </a:ext>
            </a:extLst>
          </p:cNvPr>
          <p:cNvSpPr/>
          <p:nvPr/>
        </p:nvSpPr>
        <p:spPr>
          <a:xfrm>
            <a:off x="3814130" y="5686062"/>
            <a:ext cx="1193411" cy="520081"/>
          </a:xfrm>
          <a:prstGeom prst="left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13647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D909A5-64C9-434F-B6A0-00DB9D83083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06916" y="1734522"/>
            <a:ext cx="8724068" cy="441735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Hyper Text Markup Language (HTML)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Is essentially a </a:t>
            </a:r>
            <a:r>
              <a:rPr lang="en-US" dirty="0">
                <a:solidFill>
                  <a:srgbClr val="C00000"/>
                </a:solidFill>
              </a:rPr>
              <a:t>rich-text file with some media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Like a word document, but written in codes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HTML is the foundation of the webpages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D6E192-B3C5-487E-9C27-278BF33D6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– your bones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9DFB37-E57D-4FB4-B6BF-2E49B08C2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10" y="4140485"/>
            <a:ext cx="3146772" cy="2643027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B9580EE8-6A20-4A96-8971-8056C16EC96C}"/>
              </a:ext>
            </a:extLst>
          </p:cNvPr>
          <p:cNvSpPr/>
          <p:nvPr/>
        </p:nvSpPr>
        <p:spPr>
          <a:xfrm>
            <a:off x="3791164" y="5649894"/>
            <a:ext cx="986319" cy="683865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2BC6F8-62E0-404D-BADA-5AF361C9FD8F}"/>
              </a:ext>
            </a:extLst>
          </p:cNvPr>
          <p:cNvSpPr txBox="1"/>
          <p:nvPr/>
        </p:nvSpPr>
        <p:spPr>
          <a:xfrm>
            <a:off x="3670755" y="4583177"/>
            <a:ext cx="1558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Translate by your web browser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3496A4F-C1AE-4D4B-A112-D023D9141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591" y="4040553"/>
            <a:ext cx="3024114" cy="264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090760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58CE5C-E30E-46E8-AA4C-A5EB7C967590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webpage consists of different </a:t>
            </a:r>
            <a:r>
              <a:rPr lang="en-US" b="1" dirty="0"/>
              <a:t>elements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Indicated by a part of </a:t>
            </a:r>
            <a:r>
              <a:rPr lang="en-US" b="1" dirty="0"/>
              <a:t>tags, </a:t>
            </a:r>
            <a:r>
              <a:rPr lang="en-US" dirty="0"/>
              <a:t>represent its type</a:t>
            </a:r>
          </a:p>
          <a:p>
            <a:r>
              <a:rPr lang="en-US" b="1" dirty="0"/>
              <a:t>	&lt;button&gt;Click me&lt;/button&gt;</a:t>
            </a:r>
            <a:endParaRPr lang="en-US" dirty="0"/>
          </a:p>
          <a:p>
            <a:r>
              <a:rPr lang="en-US" dirty="0"/>
              <a:t>	- </a:t>
            </a:r>
            <a:r>
              <a:rPr lang="en-US" dirty="0">
                <a:solidFill>
                  <a:srgbClr val="C00000"/>
                </a:solidFill>
              </a:rPr>
              <a:t>&lt;button&gt;</a:t>
            </a:r>
            <a:r>
              <a:rPr lang="en-US" dirty="0"/>
              <a:t> shows it is a button</a:t>
            </a:r>
          </a:p>
          <a:p>
            <a:r>
              <a:rPr lang="en-US" dirty="0"/>
              <a:t>	- </a:t>
            </a:r>
            <a:r>
              <a:rPr lang="en-US" dirty="0">
                <a:solidFill>
                  <a:srgbClr val="C00000"/>
                </a:solidFill>
              </a:rPr>
              <a:t>“Click me” </a:t>
            </a:r>
            <a:r>
              <a:rPr lang="en-US" dirty="0"/>
              <a:t>is the text on the element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Can include other elements, like onion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41BDBC-3861-4862-ACFF-996A5F223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element and tag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62E18DC-02FC-485F-9760-D2ABFE04F7A0}"/>
              </a:ext>
            </a:extLst>
          </p:cNvPr>
          <p:cNvSpPr/>
          <p:nvPr/>
        </p:nvSpPr>
        <p:spPr>
          <a:xfrm rot="855115">
            <a:off x="5871036" y="3092918"/>
            <a:ext cx="646843" cy="360940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onion, vegetable, plastic&#10;&#10;Description automatically generated">
            <a:extLst>
              <a:ext uri="{FF2B5EF4-FFF2-40B4-BE49-F238E27FC236}">
                <a16:creationId xmlns:a16="http://schemas.microsoft.com/office/drawing/2014/main" id="{08F18F7C-D8FE-424C-AC96-262373509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888" y="4956714"/>
            <a:ext cx="2846370" cy="19012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30B8ACE-CFB7-4F8F-9929-53EDC8D5E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42" y="4966096"/>
            <a:ext cx="5630239" cy="18825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152969-972B-435B-B00B-7F6C906D2C69}"/>
              </a:ext>
            </a:extLst>
          </p:cNvPr>
          <p:cNvSpPr txBox="1"/>
          <p:nvPr/>
        </p:nvSpPr>
        <p:spPr>
          <a:xfrm>
            <a:off x="194513" y="4956714"/>
            <a:ext cx="2696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1</a:t>
            </a:r>
          </a:p>
          <a:p>
            <a:r>
              <a:rPr lang="en-US" sz="1200" dirty="0">
                <a:solidFill>
                  <a:srgbClr val="C00000"/>
                </a:solidFill>
              </a:rPr>
              <a:t>2</a:t>
            </a:r>
          </a:p>
          <a:p>
            <a:r>
              <a:rPr lang="en-US" sz="1200" dirty="0">
                <a:solidFill>
                  <a:srgbClr val="C00000"/>
                </a:solidFill>
              </a:rPr>
              <a:t>3</a:t>
            </a:r>
          </a:p>
          <a:p>
            <a:r>
              <a:rPr lang="en-US" sz="1200" dirty="0">
                <a:solidFill>
                  <a:srgbClr val="C00000"/>
                </a:solidFill>
              </a:rPr>
              <a:t>4</a:t>
            </a:r>
          </a:p>
          <a:p>
            <a:r>
              <a:rPr lang="en-US" sz="1200" dirty="0">
                <a:solidFill>
                  <a:srgbClr val="C00000"/>
                </a:solidFill>
              </a:rPr>
              <a:t>5</a:t>
            </a:r>
          </a:p>
          <a:p>
            <a:endParaRPr lang="en-US" sz="1200" dirty="0">
              <a:solidFill>
                <a:srgbClr val="C00000"/>
              </a:solidFill>
            </a:endParaRPr>
          </a:p>
          <a:p>
            <a:r>
              <a:rPr lang="en-US" sz="1200" dirty="0">
                <a:solidFill>
                  <a:srgbClr val="C00000"/>
                </a:solidFill>
              </a:rPr>
              <a:t>6</a:t>
            </a:r>
          </a:p>
          <a:p>
            <a:endParaRPr lang="en-US" sz="1200" dirty="0">
              <a:solidFill>
                <a:srgbClr val="C0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D7A42F-026A-48E1-B368-D843FA1C87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6233" y="2956445"/>
            <a:ext cx="2105025" cy="12858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9661453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58E1D7-489C-4FD7-94D5-ED9B4977BB27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Like a record in shapefile, a tag also have attributes</a:t>
            </a:r>
          </a:p>
          <a:p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"link"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"this-link"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 am a link!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Class -&gt; a name for a group of elements</a:t>
            </a:r>
          </a:p>
          <a:p>
            <a:pPr lvl="1"/>
            <a:r>
              <a:rPr lang="en-US" dirty="0"/>
              <a:t>	Useful to select or apply settings on many elements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Id -&gt; a name for this specific element</a:t>
            </a:r>
          </a:p>
          <a:p>
            <a:pPr lvl="1"/>
            <a:r>
              <a:rPr lang="en-US" dirty="0"/>
              <a:t>	Useful to select a specific element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Href</a:t>
            </a:r>
            <a:r>
              <a:rPr lang="en-US" dirty="0"/>
              <a:t> -&gt; the hyperlink attached to this element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There are many other attributes for different uses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C8F3B4-5C0C-4187-A083-0BA4B49B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tag attributes</a:t>
            </a:r>
          </a:p>
        </p:txBody>
      </p:sp>
    </p:spTree>
    <p:extLst>
      <p:ext uri="{BB962C8B-B14F-4D97-AF65-F5344CB8AC3E}">
        <p14:creationId xmlns:p14="http://schemas.microsoft.com/office/powerpoint/2010/main" val="3988603397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097777-C798-4ABC-B994-89113ADB900D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06916" y="1734522"/>
            <a:ext cx="8682972" cy="44173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HTML alone is static</a:t>
            </a:r>
          </a:p>
          <a:p>
            <a:pPr lvl="1"/>
            <a:r>
              <a:rPr lang="en-US" sz="3200" dirty="0"/>
              <a:t>	- Hard to interact</a:t>
            </a:r>
          </a:p>
          <a:p>
            <a:pPr lvl="1"/>
            <a:r>
              <a:rPr lang="en-US" sz="3200" dirty="0"/>
              <a:t>	- HTML alone can still show videos and GIFs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HTML alone is ugly</a:t>
            </a:r>
            <a:endParaRPr lang="en-US" sz="3200" dirty="0"/>
          </a:p>
          <a:p>
            <a:pPr lvl="1"/>
            <a:r>
              <a:rPr lang="en-US" sz="3200" dirty="0"/>
              <a:t>	- It is not good-looking</a:t>
            </a:r>
          </a:p>
          <a:p>
            <a:pPr lvl="1"/>
            <a:r>
              <a:rPr lang="en-US" sz="3200" dirty="0"/>
              <a:t>	- Hard to </a:t>
            </a:r>
            <a:r>
              <a:rPr lang="en-US" sz="3200" dirty="0">
                <a:solidFill>
                  <a:srgbClr val="C00000"/>
                </a:solidFill>
              </a:rPr>
              <a:t>read, write, and maintain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00000"/>
                </a:solidFill>
                <a:latin typeface="+mj-lt"/>
              </a:rPr>
              <a:t>HTML is NOT a programming language</a:t>
            </a:r>
          </a:p>
          <a:p>
            <a:pPr lvl="2" indent="0">
              <a:buNone/>
            </a:pPr>
            <a:r>
              <a:rPr lang="en-US" sz="2800" dirty="0">
                <a:solidFill>
                  <a:srgbClr val="C00000"/>
                </a:solidFill>
                <a:latin typeface="+mj-lt"/>
              </a:rPr>
              <a:t>	- It is a markup language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C03B26-DCFB-4DD3-B274-E95D508F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alone is not enough</a:t>
            </a:r>
          </a:p>
        </p:txBody>
      </p:sp>
    </p:spTree>
    <p:extLst>
      <p:ext uri="{BB962C8B-B14F-4D97-AF65-F5344CB8AC3E}">
        <p14:creationId xmlns:p14="http://schemas.microsoft.com/office/powerpoint/2010/main" val="123850120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1E45B0-10E6-4873-B4A5-2343726646E4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940AE-B355-4DAB-A058-48BC2ED97933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Webpage basics - JavaScript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0971AE-B79E-44C6-BD45-0629FA0C7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6170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94EA94-0A46-4BCB-B9F7-A3DAF6ACFD03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JavaScript (JS) is a </a:t>
            </a:r>
            <a:r>
              <a:rPr lang="en-US" dirty="0">
                <a:solidFill>
                  <a:srgbClr val="C00000"/>
                </a:solidFill>
              </a:rPr>
              <a:t>programming language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 support and manipulate HTML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Actions</a:t>
            </a:r>
            <a:r>
              <a:rPr lang="en-US" dirty="0"/>
              <a:t> (functions)</a:t>
            </a:r>
          </a:p>
          <a:p>
            <a:r>
              <a:rPr lang="en-US" dirty="0"/>
              <a:t>	- Can change contents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Reactions</a:t>
            </a:r>
            <a:r>
              <a:rPr lang="en-US" dirty="0"/>
              <a:t> (events)</a:t>
            </a:r>
          </a:p>
          <a:p>
            <a:r>
              <a:rPr lang="en-US" dirty="0"/>
              <a:t>	- Can detect and react to a change or input</a:t>
            </a:r>
          </a:p>
          <a:p>
            <a:r>
              <a:rPr lang="en-US" dirty="0"/>
              <a:t>	- e.g.: background change after click a button</a:t>
            </a:r>
          </a:p>
          <a:p>
            <a:endParaRPr lang="en-US" dirty="0"/>
          </a:p>
          <a:p>
            <a:r>
              <a:rPr lang="en-US" dirty="0"/>
              <a:t>“JavaScript is not Java, just like ham is not hamster”</a:t>
            </a:r>
          </a:p>
          <a:p>
            <a:pPr algn="r"/>
            <a:r>
              <a:rPr lang="en-US" sz="1800" dirty="0"/>
              <a:t>More on: http://javascriptisnotjava.com/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556FCD-4253-455F-903B-763B8DAA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JavaScript – muscles and senses</a:t>
            </a:r>
          </a:p>
        </p:txBody>
      </p:sp>
    </p:spTree>
    <p:extLst>
      <p:ext uri="{BB962C8B-B14F-4D97-AF65-F5344CB8AC3E}">
        <p14:creationId xmlns:p14="http://schemas.microsoft.com/office/powerpoint/2010/main" val="2875910281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7ED368-7F9C-421A-B3CE-7B3F78E70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2441931"/>
            <a:ext cx="3200400" cy="1809750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3E1346-D8BA-4BD0-BCA5-266D7EAE78CE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sz="2400" dirty="0"/>
              <a:t>JS has a very similar grammar like other scripting language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‘var’</a:t>
            </a:r>
            <a:r>
              <a:rPr lang="en-US" dirty="0"/>
              <a:t> or </a:t>
            </a:r>
            <a:r>
              <a:rPr lang="en-US" dirty="0">
                <a:solidFill>
                  <a:srgbClr val="C00000"/>
                </a:solidFill>
              </a:rPr>
              <a:t>‘let’: </a:t>
            </a:r>
            <a:r>
              <a:rPr lang="en-US" dirty="0"/>
              <a:t>declare a variable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‘if’: </a:t>
            </a:r>
            <a:r>
              <a:rPr lang="en-US" dirty="0"/>
              <a:t>conditional clause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‘function foo()’: </a:t>
            </a:r>
            <a:r>
              <a:rPr lang="en-US" dirty="0"/>
              <a:t>define a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‘foo()’: </a:t>
            </a:r>
            <a:r>
              <a:rPr lang="en-US" dirty="0"/>
              <a:t>execute a function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Semicolon</a:t>
            </a:r>
            <a:r>
              <a:rPr lang="en-US" dirty="0"/>
              <a:t>: recommended, but</a:t>
            </a:r>
          </a:p>
          <a:p>
            <a:r>
              <a:rPr lang="en-US" dirty="0"/>
              <a:t>not necessary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Comment: </a:t>
            </a:r>
            <a:r>
              <a:rPr lang="en-US" dirty="0">
                <a:solidFill>
                  <a:srgbClr val="C00000"/>
                </a:solidFill>
              </a:rPr>
              <a:t>‘//’</a:t>
            </a:r>
            <a:r>
              <a:rPr lang="en-US" dirty="0"/>
              <a:t>(for a line)</a:t>
            </a:r>
          </a:p>
          <a:p>
            <a:r>
              <a:rPr lang="en-US" dirty="0"/>
              <a:t>or </a:t>
            </a:r>
            <a:r>
              <a:rPr lang="en-US" dirty="0">
                <a:solidFill>
                  <a:srgbClr val="C00000"/>
                </a:solidFill>
              </a:rPr>
              <a:t>‘/* */’ </a:t>
            </a:r>
            <a:r>
              <a:rPr lang="en-US" dirty="0"/>
              <a:t>(for many lines)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D9ED04-D7CE-4521-B8FC-C91338E6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JS – basic grammar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D672B5-6A84-4B2F-BE58-12D214BF3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4387707"/>
            <a:ext cx="3152775" cy="2171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105A97-2D2D-4B1B-8494-0D2AD4286111}"/>
              </a:ext>
            </a:extLst>
          </p:cNvPr>
          <p:cNvSpPr txBox="1"/>
          <p:nvPr/>
        </p:nvSpPr>
        <p:spPr>
          <a:xfrm>
            <a:off x="-41096" y="6646843"/>
            <a:ext cx="77672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Source: https://developer.mozilla.org/en-US/docs/Web/JavaScript/Guide/Grammar_and_types</a:t>
            </a:r>
          </a:p>
        </p:txBody>
      </p:sp>
    </p:spTree>
    <p:extLst>
      <p:ext uri="{BB962C8B-B14F-4D97-AF65-F5344CB8AC3E}">
        <p14:creationId xmlns:p14="http://schemas.microsoft.com/office/powerpoint/2010/main" val="3180994204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E5F97A-6B96-4183-AF6B-BE375030876E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List: </a:t>
            </a:r>
          </a:p>
          <a:p>
            <a:r>
              <a:rPr lang="en-US" dirty="0"/>
              <a:t>	</a:t>
            </a:r>
            <a:r>
              <a:rPr lang="en-US" sz="2400" dirty="0"/>
              <a:t>Square bracket: []</a:t>
            </a:r>
          </a:p>
          <a:p>
            <a:r>
              <a:rPr lang="en-US" sz="2400" dirty="0"/>
              <a:t>	Simple and efficient to </a:t>
            </a:r>
            <a:r>
              <a:rPr lang="en-US" sz="2400" dirty="0">
                <a:solidFill>
                  <a:srgbClr val="C00000"/>
                </a:solidFill>
              </a:rPr>
              <a:t>enumerate</a:t>
            </a:r>
          </a:p>
          <a:p>
            <a:r>
              <a:rPr lang="en-US" sz="2400" dirty="0"/>
              <a:t>	But hard to find a specific one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Object:  </a:t>
            </a:r>
          </a:p>
          <a:p>
            <a:r>
              <a:rPr lang="en-US" dirty="0"/>
              <a:t>	</a:t>
            </a:r>
            <a:r>
              <a:rPr lang="en-US" sz="2400" dirty="0"/>
              <a:t>Curly bracket: {}</a:t>
            </a:r>
          </a:p>
          <a:p>
            <a:r>
              <a:rPr lang="en-US" sz="2400" dirty="0"/>
              <a:t>	Attribute-value pairs</a:t>
            </a:r>
          </a:p>
          <a:p>
            <a:r>
              <a:rPr lang="en-US" sz="2400" dirty="0"/>
              <a:t>	Simple to enumerate and fast to find a specific one</a:t>
            </a:r>
          </a:p>
          <a:p>
            <a:r>
              <a:rPr lang="en-US" sz="2400" dirty="0"/>
              <a:t>	But take twice space to store the same information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B86A6C-1248-4890-8C68-9459BE239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JS – important data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F00328-776B-410E-8315-AE255946A1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311"/>
          <a:stretch/>
        </p:blipFill>
        <p:spPr>
          <a:xfrm>
            <a:off x="2603321" y="1889396"/>
            <a:ext cx="5667375" cy="3582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2F0E2C-B6D3-4F5E-8866-9F4C2906F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894" y="4372845"/>
            <a:ext cx="6907069" cy="3582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2D2617-FAF9-410F-A67C-CC55FB7D96F9}"/>
              </a:ext>
            </a:extLst>
          </p:cNvPr>
          <p:cNvSpPr txBox="1"/>
          <p:nvPr/>
        </p:nvSpPr>
        <p:spPr>
          <a:xfrm>
            <a:off x="0" y="6608335"/>
            <a:ext cx="714053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Source: https://developer.mozilla.org/en-US/docs/Web/JavaScript/Guide/Grammar_and_types</a:t>
            </a:r>
          </a:p>
        </p:txBody>
      </p:sp>
    </p:spTree>
    <p:extLst>
      <p:ext uri="{BB962C8B-B14F-4D97-AF65-F5344CB8AC3E}">
        <p14:creationId xmlns:p14="http://schemas.microsoft.com/office/powerpoint/2010/main" val="623013483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10ADA6-D221-43F5-88D7-F611230E4065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Useful to </a:t>
            </a:r>
            <a:r>
              <a:rPr lang="en-US" dirty="0">
                <a:solidFill>
                  <a:srgbClr val="C00000"/>
                </a:solidFill>
              </a:rPr>
              <a:t>repeat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enumerate</a:t>
            </a:r>
            <a:r>
              <a:rPr lang="en-US" dirty="0"/>
              <a:t> data 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Repeat</a:t>
            </a:r>
            <a:r>
              <a:rPr lang="en-US" dirty="0"/>
              <a:t> for certain times</a:t>
            </a:r>
          </a:p>
          <a:p>
            <a:r>
              <a:rPr lang="en-US" dirty="0"/>
              <a:t>Start from 0, end at 5, </a:t>
            </a:r>
          </a:p>
          <a:p>
            <a:r>
              <a:rPr lang="en-US" dirty="0"/>
              <a:t>so the value will be </a:t>
            </a:r>
          </a:p>
          <a:p>
            <a:r>
              <a:rPr lang="en-US" dirty="0"/>
              <a:t>0, 1, 2, 3, 4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Enumerate</a:t>
            </a:r>
            <a:r>
              <a:rPr lang="en-US" dirty="0"/>
              <a:t> </a:t>
            </a:r>
          </a:p>
          <a:p>
            <a:r>
              <a:rPr lang="en-US" sz="2400" dirty="0"/>
              <a:t>Variable ‘item’ is an item in the ‘list’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0CA3FA-813C-4AAE-85C1-26C53FF34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JS – for loop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971F24-6898-4F3C-96CE-4C43F4F437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39" b="15058"/>
          <a:stretch/>
        </p:blipFill>
        <p:spPr>
          <a:xfrm>
            <a:off x="4175505" y="3240496"/>
            <a:ext cx="4968495" cy="10551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8F85C3-0A19-48FE-966B-655F7AA50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767" y="4902991"/>
            <a:ext cx="3228975" cy="1114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6C0E127-DBCA-448A-8952-F05B3C090C83}"/>
              </a:ext>
            </a:extLst>
          </p:cNvPr>
          <p:cNvSpPr txBox="1"/>
          <p:nvPr/>
        </p:nvSpPr>
        <p:spPr>
          <a:xfrm>
            <a:off x="0" y="6498213"/>
            <a:ext cx="86148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Source: https://developer.mozilla.org/en-US/docs/Web/JavaScript/Guide/Loops_and_iteration</a:t>
            </a:r>
          </a:p>
        </p:txBody>
      </p:sp>
    </p:spTree>
    <p:extLst>
      <p:ext uri="{BB962C8B-B14F-4D97-AF65-F5344CB8AC3E}">
        <p14:creationId xmlns:p14="http://schemas.microsoft.com/office/powerpoint/2010/main" val="3106899446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104ACF-4043-43AE-867C-10BC6654F45C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By the end of this workshop, you should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Explain the structure of web pages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Report HTML, JavaScript, and CSS’s usages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Define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Reproduce a simple static </a:t>
            </a:r>
            <a:r>
              <a:rPr lang="en-US" dirty="0" err="1"/>
              <a:t>webmap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Share the </a:t>
            </a:r>
            <a:r>
              <a:rPr lang="en-US" dirty="0" err="1"/>
              <a:t>webmap</a:t>
            </a:r>
            <a:r>
              <a:rPr lang="en-US" dirty="0"/>
              <a:t> with GitHub Pages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Reproduce a simple back-end with MongoDB and python-eve </a:t>
            </a:r>
            <a:r>
              <a:rPr lang="en-US" sz="1800" dirty="0"/>
              <a:t>(for back-end part only)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E28BBF-7F09-49B0-AFCF-61C3BBFE3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4183266831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AB8213-E9D2-4EDA-BD92-229161BAE6A6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jQuery is a very useful library. Its function starts with </a:t>
            </a:r>
            <a:r>
              <a:rPr lang="en-US" dirty="0">
                <a:solidFill>
                  <a:srgbClr val="C00000"/>
                </a:solidFill>
              </a:rPr>
              <a:t>a dollar sign ($) </a:t>
            </a:r>
            <a:r>
              <a:rPr lang="en-US" dirty="0"/>
              <a:t>and usually two steps</a:t>
            </a:r>
          </a:p>
          <a:p>
            <a:endParaRPr lang="en-US" sz="2400" dirty="0"/>
          </a:p>
          <a:p>
            <a:r>
              <a:rPr lang="en-US" sz="2400" dirty="0"/>
              <a:t>Step 1: select the object(s)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Select an object: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the_id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Select a class of objects: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the_class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/>
              <a:t>Step 2: </a:t>
            </a:r>
            <a:r>
              <a:rPr lang="en-US" sz="2400" dirty="0">
                <a:solidFill>
                  <a:srgbClr val="C00000"/>
                </a:solidFill>
              </a:rPr>
              <a:t>do something </a:t>
            </a:r>
            <a:r>
              <a:rPr lang="en-US" sz="2400" dirty="0"/>
              <a:t>or ask it </a:t>
            </a:r>
            <a:r>
              <a:rPr lang="en-US" sz="2400" dirty="0">
                <a:solidFill>
                  <a:srgbClr val="C00000"/>
                </a:solidFill>
              </a:rPr>
              <a:t>react</a:t>
            </a:r>
            <a:r>
              <a:rPr lang="en-US" sz="2400" dirty="0"/>
              <a:t> to something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Change the value of an input box: </a:t>
            </a:r>
          </a:p>
          <a:p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$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"#input"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20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2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(“text changed!”)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Add an event to a button that when a user clicks it, show a text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4F934E-5525-490A-AECB-98B8450F5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JS library: jQuery</a:t>
            </a:r>
          </a:p>
        </p:txBody>
      </p:sp>
    </p:spTree>
    <p:extLst>
      <p:ext uri="{BB962C8B-B14F-4D97-AF65-F5344CB8AC3E}">
        <p14:creationId xmlns:p14="http://schemas.microsoft.com/office/powerpoint/2010/main" val="2745171698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7299E4-9DBC-43FD-9AD8-B6BDDA78E386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JS has an anti-intuitive feature: many functions are </a:t>
            </a:r>
            <a:r>
              <a:rPr lang="en-US" dirty="0">
                <a:solidFill>
                  <a:srgbClr val="C00000"/>
                </a:solidFill>
              </a:rPr>
              <a:t>asynchronous</a:t>
            </a:r>
            <a:r>
              <a:rPr lang="en-US" dirty="0"/>
              <a:t> by default, for example: </a:t>
            </a:r>
          </a:p>
          <a:p>
            <a:r>
              <a:rPr lang="en-US" dirty="0"/>
              <a:t>Function A, B, and C; but B will take very long time.</a:t>
            </a:r>
          </a:p>
          <a:p>
            <a:endParaRPr lang="en-US" dirty="0"/>
          </a:p>
          <a:p>
            <a:r>
              <a:rPr lang="en-US" dirty="0"/>
              <a:t>Run: </a:t>
            </a:r>
          </a:p>
          <a:p>
            <a:r>
              <a:rPr lang="en-US" dirty="0"/>
              <a:t>A(): take 1 sec</a:t>
            </a:r>
          </a:p>
          <a:p>
            <a:r>
              <a:rPr lang="en-US" dirty="0"/>
              <a:t>B(): take 5 min</a:t>
            </a:r>
          </a:p>
          <a:p>
            <a:r>
              <a:rPr lang="en-US" dirty="0"/>
              <a:t>C(): take human</a:t>
            </a:r>
          </a:p>
          <a:p>
            <a:r>
              <a:rPr lang="en-US" dirty="0"/>
              <a:t> 2 min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68C2BD-AC0F-46DB-8800-E558D829F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JS – callback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5399E4-B107-48E8-B283-F613EB089D62}"/>
              </a:ext>
            </a:extLst>
          </p:cNvPr>
          <p:cNvCxnSpPr/>
          <p:nvPr/>
        </p:nvCxnSpPr>
        <p:spPr>
          <a:xfrm>
            <a:off x="3114392" y="3429000"/>
            <a:ext cx="0" cy="33313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0CBB302-9792-480F-B56D-9829E7743DA5}"/>
              </a:ext>
            </a:extLst>
          </p:cNvPr>
          <p:cNvSpPr txBox="1"/>
          <p:nvPr/>
        </p:nvSpPr>
        <p:spPr>
          <a:xfrm>
            <a:off x="3350038" y="4172566"/>
            <a:ext cx="24439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results:</a:t>
            </a:r>
          </a:p>
          <a:p>
            <a:endParaRPr lang="en-US" dirty="0"/>
          </a:p>
          <a:p>
            <a:r>
              <a:rPr lang="en-US" dirty="0"/>
              <a:t>0:01  - A is finished.</a:t>
            </a:r>
          </a:p>
          <a:p>
            <a:r>
              <a:rPr lang="en-US" dirty="0"/>
              <a:t>(human wait 5 min)</a:t>
            </a:r>
          </a:p>
          <a:p>
            <a:r>
              <a:rPr lang="en-US" dirty="0"/>
              <a:t>5:01  - B is finished.</a:t>
            </a:r>
          </a:p>
          <a:p>
            <a:r>
              <a:rPr lang="en-US" dirty="0"/>
              <a:t>7:01  - C is finished.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FD97D5-A092-458C-B718-66B530A68266}"/>
              </a:ext>
            </a:extLst>
          </p:cNvPr>
          <p:cNvSpPr txBox="1"/>
          <p:nvPr/>
        </p:nvSpPr>
        <p:spPr>
          <a:xfrm>
            <a:off x="6029606" y="4172566"/>
            <a:ext cx="24439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 results:</a:t>
            </a:r>
          </a:p>
          <a:p>
            <a:endParaRPr lang="en-US" dirty="0"/>
          </a:p>
          <a:p>
            <a:r>
              <a:rPr lang="en-US" dirty="0"/>
              <a:t>0:01  - A is finished.</a:t>
            </a:r>
          </a:p>
          <a:p>
            <a:r>
              <a:rPr lang="en-US" dirty="0"/>
              <a:t>(human wait 1 sec)</a:t>
            </a:r>
          </a:p>
          <a:p>
            <a:r>
              <a:rPr lang="en-US" dirty="0"/>
              <a:t>2.01  - C is finished. 5:01  - B is finished.</a:t>
            </a:r>
          </a:p>
        </p:txBody>
      </p:sp>
    </p:spTree>
    <p:extLst>
      <p:ext uri="{BB962C8B-B14F-4D97-AF65-F5344CB8AC3E}">
        <p14:creationId xmlns:p14="http://schemas.microsoft.com/office/powerpoint/2010/main" val="517120524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E4D2EE-6AC6-425A-9D52-D55A593F6286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06916" y="1734522"/>
            <a:ext cx="8837084" cy="44173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Need to make </a:t>
            </a:r>
            <a:r>
              <a:rPr lang="en-US" dirty="0">
                <a:solidFill>
                  <a:srgbClr val="C00000"/>
                </a:solidFill>
              </a:rPr>
              <a:t>requests</a:t>
            </a:r>
            <a:r>
              <a:rPr lang="en-US" dirty="0"/>
              <a:t> to get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200" dirty="0"/>
              <a:t>$.get: the jQuery function to GET data. Has two parameters: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D77C03"/>
                </a:solidFill>
              </a:rPr>
              <a:t>“datasource.com”: </a:t>
            </a:r>
            <a:r>
              <a:rPr lang="en-US" sz="2200" dirty="0"/>
              <a:t>the online dataset URL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FFC000"/>
                </a:solidFill>
              </a:rPr>
              <a:t>callback</a:t>
            </a:r>
            <a:r>
              <a:rPr lang="en-US" sz="2200" dirty="0"/>
              <a:t> (function): what you will do to the data if data is available</a:t>
            </a:r>
          </a:p>
          <a:p>
            <a:r>
              <a:rPr lang="en-US" sz="2200" dirty="0">
                <a:solidFill>
                  <a:srgbClr val="00B0F0"/>
                </a:solidFill>
              </a:rPr>
              <a:t>	</a:t>
            </a:r>
            <a:r>
              <a:rPr lang="en-US" sz="2200" dirty="0" err="1">
                <a:solidFill>
                  <a:srgbClr val="00B0F0"/>
                </a:solidFill>
              </a:rPr>
              <a:t>returned_data</a:t>
            </a:r>
            <a:r>
              <a:rPr lang="en-US" sz="2200" dirty="0"/>
              <a:t>: the returned data structure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BCB3F2-1CF7-4CAB-82CB-8D889FD8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JS – make a request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B8DAE9-E85F-441C-88B3-84D15F69D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2705100"/>
            <a:ext cx="46482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39605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1E45B0-10E6-4873-B4A5-2343726646E4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940AE-B355-4DAB-A058-48BC2ED97933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Webpage basics - CSS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0971AE-B79E-44C6-BD45-0629FA0C7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75336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4F2F9F-313D-45F2-9F29-770243F8576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06916" y="1734522"/>
            <a:ext cx="8837084" cy="4417350"/>
          </a:xfrm>
        </p:spPr>
        <p:txBody>
          <a:bodyPr/>
          <a:lstStyle/>
          <a:p>
            <a:r>
              <a:rPr lang="en-US" dirty="0"/>
              <a:t>Cascading Style Sheets (CSS)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Layout: position and sequence of HTML elements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Colors and fonts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BE5388-0DE2-42C0-AF1A-FB16D59A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CSS – make-up on the face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AC4746-7D80-4FC0-B7E4-3082B825B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687" y="3298007"/>
            <a:ext cx="3514908" cy="344366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EFC703C-425D-4FA1-AA5C-C31A8BB93BE6}"/>
              </a:ext>
            </a:extLst>
          </p:cNvPr>
          <p:cNvCxnSpPr/>
          <p:nvPr/>
        </p:nvCxnSpPr>
        <p:spPr>
          <a:xfrm flipH="1">
            <a:off x="3954896" y="3542505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D31D718-F6E0-4DD4-93F1-4C5EC3479DB9}"/>
              </a:ext>
            </a:extLst>
          </p:cNvPr>
          <p:cNvSpPr txBox="1"/>
          <p:nvPr/>
        </p:nvSpPr>
        <p:spPr>
          <a:xfrm>
            <a:off x="1741047" y="3357839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 specific object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BA66A3-114D-4E47-9D52-596E99068E2A}"/>
              </a:ext>
            </a:extLst>
          </p:cNvPr>
          <p:cNvCxnSpPr/>
          <p:nvPr/>
        </p:nvCxnSpPr>
        <p:spPr>
          <a:xfrm flipH="1">
            <a:off x="3954896" y="3807921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451AA94-1D64-4724-8C1C-C02061376843}"/>
              </a:ext>
            </a:extLst>
          </p:cNvPr>
          <p:cNvSpPr txBox="1"/>
          <p:nvPr/>
        </p:nvSpPr>
        <p:spPr>
          <a:xfrm>
            <a:off x="843366" y="3652737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its width to 250 pixel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1428FE-7CB6-4342-BB1F-01DF95E14556}"/>
              </a:ext>
            </a:extLst>
          </p:cNvPr>
          <p:cNvCxnSpPr/>
          <p:nvPr/>
        </p:nvCxnSpPr>
        <p:spPr>
          <a:xfrm flipH="1">
            <a:off x="3954896" y="4742869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890CC96-72EF-4AB9-AC59-821CDD16873D}"/>
              </a:ext>
            </a:extLst>
          </p:cNvPr>
          <p:cNvSpPr txBox="1"/>
          <p:nvPr/>
        </p:nvSpPr>
        <p:spPr>
          <a:xfrm>
            <a:off x="522765" y="4503680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objects with this class name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E0D892-96C7-4A93-9849-9FA385227706}"/>
              </a:ext>
            </a:extLst>
          </p:cNvPr>
          <p:cNvCxnSpPr/>
          <p:nvPr/>
        </p:nvCxnSpPr>
        <p:spPr>
          <a:xfrm flipH="1">
            <a:off x="3954896" y="5152122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AD44E3-3716-4E4D-A4E0-5F2C1D5EABDA}"/>
              </a:ext>
            </a:extLst>
          </p:cNvPr>
          <p:cNvCxnSpPr/>
          <p:nvPr/>
        </p:nvCxnSpPr>
        <p:spPr>
          <a:xfrm flipH="1">
            <a:off x="3954896" y="5468909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55C866-08CC-4B8A-BA9A-BE5D24CBBA88}"/>
              </a:ext>
            </a:extLst>
          </p:cNvPr>
          <p:cNvCxnSpPr/>
          <p:nvPr/>
        </p:nvCxnSpPr>
        <p:spPr>
          <a:xfrm flipH="1">
            <a:off x="3954896" y="5818230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DD9BD6-B705-4D63-80C2-287125C33D6F}"/>
              </a:ext>
            </a:extLst>
          </p:cNvPr>
          <p:cNvCxnSpPr/>
          <p:nvPr/>
        </p:nvCxnSpPr>
        <p:spPr>
          <a:xfrm flipH="1">
            <a:off x="3954896" y="6151872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892F3EF-7EB2-44BB-846F-0FA0969FAC8D}"/>
              </a:ext>
            </a:extLst>
          </p:cNvPr>
          <p:cNvSpPr txBox="1"/>
          <p:nvPr/>
        </p:nvSpPr>
        <p:spPr>
          <a:xfrm>
            <a:off x="1384962" y="4914913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padding to 4px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C9332B-CA00-44C3-BD51-CB5DE9F57393}"/>
              </a:ext>
            </a:extLst>
          </p:cNvPr>
          <p:cNvSpPr txBox="1"/>
          <p:nvPr/>
        </p:nvSpPr>
        <p:spPr>
          <a:xfrm>
            <a:off x="474456" y="5274238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margin to the top to 4px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29AAD5-2AE0-4A19-97A1-1E20F8A6D6D1}"/>
              </a:ext>
            </a:extLst>
          </p:cNvPr>
          <p:cNvSpPr txBox="1"/>
          <p:nvPr/>
        </p:nvSpPr>
        <p:spPr>
          <a:xfrm>
            <a:off x="1715399" y="563188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border style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656806-CF03-44AE-BD7D-71D2646D7811}"/>
              </a:ext>
            </a:extLst>
          </p:cNvPr>
          <p:cNvSpPr txBox="1"/>
          <p:nvPr/>
        </p:nvSpPr>
        <p:spPr>
          <a:xfrm>
            <a:off x="1423434" y="5997879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transition style</a:t>
            </a:r>
          </a:p>
        </p:txBody>
      </p:sp>
    </p:spTree>
    <p:extLst>
      <p:ext uri="{BB962C8B-B14F-4D97-AF65-F5344CB8AC3E}">
        <p14:creationId xmlns:p14="http://schemas.microsoft.com/office/powerpoint/2010/main" val="1415826719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8D8386-E66D-45A7-B280-3632CC8B9EC5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CSS seems trivial among the three, but requires much more 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Just like makeup, buy from professional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Try templates and libraries (bootstrap)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Can adjust according to demands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E001C4-B0B6-4650-A3C4-0B09CC2F8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CSS is hard</a:t>
            </a:r>
          </a:p>
        </p:txBody>
      </p:sp>
    </p:spTree>
    <p:extLst>
      <p:ext uri="{BB962C8B-B14F-4D97-AF65-F5344CB8AC3E}">
        <p14:creationId xmlns:p14="http://schemas.microsoft.com/office/powerpoint/2010/main" val="4039465600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DB19B5-3803-49BC-B851-48E70361422E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HTML is the </a:t>
            </a:r>
            <a:r>
              <a:rPr lang="en-US" dirty="0">
                <a:solidFill>
                  <a:srgbClr val="C00000"/>
                </a:solidFill>
              </a:rPr>
              <a:t>bone</a:t>
            </a:r>
          </a:p>
          <a:p>
            <a:r>
              <a:rPr lang="en-US" dirty="0"/>
              <a:t>	Foundation of a website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JS is the </a:t>
            </a:r>
            <a:r>
              <a:rPr lang="en-US" dirty="0">
                <a:solidFill>
                  <a:srgbClr val="C00000"/>
                </a:solidFill>
              </a:rPr>
              <a:t>muscle and senses</a:t>
            </a:r>
          </a:p>
          <a:p>
            <a:r>
              <a:rPr lang="en-US" dirty="0"/>
              <a:t>	Actions and reactions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CSS is the </a:t>
            </a:r>
            <a:r>
              <a:rPr lang="en-US" dirty="0">
                <a:solidFill>
                  <a:srgbClr val="C00000"/>
                </a:solidFill>
              </a:rPr>
              <a:t>makeup</a:t>
            </a:r>
          </a:p>
          <a:p>
            <a:r>
              <a:rPr lang="en-US" dirty="0"/>
              <a:t>	Layout and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8BB601-63C8-4857-A480-9F394DFA6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17F5E2-10F9-4A3A-8C3A-25BEF83944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99" r="40554" b="37280"/>
          <a:stretch/>
        </p:blipFill>
        <p:spPr>
          <a:xfrm>
            <a:off x="5535420" y="1690568"/>
            <a:ext cx="3608580" cy="10761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B3CD05-32D7-4C57-BD57-12D6DCBDF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5420" y="3401621"/>
            <a:ext cx="3608580" cy="10761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E7DF94-8C75-466C-AA2A-DB568323BF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12" b="69387"/>
          <a:stretch/>
        </p:blipFill>
        <p:spPr>
          <a:xfrm>
            <a:off x="5535420" y="5075737"/>
            <a:ext cx="3608580" cy="107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29618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F1A7CB-1A7C-430C-9703-BF27EDCCFC07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We need to include JS and </a:t>
            </a:r>
            <a:r>
              <a:rPr lang="en-US" dirty="0" err="1"/>
              <a:t>css</a:t>
            </a:r>
            <a:r>
              <a:rPr lang="en-US" dirty="0"/>
              <a:t> files and libraries to our main HTML to make them work</a:t>
            </a:r>
          </a:p>
          <a:p>
            <a:endParaRPr lang="en-US" dirty="0"/>
          </a:p>
          <a:p>
            <a:r>
              <a:rPr lang="en-US" dirty="0"/>
              <a:t>For JS: 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css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en-US" dirty="0"/>
              <a:t>Make sure adding your main JS and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b="1" dirty="0"/>
              <a:t>AFTER</a:t>
            </a:r>
            <a:r>
              <a:rPr lang="en-US" dirty="0"/>
              <a:t> other libraries to not fail the dependencies.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6C9E7B-0B2D-4682-87A6-BC0F9D33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Combining the three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D8D75F-7932-4B1F-A9B8-3E4475042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807" y="3354073"/>
            <a:ext cx="4724078" cy="6413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52B01C-DEEB-4B61-9AAF-A9D304FCF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807" y="4504098"/>
            <a:ext cx="6194688" cy="51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514384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9AFBFD-5A65-4BEC-A88F-09E77DA27AA0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0B2C7-D0ED-415A-8230-830D5D7B25CE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Web Browser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944F9F-599E-488D-B927-69684F220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13326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C5DA6A-C79E-4A86-8FA6-1BC531DCAD84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53458" y="1847538"/>
            <a:ext cx="8990542" cy="4417350"/>
          </a:xfrm>
        </p:spPr>
        <p:txBody>
          <a:bodyPr/>
          <a:lstStyle/>
          <a:p>
            <a:r>
              <a:rPr lang="en-US" dirty="0"/>
              <a:t>It is a software that translate online HTML/JS/CSS codes into contents</a:t>
            </a:r>
          </a:p>
          <a:p>
            <a:r>
              <a:rPr lang="en-US" dirty="0"/>
              <a:t>Debug window: press F12 or right click -&gt; inspect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Inspector: show elements in current HTML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  : pick element on page and show HTML code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5C3A9D-A39E-4AAB-860A-303462A6E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Understand your browser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8633B8-B427-4B81-B094-D64FD5119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58" y="4531110"/>
            <a:ext cx="5568593" cy="22773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896D18-C78B-423C-92C8-514E700D3C9A}"/>
              </a:ext>
            </a:extLst>
          </p:cNvPr>
          <p:cNvSpPr txBox="1"/>
          <p:nvPr/>
        </p:nvSpPr>
        <p:spPr>
          <a:xfrm>
            <a:off x="6143946" y="4531110"/>
            <a:ext cx="28465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Important: </a:t>
            </a:r>
          </a:p>
          <a:p>
            <a:r>
              <a:rPr lang="en-US" dirty="0"/>
              <a:t>Current HTML may be different from the original HTML file you wrote, because </a:t>
            </a:r>
            <a:r>
              <a:rPr lang="en-US" dirty="0">
                <a:solidFill>
                  <a:srgbClr val="C00000"/>
                </a:solidFill>
              </a:rPr>
              <a:t>your JS files will add and change the contents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AE1766-CC1F-4846-9436-B21B7A8AC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447" y="4136440"/>
            <a:ext cx="390525" cy="33337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2CBD93A0-4722-45D6-AD57-B90DEB081BB8}"/>
              </a:ext>
            </a:extLst>
          </p:cNvPr>
          <p:cNvSpPr/>
          <p:nvPr/>
        </p:nvSpPr>
        <p:spPr>
          <a:xfrm>
            <a:off x="3000054" y="4465550"/>
            <a:ext cx="421240" cy="25664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35507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022E38-EAA5-45D6-803A-8B3E21EAB830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sz="3200" dirty="0"/>
              <a:t>0.  Short survey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Minilecture (4:05 – 4:35pm EST)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Front-end lab (4:35pm – 5:10pm)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Short break and Q&amp;A for front-end part (5:10 – 5:20pm)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Back-end lab (5:20pm – 5:50pm)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Free Q&amp;A time and short survey (5:50pm – 6:00pm)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7DA045-11C4-4E30-BD80-57C015C4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422248073"/>
      </p:ext>
    </p:extLst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027C69-F1D9-413A-84DA-CE674078A38C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This is the JavaScript console for the current 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console.log(): </a:t>
            </a:r>
            <a:r>
              <a:rPr lang="en-US" dirty="0"/>
              <a:t>Like print() in Python and 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Console will show the information printed from your JS code. </a:t>
            </a:r>
            <a:r>
              <a:rPr lang="en-US" dirty="0">
                <a:solidFill>
                  <a:srgbClr val="C00000"/>
                </a:solidFill>
              </a:rPr>
              <a:t>Very useful for simple debug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You can change the current HTML contents by typing commands</a:t>
            </a:r>
          </a:p>
          <a:p>
            <a:r>
              <a:rPr lang="en-US" dirty="0"/>
              <a:t>	</a:t>
            </a:r>
            <a:r>
              <a:rPr lang="en-US" sz="2000" dirty="0"/>
              <a:t>For example, type </a:t>
            </a:r>
            <a:r>
              <a:rPr lang="en-US" sz="2000" dirty="0" err="1"/>
              <a:t>document.body.innerHTML</a:t>
            </a:r>
            <a:r>
              <a:rPr lang="en-US" sz="2000" dirty="0"/>
              <a:t> = “” in any page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5229CD-17A6-4E9C-89D0-D7EAD9097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Web console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3AF42F-C5FD-44A9-A928-2A77E5E70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29" y="5623234"/>
            <a:ext cx="3829050" cy="1057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A29F6B-5F06-4082-9B41-599C75D6B0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168"/>
          <a:stretch/>
        </p:blipFill>
        <p:spPr>
          <a:xfrm>
            <a:off x="5578868" y="5543283"/>
            <a:ext cx="3184989" cy="1253383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3F521FCE-F8D8-40D8-81C2-2028DAB83FD8}"/>
              </a:ext>
            </a:extLst>
          </p:cNvPr>
          <p:cNvSpPr/>
          <p:nvPr/>
        </p:nvSpPr>
        <p:spPr>
          <a:xfrm>
            <a:off x="4296364" y="5828041"/>
            <a:ext cx="986319" cy="683865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05107"/>
      </p:ext>
    </p:extLst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48AA28-2B2A-4667-8210-07F2E6C39BF9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 will show all the traffic in the 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 is useful to see whether a file is loaded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057F61-F5D1-4249-BBBF-C54B7E199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monitor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0C7AE1-7F29-461B-A208-FF6AC1516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54" y="3631035"/>
            <a:ext cx="7715891" cy="286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10699"/>
      </p:ext>
    </p:extLst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061FA0-82F6-4C4F-A13F-18509B298754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sz="2400" dirty="0"/>
              <a:t>Cross-origin resource sharing (</a:t>
            </a:r>
            <a:r>
              <a:rPr lang="en-US" sz="2400" b="1" dirty="0"/>
              <a:t>CORS</a:t>
            </a:r>
            <a:r>
              <a:rPr lang="en-US" sz="2400" dirty="0"/>
              <a:t>) is a rule that </a:t>
            </a:r>
            <a:r>
              <a:rPr lang="en-US" sz="2400" dirty="0">
                <a:solidFill>
                  <a:srgbClr val="C00000"/>
                </a:solidFill>
              </a:rPr>
              <a:t>websites cannot request resources from other domains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aaa.com </a:t>
            </a:r>
            <a:r>
              <a:rPr lang="en-US" sz="2000" dirty="0"/>
              <a:t>cannot directly request a CSV file hosted on </a:t>
            </a:r>
            <a:r>
              <a:rPr lang="en-US" sz="2000" b="1" dirty="0"/>
              <a:t>bbb.com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C00000"/>
                </a:solidFill>
              </a:rPr>
              <a:t>even if it is a public file. </a:t>
            </a:r>
            <a:r>
              <a:rPr lang="en-US" sz="2000" dirty="0">
                <a:solidFill>
                  <a:schemeClr val="tx1"/>
                </a:solidFill>
              </a:rPr>
              <a:t>This includes </a:t>
            </a:r>
            <a:r>
              <a:rPr lang="en-US" sz="2000" dirty="0">
                <a:solidFill>
                  <a:srgbClr val="C00000"/>
                </a:solidFill>
              </a:rPr>
              <a:t>local files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Instead, aaa.com can only request resources with aaa.com domains, such as aaa.com/file.csv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is enforced by most web browsers</a:t>
            </a:r>
          </a:p>
          <a:p>
            <a:endParaRPr lang="en-US" sz="2000" dirty="0"/>
          </a:p>
          <a:p>
            <a:r>
              <a:rPr lang="en-US" sz="2400" dirty="0"/>
              <a:t>Solutions for local development: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Start a local server (localhost)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</a:rPr>
              <a:t>Use Firefox developer edition and CORS everywhere plugin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055D9A-B3F2-4C90-8E75-A449F988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CORS restrictions</a:t>
            </a:r>
          </a:p>
        </p:txBody>
      </p:sp>
    </p:spTree>
    <p:extLst>
      <p:ext uri="{BB962C8B-B14F-4D97-AF65-F5344CB8AC3E}">
        <p14:creationId xmlns:p14="http://schemas.microsoft.com/office/powerpoint/2010/main" val="1119536342"/>
      </p:ext>
    </p:extLst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0E7EE8-4115-42CB-B5F0-95323C91222D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EFBB5-7156-435C-907C-9732F5C46E05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Mapping library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F2552D-D297-405C-B588-1DE1F4301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4806"/>
      </p:ext>
    </p:extLst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A0E6E6-4E36-4344-A8C3-356958513421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A very useful JavaScript library to support mapping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Adding the library: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Just like jQuery’s $, Leaflet’s functions start with </a:t>
            </a:r>
            <a:r>
              <a:rPr lang="en-US" dirty="0">
                <a:solidFill>
                  <a:srgbClr val="C00000"/>
                </a:solidFill>
              </a:rPr>
              <a:t>L</a:t>
            </a:r>
          </a:p>
          <a:p>
            <a:r>
              <a:rPr lang="en-US" sz="2000" dirty="0"/>
              <a:t>e.g. Adding a map object to HTML element with id = “</a:t>
            </a:r>
            <a:r>
              <a:rPr lang="en-US" sz="2000" dirty="0" err="1"/>
              <a:t>mapid</a:t>
            </a:r>
            <a:r>
              <a:rPr lang="en-US" sz="2000" dirty="0"/>
              <a:t>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CF0F53-2EDA-4D2C-B102-FF1E3DA9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Leaflet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941AD6-096B-4149-BF5F-B54680DB1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948" y="2820602"/>
            <a:ext cx="6706103" cy="10295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210C89-3D8E-4050-BB00-650293715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4920181"/>
            <a:ext cx="7696200" cy="4857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5F8020-7AF2-4BCF-B01A-92E25E053F47}"/>
              </a:ext>
            </a:extLst>
          </p:cNvPr>
          <p:cNvCxnSpPr/>
          <p:nvPr/>
        </p:nvCxnSpPr>
        <p:spPr>
          <a:xfrm>
            <a:off x="1728270" y="5267255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B87D1C-F115-4576-BD19-E63EAEE4C749}"/>
              </a:ext>
            </a:extLst>
          </p:cNvPr>
          <p:cNvCxnSpPr/>
          <p:nvPr/>
        </p:nvCxnSpPr>
        <p:spPr>
          <a:xfrm>
            <a:off x="2725220" y="5280954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347831-417F-4A38-9430-864FE7351AFD}"/>
              </a:ext>
            </a:extLst>
          </p:cNvPr>
          <p:cNvCxnSpPr/>
          <p:nvPr/>
        </p:nvCxnSpPr>
        <p:spPr>
          <a:xfrm>
            <a:off x="3715820" y="5280954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DC3209-5080-43BA-92DF-E32875E48F6C}"/>
              </a:ext>
            </a:extLst>
          </p:cNvPr>
          <p:cNvCxnSpPr/>
          <p:nvPr/>
        </p:nvCxnSpPr>
        <p:spPr>
          <a:xfrm>
            <a:off x="4915970" y="5297936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444FE0-8636-464F-AF94-82A66DA64A36}"/>
              </a:ext>
            </a:extLst>
          </p:cNvPr>
          <p:cNvCxnSpPr/>
          <p:nvPr/>
        </p:nvCxnSpPr>
        <p:spPr>
          <a:xfrm>
            <a:off x="7887770" y="5303217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09E5711-4878-4994-8F73-A77023D0AE0A}"/>
              </a:ext>
            </a:extLst>
          </p:cNvPr>
          <p:cNvSpPr txBox="1"/>
          <p:nvPr/>
        </p:nvSpPr>
        <p:spPr>
          <a:xfrm>
            <a:off x="1087027" y="5544657"/>
            <a:ext cx="1198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JS leaflet map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ED3116-40E5-4E3C-B892-897E3C10B473}"/>
              </a:ext>
            </a:extLst>
          </p:cNvPr>
          <p:cNvSpPr txBox="1"/>
          <p:nvPr/>
        </p:nvSpPr>
        <p:spPr>
          <a:xfrm>
            <a:off x="2199991" y="5544657"/>
            <a:ext cx="11980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Leaflet’s create map function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16193A-F697-4720-AECF-990D44CEDC97}"/>
              </a:ext>
            </a:extLst>
          </p:cNvPr>
          <p:cNvSpPr txBox="1"/>
          <p:nvPr/>
        </p:nvSpPr>
        <p:spPr>
          <a:xfrm>
            <a:off x="3299861" y="5601500"/>
            <a:ext cx="9190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Targeted HTML element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9019E2-3955-42FF-A3D1-BF92EE89514F}"/>
              </a:ext>
            </a:extLst>
          </p:cNvPr>
          <p:cNvSpPr txBox="1"/>
          <p:nvPr/>
        </p:nvSpPr>
        <p:spPr>
          <a:xfrm>
            <a:off x="4320371" y="5598252"/>
            <a:ext cx="13728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Method to set the map to a specific view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76225E-C1E3-4DE6-A03B-BAF0A5AE5A82}"/>
              </a:ext>
            </a:extLst>
          </p:cNvPr>
          <p:cNvCxnSpPr/>
          <p:nvPr/>
        </p:nvCxnSpPr>
        <p:spPr>
          <a:xfrm>
            <a:off x="6470450" y="5324098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9C6DCC1-9546-4F43-809E-111DBE415269}"/>
              </a:ext>
            </a:extLst>
          </p:cNvPr>
          <p:cNvSpPr txBox="1"/>
          <p:nvPr/>
        </p:nvSpPr>
        <p:spPr>
          <a:xfrm>
            <a:off x="6011777" y="5598252"/>
            <a:ext cx="9190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view’s </a:t>
            </a:r>
            <a:r>
              <a:rPr lang="en-US" sz="1400" dirty="0" err="1">
                <a:solidFill>
                  <a:srgbClr val="C00000"/>
                </a:solidFill>
              </a:rPr>
              <a:t>latlng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86B9D2-2C82-4D40-B8CA-C2684F4EDBB4}"/>
              </a:ext>
            </a:extLst>
          </p:cNvPr>
          <p:cNvSpPr txBox="1"/>
          <p:nvPr/>
        </p:nvSpPr>
        <p:spPr>
          <a:xfrm>
            <a:off x="7566339" y="5615076"/>
            <a:ext cx="9190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Zoom level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C10DAD-45CB-4E7C-8481-DFD38D50B661}"/>
              </a:ext>
            </a:extLst>
          </p:cNvPr>
          <p:cNvSpPr txBox="1"/>
          <p:nvPr/>
        </p:nvSpPr>
        <p:spPr>
          <a:xfrm>
            <a:off x="1533015" y="6371194"/>
            <a:ext cx="676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Human language translate: Leaflet, create a map on the HTML element called “</a:t>
            </a:r>
            <a:r>
              <a:rPr lang="en-US" sz="1400" i="1" dirty="0" err="1"/>
              <a:t>mapid</a:t>
            </a:r>
            <a:r>
              <a:rPr lang="en-US" sz="1400" i="1" dirty="0"/>
              <a:t>”, and set my view to this place with this zoom level</a:t>
            </a:r>
          </a:p>
        </p:txBody>
      </p:sp>
    </p:spTree>
    <p:extLst>
      <p:ext uri="{BB962C8B-B14F-4D97-AF65-F5344CB8AC3E}">
        <p14:creationId xmlns:p14="http://schemas.microsoft.com/office/powerpoint/2010/main" val="3985771175"/>
      </p:ext>
    </p:extLst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44CD42-E880-4F23-A52E-6038A6CEACB6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Layer: Raster layer (</a:t>
            </a:r>
            <a:r>
              <a:rPr lang="en-US" sz="2400" dirty="0" err="1"/>
              <a:t>L.tileLayer</a:t>
            </a:r>
            <a:r>
              <a:rPr lang="en-US" sz="2400" dirty="0"/>
              <a:t>, including base layers), vector layer…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Other single symbols: circle (</a:t>
            </a:r>
            <a:r>
              <a:rPr lang="en-US" sz="2400" dirty="0" err="1"/>
              <a:t>L.circle</a:t>
            </a:r>
            <a:r>
              <a:rPr lang="en-US" sz="2400" dirty="0"/>
              <a:t>), polygon…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Information media: popup</a:t>
            </a:r>
          </a:p>
          <a:p>
            <a:r>
              <a:rPr lang="en-US" sz="2400" dirty="0"/>
              <a:t>All elements must </a:t>
            </a:r>
            <a:r>
              <a:rPr lang="en-US" sz="2400" dirty="0" err="1"/>
              <a:t>addTo</a:t>
            </a:r>
            <a:r>
              <a:rPr lang="en-US" sz="2400" dirty="0"/>
              <a:t>(</a:t>
            </a:r>
            <a:r>
              <a:rPr lang="en-US" sz="2400" dirty="0" err="1"/>
              <a:t>mymap</a:t>
            </a:r>
            <a:r>
              <a:rPr lang="en-US" sz="2400" dirty="0"/>
              <a:t>) to show on the map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468D74-5BD3-4CC2-A0A9-FF5DCF72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leaflet components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8C7CA9-B93F-4450-8CBB-37A057467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212" y="4594956"/>
            <a:ext cx="6257925" cy="176212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33A16B-04F2-4E92-BE5A-41A158C19448}"/>
              </a:ext>
            </a:extLst>
          </p:cNvPr>
          <p:cNvCxnSpPr>
            <a:cxnSpLocks/>
          </p:cNvCxnSpPr>
          <p:nvPr/>
        </p:nvCxnSpPr>
        <p:spPr>
          <a:xfrm>
            <a:off x="3509029" y="6177827"/>
            <a:ext cx="0" cy="35418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F049D3-85D1-4D05-BBAC-B7C109846487}"/>
              </a:ext>
            </a:extLst>
          </p:cNvPr>
          <p:cNvCxnSpPr>
            <a:cxnSpLocks/>
          </p:cNvCxnSpPr>
          <p:nvPr/>
        </p:nvCxnSpPr>
        <p:spPr>
          <a:xfrm>
            <a:off x="5695712" y="6198009"/>
            <a:ext cx="0" cy="35418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6B86CE-E48F-4A85-9BB9-1F8A071820D9}"/>
              </a:ext>
            </a:extLst>
          </p:cNvPr>
          <p:cNvCxnSpPr>
            <a:cxnSpLocks/>
          </p:cNvCxnSpPr>
          <p:nvPr/>
        </p:nvCxnSpPr>
        <p:spPr>
          <a:xfrm flipV="1">
            <a:off x="4452539" y="4458984"/>
            <a:ext cx="0" cy="34932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A4C429-49AF-45FE-931F-107C379FCEBD}"/>
              </a:ext>
            </a:extLst>
          </p:cNvPr>
          <p:cNvCxnSpPr>
            <a:cxnSpLocks/>
          </p:cNvCxnSpPr>
          <p:nvPr/>
        </p:nvCxnSpPr>
        <p:spPr>
          <a:xfrm flipV="1">
            <a:off x="5817290" y="4465833"/>
            <a:ext cx="0" cy="34932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2B8AD7C-3A8E-4E4C-AFD5-908C9C67C965}"/>
              </a:ext>
            </a:extLst>
          </p:cNvPr>
          <p:cNvSpPr txBox="1"/>
          <p:nvPr/>
        </p:nvSpPr>
        <p:spPr>
          <a:xfrm>
            <a:off x="3509029" y="409650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Desired location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67CF04-92C0-44A8-B25D-A740EEEB3483}"/>
              </a:ext>
            </a:extLst>
          </p:cNvPr>
          <p:cNvSpPr txBox="1"/>
          <p:nvPr/>
        </p:nvSpPr>
        <p:spPr>
          <a:xfrm>
            <a:off x="5344316" y="410090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Radius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2C0607-35E0-4DDB-AB7E-9084ECBE4634}"/>
              </a:ext>
            </a:extLst>
          </p:cNvPr>
          <p:cNvSpPr txBox="1"/>
          <p:nvPr/>
        </p:nvSpPr>
        <p:spPr>
          <a:xfrm>
            <a:off x="2703342" y="6469293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to the map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4CC3B8-26F5-49B2-A69D-CEAE3EC7FD6B}"/>
              </a:ext>
            </a:extLst>
          </p:cNvPr>
          <p:cNvSpPr txBox="1"/>
          <p:nvPr/>
        </p:nvSpPr>
        <p:spPr>
          <a:xfrm>
            <a:off x="4452539" y="6469293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a popup with this content on this circle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072E436-5082-47EE-82CE-2AAE85045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34" y="4856058"/>
            <a:ext cx="1630674" cy="134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46086"/>
      </p:ext>
    </p:extLst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5E17E7-303C-4A6C-98A0-3FE16BA3C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65" y="1933521"/>
            <a:ext cx="7685070" cy="41107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E2B307-B830-4108-B513-95EDE6C8F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607" y="175554"/>
            <a:ext cx="7315200" cy="16547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11EA06-E4F1-4110-94F3-96364F49A778}"/>
              </a:ext>
            </a:extLst>
          </p:cNvPr>
          <p:cNvSpPr txBox="1"/>
          <p:nvPr/>
        </p:nvSpPr>
        <p:spPr>
          <a:xfrm>
            <a:off x="174661" y="402771"/>
            <a:ext cx="1284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a map box base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466D8D-954F-44FE-BA5A-EFA327870585}"/>
              </a:ext>
            </a:extLst>
          </p:cNvPr>
          <p:cNvSpPr txBox="1"/>
          <p:nvPr/>
        </p:nvSpPr>
        <p:spPr>
          <a:xfrm>
            <a:off x="3174715" y="6189988"/>
            <a:ext cx="485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now have a web-map!</a:t>
            </a:r>
          </a:p>
        </p:txBody>
      </p:sp>
    </p:spTree>
    <p:extLst>
      <p:ext uri="{BB962C8B-B14F-4D97-AF65-F5344CB8AC3E}">
        <p14:creationId xmlns:p14="http://schemas.microsoft.com/office/powerpoint/2010/main" val="3023814088"/>
      </p:ext>
    </p:extLst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0AAB1B-DCC3-45C4-AE39-5909EC22D483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Fork the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Open project in Visual Studio Code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60C086-8A0A-4B4D-81F3-EA20462CD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Frontend lab agenda</a:t>
            </a:r>
          </a:p>
        </p:txBody>
      </p:sp>
    </p:spTree>
    <p:extLst>
      <p:ext uri="{BB962C8B-B14F-4D97-AF65-F5344CB8AC3E}">
        <p14:creationId xmlns:p14="http://schemas.microsoft.com/office/powerpoint/2010/main" val="3891788319"/>
      </p:ext>
    </p:extLst>
  </p:cSld>
  <p:clrMapOvr>
    <a:masterClrMapping/>
  </p:clrMapOvr>
  <p:transition spd="slow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3F829E-2835-4746-A04A-16C152EE2395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A2DD3-6D0E-4175-B112-9E800C8ECC18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Go online?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A6D78-2A0B-45C0-AFAC-F1E7A5F6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74447"/>
      </p:ext>
    </p:extLst>
  </p:cSld>
  <p:clrMapOvr>
    <a:masterClrMapping/>
  </p:clrMapOvr>
  <p:transition spd="slow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C7E2F0-C899-4739-B005-35F715A8321B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Borrow or buy a server</a:t>
            </a:r>
          </a:p>
          <a:p>
            <a:r>
              <a:rPr lang="en-US" dirty="0"/>
              <a:t>	- A server is an online computer that works 24/7. </a:t>
            </a:r>
          </a:p>
          <a:p>
            <a:r>
              <a:rPr lang="en-US" dirty="0"/>
              <a:t>	- It can support a back-end and more actions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GitHub Pages</a:t>
            </a:r>
          </a:p>
          <a:p>
            <a:r>
              <a:rPr lang="en-US" dirty="0"/>
              <a:t>	- Can only support a website without back-end</a:t>
            </a:r>
          </a:p>
          <a:p>
            <a:r>
              <a:rPr lang="en-US" dirty="0"/>
              <a:t>	- </a:t>
            </a:r>
            <a:r>
              <a:rPr lang="en-US" b="1" dirty="0">
                <a:solidFill>
                  <a:srgbClr val="C00000"/>
                </a:solidFill>
              </a:rPr>
              <a:t>Free and persistent</a:t>
            </a:r>
          </a:p>
          <a:p>
            <a:r>
              <a:rPr lang="en-US" dirty="0"/>
              <a:t>	- Go to your forked GitHub page -&gt; settings -&gt; Pages -&gt; Source -&gt; select main</a:t>
            </a:r>
          </a:p>
          <a:p>
            <a:r>
              <a:rPr lang="en-US" dirty="0"/>
              <a:t>	- </a:t>
            </a:r>
            <a:r>
              <a:rPr lang="en-US" sz="1600" dirty="0"/>
              <a:t>access by: </a:t>
            </a:r>
            <a:r>
              <a:rPr lang="en-US" sz="1600" u="sng" dirty="0"/>
              <a:t>youname.github.io/UCGIS-</a:t>
            </a:r>
            <a:r>
              <a:rPr lang="en-US" sz="1600" u="sng" dirty="0" err="1"/>
              <a:t>Fullstack</a:t>
            </a:r>
            <a:r>
              <a:rPr lang="en-US" sz="1600" u="sng" dirty="0"/>
              <a:t>-</a:t>
            </a:r>
            <a:r>
              <a:rPr lang="en-US" sz="1600" u="sng" dirty="0" err="1"/>
              <a:t>Geovisualization</a:t>
            </a:r>
            <a:r>
              <a:rPr lang="en-US" sz="1600" u="sng" dirty="0"/>
              <a:t>-Workshop/demo</a:t>
            </a:r>
            <a:endParaRPr lang="en-US" u="sn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DE7EAB-AF7F-49E0-9119-1B50865C2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Solutions to host a website</a:t>
            </a:r>
          </a:p>
        </p:txBody>
      </p:sp>
    </p:spTree>
    <p:extLst>
      <p:ext uri="{BB962C8B-B14F-4D97-AF65-F5344CB8AC3E}">
        <p14:creationId xmlns:p14="http://schemas.microsoft.com/office/powerpoint/2010/main" val="1976069657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B99D68D-F366-458B-A14C-1F64C9E7AB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4" t="2910" r="45145" b="41367"/>
          <a:stretch/>
        </p:blipFill>
        <p:spPr>
          <a:xfrm>
            <a:off x="4751382" y="1734522"/>
            <a:ext cx="4344616" cy="2479201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8EE76E-9FC7-43AE-B9E2-6307DB0405D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52804" y="1881496"/>
            <a:ext cx="5569902" cy="441735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Open source</a:t>
            </a:r>
          </a:p>
          <a:p>
            <a:r>
              <a:rPr lang="en-US" sz="3200" dirty="0"/>
              <a:t>    - No cost for users</a:t>
            </a:r>
          </a:p>
          <a:p>
            <a:r>
              <a:rPr lang="en-US" sz="3200" dirty="0"/>
              <a:t>	- Reusable for developers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Few dependency</a:t>
            </a:r>
          </a:p>
          <a:p>
            <a:r>
              <a:rPr lang="en-US" sz="3200" dirty="0"/>
              <a:t>	- Only browser</a:t>
            </a:r>
          </a:p>
          <a:p>
            <a:r>
              <a:rPr lang="en-US" sz="3200" dirty="0"/>
              <a:t>	- No installation</a:t>
            </a:r>
          </a:p>
          <a:p>
            <a:r>
              <a:rPr lang="en-US" sz="3200" dirty="0"/>
              <a:t>	- No prerequisites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94D9A8-CAFE-4B21-9A6F-2A4923DD7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Why web-map? Accessible</a:t>
            </a:r>
          </a:p>
        </p:txBody>
      </p:sp>
      <p:pic>
        <p:nvPicPr>
          <p:cNvPr id="1028" name="Picture 4" descr="Free Images : smartphone, hand, person, technology, male, social, finger,  telephone, gadget, mobile phone, holding, glasses, cellphone, casual, cell,  using, sms, portable communications device, communication device 7360x4912  - - 720898 - Free stock ...">
            <a:extLst>
              <a:ext uri="{FF2B5EF4-FFF2-40B4-BE49-F238E27FC236}">
                <a16:creationId xmlns:a16="http://schemas.microsoft.com/office/drawing/2014/main" id="{5C4BE1AF-8A8B-4587-AEC1-91FB09AEA0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29" b="362"/>
          <a:stretch/>
        </p:blipFill>
        <p:spPr bwMode="auto">
          <a:xfrm>
            <a:off x="4799384" y="4378800"/>
            <a:ext cx="4296614" cy="247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45838"/>
      </p:ext>
    </p:extLst>
  </p:cSld>
  <p:clrMapOvr>
    <a:masterClrMapping/>
  </p:clrMapOvr>
  <p:transition spd="slow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DF20CF-7CB8-44F5-9963-A9FAD6F02492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Git is a version control software</a:t>
            </a:r>
          </a:p>
          <a:p>
            <a:r>
              <a:rPr lang="en-US" dirty="0"/>
              <a:t>	Record your every </a:t>
            </a:r>
            <a:r>
              <a:rPr lang="en-US" dirty="0">
                <a:solidFill>
                  <a:srgbClr val="C00000"/>
                </a:solidFill>
              </a:rPr>
              <a:t>committed </a:t>
            </a:r>
            <a:r>
              <a:rPr lang="en-US" dirty="0"/>
              <a:t>change</a:t>
            </a:r>
            <a:endParaRPr lang="en-US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GitHub is a free website to host these changes</a:t>
            </a:r>
          </a:p>
          <a:p>
            <a:endParaRPr lang="en-US" dirty="0"/>
          </a:p>
          <a:p>
            <a:r>
              <a:rPr lang="en-US" dirty="0"/>
              <a:t>To save your changes: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Commit</a:t>
            </a:r>
            <a:r>
              <a:rPr lang="en-US" dirty="0"/>
              <a:t>: record your current change to local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Push</a:t>
            </a:r>
            <a:r>
              <a:rPr lang="en-US" dirty="0"/>
              <a:t>: upload your files to the GitHub server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 few minutes, the Pages will update your change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142686-B082-4970-97C4-744F6D190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GitHub and Git</a:t>
            </a:r>
          </a:p>
        </p:txBody>
      </p:sp>
    </p:spTree>
    <p:extLst>
      <p:ext uri="{BB962C8B-B14F-4D97-AF65-F5344CB8AC3E}">
        <p14:creationId xmlns:p14="http://schemas.microsoft.com/office/powerpoint/2010/main" val="2733336902"/>
      </p:ext>
    </p:extLst>
  </p:cSld>
  <p:clrMapOvr>
    <a:masterClrMapping/>
  </p:clrMapOvr>
  <p:transition spd="slow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2C6922-70DD-4510-A55F-60F1E5A7AEC6}"/>
              </a:ext>
            </a:extLst>
          </p:cNvPr>
          <p:cNvSpPr txBox="1"/>
          <p:nvPr/>
        </p:nvSpPr>
        <p:spPr>
          <a:xfrm>
            <a:off x="1014573" y="3873357"/>
            <a:ext cx="71148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Back-end lecture</a:t>
            </a:r>
          </a:p>
        </p:txBody>
      </p:sp>
    </p:spTree>
    <p:extLst>
      <p:ext uri="{BB962C8B-B14F-4D97-AF65-F5344CB8AC3E}">
        <p14:creationId xmlns:p14="http://schemas.microsoft.com/office/powerpoint/2010/main" val="3372648031"/>
      </p:ext>
    </p:extLst>
  </p:cSld>
  <p:clrMapOvr>
    <a:masterClrMapping/>
  </p:clrMapOvr>
  <p:transition spd="slow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60872B-A375-407D-B604-CE1599E37B83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In web development, generally: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Front-end focus on user interface</a:t>
            </a:r>
          </a:p>
          <a:p>
            <a:r>
              <a:rPr lang="en-US" dirty="0"/>
              <a:t>	Anything that happens in your web browser</a:t>
            </a:r>
          </a:p>
          <a:p>
            <a:r>
              <a:rPr lang="en-US" dirty="0"/>
              <a:t>	- HTML, JS, CSS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Back-end focus on server and infrastructure</a:t>
            </a:r>
          </a:p>
          <a:p>
            <a:r>
              <a:rPr lang="en-US" dirty="0">
                <a:solidFill>
                  <a:srgbClr val="C00000"/>
                </a:solidFill>
              </a:rPr>
              <a:t>	- Database</a:t>
            </a:r>
          </a:p>
          <a:p>
            <a:r>
              <a:rPr lang="en-US" dirty="0">
                <a:solidFill>
                  <a:srgbClr val="C00000"/>
                </a:solidFill>
              </a:rPr>
              <a:t>	- API that serves the data in the database</a:t>
            </a:r>
          </a:p>
          <a:p>
            <a:r>
              <a:rPr lang="en-US" dirty="0">
                <a:solidFill>
                  <a:srgbClr val="C00000"/>
                </a:solidFill>
              </a:rPr>
              <a:t>	- MongoDB and Python-eve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42B6C6-EBBF-4C3A-9865-C412FFA2F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front- and back-end?</a:t>
            </a:r>
          </a:p>
        </p:txBody>
      </p:sp>
    </p:spTree>
    <p:extLst>
      <p:ext uri="{BB962C8B-B14F-4D97-AF65-F5344CB8AC3E}">
        <p14:creationId xmlns:p14="http://schemas.microsoft.com/office/powerpoint/2010/main" val="1676520336"/>
      </p:ext>
    </p:extLst>
  </p:cSld>
  <p:clrMapOvr>
    <a:masterClrMapping/>
  </p:clrMapOvr>
  <p:transition spd="slow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7F05AC-CD6A-4C56-98A1-A72A88E24D33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6E01EB-F091-4AFD-B7AA-B68B53D4F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207891193"/>
      </p:ext>
    </p:extLst>
  </p:cSld>
  <p:clrMapOvr>
    <a:masterClrMapping/>
  </p:clrMapOvr>
  <p:transition spd="slow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60320" y="2834640"/>
            <a:ext cx="4175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Thanks!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60320" y="3910370"/>
            <a:ext cx="4175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liu.6544@osu.edu</a:t>
            </a:r>
          </a:p>
        </p:txBody>
      </p:sp>
    </p:spTree>
    <p:extLst>
      <p:ext uri="{BB962C8B-B14F-4D97-AF65-F5344CB8AC3E}">
        <p14:creationId xmlns:p14="http://schemas.microsoft.com/office/powerpoint/2010/main" val="1715006673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A78018C-B9FD-4791-B364-A0A6C30D96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9" r="12917" b="22000"/>
          <a:stretch/>
        </p:blipFill>
        <p:spPr>
          <a:xfrm>
            <a:off x="5082101" y="2186566"/>
            <a:ext cx="4061899" cy="209460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8EE76E-9FC7-43AE-B9E2-6307DB0405D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52804" y="1881496"/>
            <a:ext cx="5569902" cy="441735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Persistent</a:t>
            </a:r>
          </a:p>
          <a:p>
            <a:r>
              <a:rPr lang="en-US" sz="3200" dirty="0"/>
              <a:t>	- Online 24/7</a:t>
            </a:r>
          </a:p>
          <a:p>
            <a:r>
              <a:rPr lang="en-US" sz="3200" dirty="0"/>
              <a:t>	- Low risk of failing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Compatible</a:t>
            </a:r>
          </a:p>
          <a:p>
            <a:r>
              <a:rPr lang="en-US" sz="3200" dirty="0"/>
              <a:t>	- Cross platforms</a:t>
            </a:r>
          </a:p>
          <a:p>
            <a:r>
              <a:rPr lang="en-US" sz="3200" dirty="0"/>
              <a:t>	- Touching screen </a:t>
            </a:r>
          </a:p>
          <a:p>
            <a:r>
              <a:rPr lang="en-US" sz="3200" dirty="0"/>
              <a:t>	  friendly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94D9A8-CAFE-4B21-9A6F-2A4923DD7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Why web-map? Robustness</a:t>
            </a:r>
          </a:p>
        </p:txBody>
      </p:sp>
      <p:pic>
        <p:nvPicPr>
          <p:cNvPr id="8" name="Picture 6" descr="Free Images : laptop, desk, notebook, mobile, work, ipad, technology,  notepad, communication, furniture, digital, freelance, wireless, desktop  computer, personal computer, tablet pc, tablet computer, personal computer  hardware 5472x3648 - - 1032563 ...">
            <a:extLst>
              <a:ext uri="{FF2B5EF4-FFF2-40B4-BE49-F238E27FC236}">
                <a16:creationId xmlns:a16="http://schemas.microsoft.com/office/drawing/2014/main" id="{203BD79D-D582-482A-B344-E52A85FB73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00" b="14319"/>
          <a:stretch/>
        </p:blipFill>
        <p:spPr bwMode="auto">
          <a:xfrm>
            <a:off x="4964387" y="4586239"/>
            <a:ext cx="4106520" cy="198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729510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23CB16-65E2-4056-8528-E8B525BB9D80}"/>
              </a:ext>
            </a:extLst>
          </p:cNvPr>
          <p:cNvSpPr txBox="1"/>
          <p:nvPr/>
        </p:nvSpPr>
        <p:spPr>
          <a:xfrm>
            <a:off x="1014573" y="3873357"/>
            <a:ext cx="71148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Front-end lecture</a:t>
            </a:r>
          </a:p>
        </p:txBody>
      </p:sp>
    </p:spTree>
    <p:extLst>
      <p:ext uri="{BB962C8B-B14F-4D97-AF65-F5344CB8AC3E}">
        <p14:creationId xmlns:p14="http://schemas.microsoft.com/office/powerpoint/2010/main" val="438951608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157C54-9709-4689-B145-C4DAB7CD3DFA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You should already install these software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    Visual Studio Code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    GitHub Desktop and your GitHub account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    Firefox browser developer edition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This slide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Our demo package. Fork this project: </a:t>
            </a:r>
            <a:r>
              <a:rPr lang="en-US" sz="1800" dirty="0">
                <a:hlinkClick r:id="rId2"/>
              </a:rPr>
              <a:t>https://github.com/luyuliu/UCGIS-Fullstack-Geovisualization-Workshop</a:t>
            </a:r>
            <a:r>
              <a:rPr lang="en-US" sz="1800" dirty="0"/>
              <a:t> 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31D3D2-7938-4F8F-B19A-9A0A6D339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Front-end checklist before we started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AE38E-D73B-4764-8D84-4A6DE6F4B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85" y="2943225"/>
            <a:ext cx="409575" cy="381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31139D-6786-4D17-934E-1007BCE9D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635" y="3523776"/>
            <a:ext cx="428625" cy="323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8FFD97-C4BE-4E65-AC20-2EE9F3CC22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462" b="10500"/>
          <a:stretch/>
        </p:blipFill>
        <p:spPr>
          <a:xfrm>
            <a:off x="720635" y="4009551"/>
            <a:ext cx="428625" cy="42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37632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60872B-A375-407D-B604-CE1599E37B83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In web development, generally: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Front-end focus on user interface</a:t>
            </a:r>
          </a:p>
          <a:p>
            <a:r>
              <a:rPr lang="en-US" dirty="0">
                <a:solidFill>
                  <a:srgbClr val="C00000"/>
                </a:solidFill>
              </a:rPr>
              <a:t>	Anything that happens in your web browser</a:t>
            </a:r>
          </a:p>
          <a:p>
            <a:r>
              <a:rPr lang="en-US" dirty="0">
                <a:solidFill>
                  <a:srgbClr val="C00000"/>
                </a:solidFill>
              </a:rPr>
              <a:t>	- HTML, JS, CSS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Back-end focus on server and infrastructure</a:t>
            </a:r>
          </a:p>
          <a:p>
            <a:r>
              <a:rPr lang="en-US" dirty="0"/>
              <a:t>	- Database</a:t>
            </a:r>
          </a:p>
          <a:p>
            <a:r>
              <a:rPr lang="en-US" dirty="0"/>
              <a:t>	- API that serves the data in the database</a:t>
            </a:r>
          </a:p>
          <a:p>
            <a:r>
              <a:rPr lang="en-US" dirty="0"/>
              <a:t>	- MongoDB and Python-eve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42B6C6-EBBF-4C3A-9865-C412FFA2F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front- and back-end?</a:t>
            </a:r>
          </a:p>
        </p:txBody>
      </p:sp>
    </p:spTree>
    <p:extLst>
      <p:ext uri="{BB962C8B-B14F-4D97-AF65-F5344CB8AC3E}">
        <p14:creationId xmlns:p14="http://schemas.microsoft.com/office/powerpoint/2010/main" val="1523849289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1E45B0-10E6-4873-B4A5-2343726646E4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940AE-B355-4DAB-A058-48BC2ED97933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Webpage basics - HTML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0971AE-B79E-44C6-BD45-0629FA0C7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4397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2_Title Slid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Slid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30CDF73BC53D41B7E133DF537BDA40" ma:contentTypeVersion="4" ma:contentTypeDescription="Create a new document." ma:contentTypeScope="" ma:versionID="9837b0592f411cf3688bf15e48e4d766">
  <xsd:schema xmlns:xsd="http://www.w3.org/2001/XMLSchema" xmlns:xs="http://www.w3.org/2001/XMLSchema" xmlns:p="http://schemas.microsoft.com/office/2006/metadata/properties" xmlns:ns2="ec0d9b4f-8739-43ee-a99c-7c904fd80ae7" targetNamespace="http://schemas.microsoft.com/office/2006/metadata/properties" ma:root="true" ma:fieldsID="63d497057f8bc113e15388da07a12c07" ns2:_="">
    <xsd:import namespace="ec0d9b4f-8739-43ee-a99c-7c904fd80a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0d9b4f-8739-43ee-a99c-7c904fd80a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DDDCD3-9822-49C9-98E5-FB1DFD31C0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0d9b4f-8739-43ee-a99c-7c904fd80a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235C39A-9318-4158-BB93-21D0B59CA3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D28F27-5C59-4CD4-8DF0-94A9CE9B560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6150</TotalTime>
  <Words>1999</Words>
  <Application>Microsoft Office PowerPoint</Application>
  <PresentationFormat>On-screen Show (4:3)</PresentationFormat>
  <Paragraphs>333</Paragraphs>
  <Slides>44</Slides>
  <Notes>10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Consolas</vt:lpstr>
      <vt:lpstr>2_Title Slide</vt:lpstr>
      <vt:lpstr>Content Slide</vt:lpstr>
      <vt:lpstr>PowerPoint Presentation</vt:lpstr>
      <vt:lpstr>Learning Objectives</vt:lpstr>
      <vt:lpstr>Agenda</vt:lpstr>
      <vt:lpstr>Why web-map? Accessible</vt:lpstr>
      <vt:lpstr>Why web-map? Robustness</vt:lpstr>
      <vt:lpstr>PowerPoint Presentation</vt:lpstr>
      <vt:lpstr>Front-end checklist before we started</vt:lpstr>
      <vt:lpstr>What is front- and back-end?</vt:lpstr>
      <vt:lpstr>PowerPoint Presentation</vt:lpstr>
      <vt:lpstr>Web page</vt:lpstr>
      <vt:lpstr>HTML – your bones</vt:lpstr>
      <vt:lpstr>HTML element and tag</vt:lpstr>
      <vt:lpstr>HTML tag attributes</vt:lpstr>
      <vt:lpstr>HTML alone is not enough</vt:lpstr>
      <vt:lpstr>PowerPoint Presentation</vt:lpstr>
      <vt:lpstr>JavaScript – muscles and senses</vt:lpstr>
      <vt:lpstr>JS – basic grammar</vt:lpstr>
      <vt:lpstr>JS – important data structure</vt:lpstr>
      <vt:lpstr>JS – for loop</vt:lpstr>
      <vt:lpstr>JS library: jQuery</vt:lpstr>
      <vt:lpstr>JS – callback</vt:lpstr>
      <vt:lpstr>JS – make a request</vt:lpstr>
      <vt:lpstr>PowerPoint Presentation</vt:lpstr>
      <vt:lpstr>CSS – make-up on the face</vt:lpstr>
      <vt:lpstr>CSS is hard</vt:lpstr>
      <vt:lpstr>Summary</vt:lpstr>
      <vt:lpstr>Combining the three</vt:lpstr>
      <vt:lpstr>PowerPoint Presentation</vt:lpstr>
      <vt:lpstr>Understand your browser</vt:lpstr>
      <vt:lpstr>Web console</vt:lpstr>
      <vt:lpstr>Network monitor</vt:lpstr>
      <vt:lpstr>CORS restrictions</vt:lpstr>
      <vt:lpstr>PowerPoint Presentation</vt:lpstr>
      <vt:lpstr>Leaflet</vt:lpstr>
      <vt:lpstr>Other leaflet components</vt:lpstr>
      <vt:lpstr>PowerPoint Presentation</vt:lpstr>
      <vt:lpstr>Frontend lab agenda</vt:lpstr>
      <vt:lpstr>PowerPoint Presentation</vt:lpstr>
      <vt:lpstr>Solutions to host a website</vt:lpstr>
      <vt:lpstr>GitHub and Git</vt:lpstr>
      <vt:lpstr>PowerPoint Presentation</vt:lpstr>
      <vt:lpstr>What is front- and back-end?</vt:lpstr>
      <vt:lpstr>Database</vt:lpstr>
      <vt:lpstr>PowerPoint Presentation</vt:lpstr>
    </vt:vector>
  </TitlesOfParts>
  <Manager/>
  <Company>OSU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Jacquie Aberegg</dc:creator>
  <cp:keywords/>
  <dc:description/>
  <cp:lastModifiedBy>Luyu Liu</cp:lastModifiedBy>
  <cp:revision>492</cp:revision>
  <cp:lastPrinted>2013-08-13T14:25:08Z</cp:lastPrinted>
  <dcterms:created xsi:type="dcterms:W3CDTF">2013-05-24T18:55:25Z</dcterms:created>
  <dcterms:modified xsi:type="dcterms:W3CDTF">2021-04-13T04:37:12Z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0x010100E930CDF73BC53D41B7E133DF537BDA40</vt:lpwstr>
  </property>
</Properties>
</file>