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CC4C1C-9EDD-41B8-B30E-C097AFFA2C9C}" type="datetimeFigureOut">
              <a:rPr lang="en-US" smtClean="0"/>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6045CB8-28E9-4D84-A1AB-93097D548D7F}" type="slidenum">
              <a:rPr lang="en-US" smtClean="0"/>
              <a:t>‹#›</a:t>
            </a:fld>
            <a:endParaRPr lang="en-US"/>
          </a:p>
        </p:txBody>
      </p:sp>
    </p:spTree>
    <p:extLst>
      <p:ext uri="{BB962C8B-B14F-4D97-AF65-F5344CB8AC3E}">
        <p14:creationId xmlns:p14="http://schemas.microsoft.com/office/powerpoint/2010/main" val="39145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CC4C1C-9EDD-41B8-B30E-C097AFFA2C9C}" type="datetimeFigureOut">
              <a:rPr lang="en-US" smtClean="0"/>
              <a:t>10/16/2020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6045CB8-28E9-4D84-A1AB-93097D548D7F}" type="slidenum">
              <a:rPr lang="en-US" smtClean="0"/>
              <a:t>‹#›</a:t>
            </a:fld>
            <a:endParaRPr lang="en-US"/>
          </a:p>
        </p:txBody>
      </p:sp>
    </p:spTree>
    <p:extLst>
      <p:ext uri="{BB962C8B-B14F-4D97-AF65-F5344CB8AC3E}">
        <p14:creationId xmlns:p14="http://schemas.microsoft.com/office/powerpoint/2010/main" val="29438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CC4C1C-9EDD-41B8-B30E-C097AFFA2C9C}" type="datetimeFigureOut">
              <a:rPr lang="en-US" smtClean="0"/>
              <a:t>10/16/2020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6045CB8-28E9-4D84-A1AB-93097D548D7F}" type="slidenum">
              <a:rPr lang="en-US" smtClean="0"/>
              <a:t>‹#›</a:t>
            </a:fld>
            <a:endParaRPr lang="en-US"/>
          </a:p>
        </p:txBody>
      </p:sp>
    </p:spTree>
    <p:extLst>
      <p:ext uri="{BB962C8B-B14F-4D97-AF65-F5344CB8AC3E}">
        <p14:creationId xmlns:p14="http://schemas.microsoft.com/office/powerpoint/2010/main" val="1119578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CC4C1C-9EDD-41B8-B30E-C097AFFA2C9C}" type="datetimeFigureOut">
              <a:rPr lang="en-US" smtClean="0"/>
              <a:t>10/16/2020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6045CB8-28E9-4D84-A1AB-93097D548D7F}"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794372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CC4C1C-9EDD-41B8-B30E-C097AFFA2C9C}" type="datetimeFigureOut">
              <a:rPr lang="en-US" smtClean="0"/>
              <a:t>10/16/2020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6045CB8-28E9-4D84-A1AB-93097D548D7F}" type="slidenum">
              <a:rPr lang="en-US" smtClean="0"/>
              <a:t>‹#›</a:t>
            </a:fld>
            <a:endParaRPr lang="en-US"/>
          </a:p>
        </p:txBody>
      </p:sp>
    </p:spTree>
    <p:extLst>
      <p:ext uri="{BB962C8B-B14F-4D97-AF65-F5344CB8AC3E}">
        <p14:creationId xmlns:p14="http://schemas.microsoft.com/office/powerpoint/2010/main" val="647811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8CC4C1C-9EDD-41B8-B30E-C097AFFA2C9C}" type="datetimeFigureOut">
              <a:rPr lang="en-US" smtClean="0"/>
              <a:t>10/16/2020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045CB8-28E9-4D84-A1AB-93097D548D7F}" type="slidenum">
              <a:rPr lang="en-US" smtClean="0"/>
              <a:t>‹#›</a:t>
            </a:fld>
            <a:endParaRPr lang="en-US"/>
          </a:p>
        </p:txBody>
      </p:sp>
    </p:spTree>
    <p:extLst>
      <p:ext uri="{BB962C8B-B14F-4D97-AF65-F5344CB8AC3E}">
        <p14:creationId xmlns:p14="http://schemas.microsoft.com/office/powerpoint/2010/main" val="31496904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8CC4C1C-9EDD-41B8-B30E-C097AFFA2C9C}" type="datetimeFigureOut">
              <a:rPr lang="en-US" smtClean="0"/>
              <a:t>10/16/2020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045CB8-28E9-4D84-A1AB-93097D548D7F}" type="slidenum">
              <a:rPr lang="en-US" smtClean="0"/>
              <a:t>‹#›</a:t>
            </a:fld>
            <a:endParaRPr lang="en-US"/>
          </a:p>
        </p:txBody>
      </p:sp>
    </p:spTree>
    <p:extLst>
      <p:ext uri="{BB962C8B-B14F-4D97-AF65-F5344CB8AC3E}">
        <p14:creationId xmlns:p14="http://schemas.microsoft.com/office/powerpoint/2010/main" val="2643324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CC4C1C-9EDD-41B8-B30E-C097AFFA2C9C}" type="datetimeFigureOut">
              <a:rPr lang="en-US" smtClean="0"/>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45CB8-28E9-4D84-A1AB-93097D548D7F}" type="slidenum">
              <a:rPr lang="en-US" smtClean="0"/>
              <a:t>‹#›</a:t>
            </a:fld>
            <a:endParaRPr lang="en-US"/>
          </a:p>
        </p:txBody>
      </p:sp>
    </p:spTree>
    <p:extLst>
      <p:ext uri="{BB962C8B-B14F-4D97-AF65-F5344CB8AC3E}">
        <p14:creationId xmlns:p14="http://schemas.microsoft.com/office/powerpoint/2010/main" val="37060276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8CC4C1C-9EDD-41B8-B30E-C097AFFA2C9C}" type="datetimeFigureOut">
              <a:rPr lang="en-US" smtClean="0"/>
              <a:t>10/16/2020</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6045CB8-28E9-4D84-A1AB-93097D548D7F}" type="slidenum">
              <a:rPr lang="en-US" smtClean="0"/>
              <a:t>‹#›</a:t>
            </a:fld>
            <a:endParaRPr lang="en-US"/>
          </a:p>
        </p:txBody>
      </p:sp>
    </p:spTree>
    <p:extLst>
      <p:ext uri="{BB962C8B-B14F-4D97-AF65-F5344CB8AC3E}">
        <p14:creationId xmlns:p14="http://schemas.microsoft.com/office/powerpoint/2010/main" val="3355557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CC4C1C-9EDD-41B8-B30E-C097AFFA2C9C}" type="datetimeFigureOut">
              <a:rPr lang="en-US" smtClean="0"/>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45CB8-28E9-4D84-A1AB-93097D548D7F}" type="slidenum">
              <a:rPr lang="en-US" smtClean="0"/>
              <a:t>‹#›</a:t>
            </a:fld>
            <a:endParaRPr lang="en-US"/>
          </a:p>
        </p:txBody>
      </p:sp>
    </p:spTree>
    <p:extLst>
      <p:ext uri="{BB962C8B-B14F-4D97-AF65-F5344CB8AC3E}">
        <p14:creationId xmlns:p14="http://schemas.microsoft.com/office/powerpoint/2010/main" val="4119836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CC4C1C-9EDD-41B8-B30E-C097AFFA2C9C}" type="datetimeFigureOut">
              <a:rPr lang="en-US" smtClean="0"/>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6045CB8-28E9-4D84-A1AB-93097D548D7F}" type="slidenum">
              <a:rPr lang="en-US" smtClean="0"/>
              <a:t>‹#›</a:t>
            </a:fld>
            <a:endParaRPr lang="en-US"/>
          </a:p>
        </p:txBody>
      </p:sp>
    </p:spTree>
    <p:extLst>
      <p:ext uri="{BB962C8B-B14F-4D97-AF65-F5344CB8AC3E}">
        <p14:creationId xmlns:p14="http://schemas.microsoft.com/office/powerpoint/2010/main" val="2276541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CC4C1C-9EDD-41B8-B30E-C097AFFA2C9C}" type="datetimeFigureOut">
              <a:rPr lang="en-US" smtClean="0"/>
              <a:t>10/16/2020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45CB8-28E9-4D84-A1AB-93097D548D7F}" type="slidenum">
              <a:rPr lang="en-US" smtClean="0"/>
              <a:t>‹#›</a:t>
            </a:fld>
            <a:endParaRPr lang="en-US"/>
          </a:p>
        </p:txBody>
      </p:sp>
    </p:spTree>
    <p:extLst>
      <p:ext uri="{BB962C8B-B14F-4D97-AF65-F5344CB8AC3E}">
        <p14:creationId xmlns:p14="http://schemas.microsoft.com/office/powerpoint/2010/main" val="4091671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CC4C1C-9EDD-41B8-B30E-C097AFFA2C9C}" type="datetimeFigureOut">
              <a:rPr lang="en-US" smtClean="0"/>
              <a:t>10/16/2020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045CB8-28E9-4D84-A1AB-93097D548D7F}" type="slidenum">
              <a:rPr lang="en-US" smtClean="0"/>
              <a:t>‹#›</a:t>
            </a:fld>
            <a:endParaRPr lang="en-US"/>
          </a:p>
        </p:txBody>
      </p:sp>
    </p:spTree>
    <p:extLst>
      <p:ext uri="{BB962C8B-B14F-4D97-AF65-F5344CB8AC3E}">
        <p14:creationId xmlns:p14="http://schemas.microsoft.com/office/powerpoint/2010/main" val="218436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CC4C1C-9EDD-41B8-B30E-C097AFFA2C9C}" type="datetimeFigureOut">
              <a:rPr lang="en-US" smtClean="0"/>
              <a:t>10/16/2020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045CB8-28E9-4D84-A1AB-93097D548D7F}" type="slidenum">
              <a:rPr lang="en-US" smtClean="0"/>
              <a:t>‹#›</a:t>
            </a:fld>
            <a:endParaRPr lang="en-US"/>
          </a:p>
        </p:txBody>
      </p:sp>
    </p:spTree>
    <p:extLst>
      <p:ext uri="{BB962C8B-B14F-4D97-AF65-F5344CB8AC3E}">
        <p14:creationId xmlns:p14="http://schemas.microsoft.com/office/powerpoint/2010/main" val="4129598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8CC4C1C-9EDD-41B8-B30E-C097AFFA2C9C}" type="datetimeFigureOut">
              <a:rPr lang="en-US" smtClean="0"/>
              <a:t>10/16/2020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045CB8-28E9-4D84-A1AB-93097D548D7F}" type="slidenum">
              <a:rPr lang="en-US" smtClean="0"/>
              <a:t>‹#›</a:t>
            </a:fld>
            <a:endParaRPr lang="en-US"/>
          </a:p>
        </p:txBody>
      </p:sp>
    </p:spTree>
    <p:extLst>
      <p:ext uri="{BB962C8B-B14F-4D97-AF65-F5344CB8AC3E}">
        <p14:creationId xmlns:p14="http://schemas.microsoft.com/office/powerpoint/2010/main" val="4241699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CC4C1C-9EDD-41B8-B30E-C097AFFA2C9C}" type="datetimeFigureOut">
              <a:rPr lang="en-US" smtClean="0"/>
              <a:t>10/16/2020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45CB8-28E9-4D84-A1AB-93097D548D7F}" type="slidenum">
              <a:rPr lang="en-US" smtClean="0"/>
              <a:t>‹#›</a:t>
            </a:fld>
            <a:endParaRPr lang="en-US"/>
          </a:p>
        </p:txBody>
      </p:sp>
    </p:spTree>
    <p:extLst>
      <p:ext uri="{BB962C8B-B14F-4D97-AF65-F5344CB8AC3E}">
        <p14:creationId xmlns:p14="http://schemas.microsoft.com/office/powerpoint/2010/main" val="378505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CC4C1C-9EDD-41B8-B30E-C097AFFA2C9C}" type="datetimeFigureOut">
              <a:rPr lang="en-US" smtClean="0"/>
              <a:t>10/16/2020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45CB8-28E9-4D84-A1AB-93097D548D7F}" type="slidenum">
              <a:rPr lang="en-US" smtClean="0"/>
              <a:t>‹#›</a:t>
            </a:fld>
            <a:endParaRPr lang="en-US"/>
          </a:p>
        </p:txBody>
      </p:sp>
    </p:spTree>
    <p:extLst>
      <p:ext uri="{BB962C8B-B14F-4D97-AF65-F5344CB8AC3E}">
        <p14:creationId xmlns:p14="http://schemas.microsoft.com/office/powerpoint/2010/main" val="131106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8CC4C1C-9EDD-41B8-B30E-C097AFFA2C9C}" type="datetimeFigureOut">
              <a:rPr lang="en-US" smtClean="0"/>
              <a:t>10/16/2020</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6045CB8-28E9-4D84-A1AB-93097D548D7F}" type="slidenum">
              <a:rPr lang="en-US" smtClean="0"/>
              <a:t>‹#›</a:t>
            </a:fld>
            <a:endParaRPr lang="en-US"/>
          </a:p>
        </p:txBody>
      </p:sp>
    </p:spTree>
    <p:extLst>
      <p:ext uri="{BB962C8B-B14F-4D97-AF65-F5344CB8AC3E}">
        <p14:creationId xmlns:p14="http://schemas.microsoft.com/office/powerpoint/2010/main" val="13657372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F94536D-7D1D-467F-A7B6-404CF3965895}"/>
              </a:ext>
            </a:extLst>
          </p:cNvPr>
          <p:cNvSpPr>
            <a:spLocks noGrp="1"/>
          </p:cNvSpPr>
          <p:nvPr>
            <p:ph type="subTitle" idx="1"/>
          </p:nvPr>
        </p:nvSpPr>
        <p:spPr>
          <a:xfrm>
            <a:off x="470342" y="4411795"/>
            <a:ext cx="8144134" cy="1117687"/>
          </a:xfrm>
          <a:solidFill>
            <a:schemeClr val="bg2"/>
          </a:solidFill>
          <a:scene3d>
            <a:camera prst="orthographicFront"/>
            <a:lightRig rig="threePt" dir="t"/>
          </a:scene3d>
          <a:sp3d>
            <a:bevelT prst="convex"/>
          </a:sp3d>
        </p:spPr>
        <p:txBody>
          <a:bodyPr>
            <a:normAutofit/>
          </a:bodyPr>
          <a:lstStyle/>
          <a:p>
            <a:pPr algn="ctr"/>
            <a:r>
              <a:rPr lang="en-US" sz="2400" dirty="0">
                <a:solidFill>
                  <a:schemeClr val="accent1">
                    <a:lumMod val="60000"/>
                    <a:lumOff val="40000"/>
                  </a:schemeClr>
                </a:solidFill>
              </a:rPr>
              <a:t>An interactive dashboard by Zac </a:t>
            </a:r>
            <a:r>
              <a:rPr lang="en-US" sz="2400" dirty="0" err="1">
                <a:solidFill>
                  <a:schemeClr val="accent1">
                    <a:lumMod val="60000"/>
                    <a:lumOff val="40000"/>
                  </a:schemeClr>
                </a:solidFill>
              </a:rPr>
              <a:t>Cheatle</a:t>
            </a:r>
            <a:r>
              <a:rPr lang="en-US" sz="2400" dirty="0">
                <a:solidFill>
                  <a:schemeClr val="accent1">
                    <a:lumMod val="60000"/>
                    <a:lumOff val="40000"/>
                  </a:schemeClr>
                </a:solidFill>
              </a:rPr>
              <a:t>, </a:t>
            </a:r>
            <a:r>
              <a:rPr lang="en-US" sz="2400" dirty="0" err="1">
                <a:solidFill>
                  <a:schemeClr val="accent1">
                    <a:lumMod val="60000"/>
                    <a:lumOff val="40000"/>
                  </a:schemeClr>
                </a:solidFill>
              </a:rPr>
              <a:t>Javane</a:t>
            </a:r>
            <a:r>
              <a:rPr lang="en-US" sz="2400" dirty="0">
                <a:solidFill>
                  <a:schemeClr val="accent1">
                    <a:lumMod val="60000"/>
                    <a:lumOff val="40000"/>
                  </a:schemeClr>
                </a:solidFill>
              </a:rPr>
              <a:t> Jones, Adam McVey, </a:t>
            </a:r>
            <a:r>
              <a:rPr lang="en-US" sz="2400" dirty="0" err="1">
                <a:solidFill>
                  <a:schemeClr val="accent1">
                    <a:lumMod val="60000"/>
                    <a:lumOff val="40000"/>
                  </a:schemeClr>
                </a:solidFill>
              </a:rPr>
              <a:t>Paule</a:t>
            </a:r>
            <a:r>
              <a:rPr lang="en-US" sz="2400" dirty="0">
                <a:solidFill>
                  <a:schemeClr val="accent1">
                    <a:lumMod val="60000"/>
                    <a:lumOff val="40000"/>
                  </a:schemeClr>
                </a:solidFill>
              </a:rPr>
              <a:t> </a:t>
            </a:r>
            <a:r>
              <a:rPr lang="en-US" sz="2400" dirty="0" err="1">
                <a:solidFill>
                  <a:schemeClr val="accent1">
                    <a:lumMod val="60000"/>
                    <a:lumOff val="40000"/>
                  </a:schemeClr>
                </a:solidFill>
              </a:rPr>
              <a:t>Nguendang</a:t>
            </a:r>
            <a:r>
              <a:rPr lang="en-US" sz="2400" dirty="0">
                <a:solidFill>
                  <a:schemeClr val="accent1">
                    <a:lumMod val="60000"/>
                    <a:lumOff val="40000"/>
                  </a:schemeClr>
                </a:solidFill>
              </a:rPr>
              <a:t> and Rosa Zhu</a:t>
            </a:r>
          </a:p>
        </p:txBody>
      </p:sp>
      <p:sp>
        <p:nvSpPr>
          <p:cNvPr id="4" name="Rectangle 3">
            <a:extLst>
              <a:ext uri="{FF2B5EF4-FFF2-40B4-BE49-F238E27FC236}">
                <a16:creationId xmlns:a16="http://schemas.microsoft.com/office/drawing/2014/main" id="{822E5F26-DEBD-4421-AFA4-3B8262477CD9}"/>
              </a:ext>
            </a:extLst>
          </p:cNvPr>
          <p:cNvSpPr/>
          <p:nvPr/>
        </p:nvSpPr>
        <p:spPr>
          <a:xfrm>
            <a:off x="2302854" y="2731180"/>
            <a:ext cx="4479111" cy="1200329"/>
          </a:xfrm>
          <a:prstGeom prst="rect">
            <a:avLst/>
          </a:prstGeom>
          <a:noFill/>
        </p:spPr>
        <p:txBody>
          <a:bodyPr wrap="none" lIns="91440" tIns="45720" rIns="91440" bIns="45720">
            <a:spAutoFit/>
            <a:scene3d>
              <a:camera prst="orthographicFront"/>
              <a:lightRig rig="threePt" dir="t"/>
            </a:scene3d>
            <a:sp3d extrusionH="57150">
              <a:bevelT w="38100" h="38100" prst="convex"/>
            </a:sp3d>
          </a:bodyPr>
          <a:lstStyle/>
          <a:p>
            <a:pPr algn="ctr"/>
            <a:r>
              <a:rPr lang="en-US" sz="7200" dirty="0">
                <a:ln w="0"/>
                <a:solidFill>
                  <a:schemeClr val="accent1"/>
                </a:solidFill>
                <a:effectLst>
                  <a:outerShdw blurRad="38100" dist="25400" dir="5400000" algn="ctr" rotWithShape="0">
                    <a:srgbClr val="6E747A">
                      <a:alpha val="43000"/>
                    </a:srgbClr>
                  </a:outerShdw>
                  <a:reflection blurRad="6350" stA="55000" endA="300" endPos="45500" dir="5400000" sy="-100000" algn="bl" rotWithShape="0"/>
                </a:effectLst>
              </a:rPr>
              <a:t>WILDFIRES</a:t>
            </a:r>
          </a:p>
        </p:txBody>
      </p:sp>
      <p:pic>
        <p:nvPicPr>
          <p:cNvPr id="7" name="Picture 6">
            <a:extLst>
              <a:ext uri="{FF2B5EF4-FFF2-40B4-BE49-F238E27FC236}">
                <a16:creationId xmlns:a16="http://schemas.microsoft.com/office/drawing/2014/main" id="{846D127F-8DAB-4065-AE43-4A1EE3B8DB51}"/>
              </a:ext>
            </a:extLst>
          </p:cNvPr>
          <p:cNvPicPr>
            <a:picLocks noChangeAspect="1"/>
          </p:cNvPicPr>
          <p:nvPr/>
        </p:nvPicPr>
        <p:blipFill>
          <a:blip r:embed="rId2">
            <a:alphaModFix amt="40000"/>
            <a:extLst>
              <a:ext uri="{28A0092B-C50C-407E-A947-70E740481C1C}">
                <a14:useLocalDpi xmlns:a14="http://schemas.microsoft.com/office/drawing/2010/main" val="0"/>
              </a:ext>
            </a:extLst>
          </a:blip>
          <a:stretch>
            <a:fillRect/>
          </a:stretch>
        </p:blipFill>
        <p:spPr>
          <a:xfrm>
            <a:off x="0" y="2618913"/>
            <a:ext cx="8948691" cy="1624614"/>
          </a:xfrm>
          <a:prstGeom prst="rect">
            <a:avLst/>
          </a:prstGeom>
          <a:effectLst>
            <a:softEdge rad="0"/>
          </a:effectLst>
        </p:spPr>
      </p:pic>
    </p:spTree>
    <p:extLst>
      <p:ext uri="{BB962C8B-B14F-4D97-AF65-F5344CB8AC3E}">
        <p14:creationId xmlns:p14="http://schemas.microsoft.com/office/powerpoint/2010/main" val="360471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A977F5-AE48-4BF2-A4BF-EB7E6906051D}"/>
              </a:ext>
            </a:extLst>
          </p:cNvPr>
          <p:cNvSpPr>
            <a:spLocks noGrp="1"/>
          </p:cNvSpPr>
          <p:nvPr>
            <p:ph idx="1"/>
          </p:nvPr>
        </p:nvSpPr>
        <p:spPr/>
        <p:txBody>
          <a:bodyPr>
            <a:normAutofit lnSpcReduction="10000"/>
          </a:bodyPr>
          <a:lstStyle/>
          <a:p>
            <a:r>
              <a:rPr lang="en-US" dirty="0"/>
              <a:t>A record breaking 4 million acres were burned (so far!) in California in 2020</a:t>
            </a:r>
          </a:p>
          <a:p>
            <a:r>
              <a:rPr lang="en-US" dirty="0"/>
              <a:t>We wanted to investigate the possible links between climate and frequency and intensity wildfires</a:t>
            </a:r>
          </a:p>
          <a:p>
            <a:r>
              <a:rPr lang="en-US" dirty="0"/>
              <a:t>We wanted to create an engaging and informative visualization of all wildfires that occurred in the state of California in 2019, and other relevant data (county, month, acres burned, average change in temperature over the last century, etc.)</a:t>
            </a:r>
          </a:p>
          <a:p>
            <a:r>
              <a:rPr lang="en-US" dirty="0"/>
              <a:t>Incorporate accrued knowledge of </a:t>
            </a:r>
            <a:r>
              <a:rPr lang="en-US" dirty="0" err="1"/>
              <a:t>Javascript</a:t>
            </a:r>
            <a:r>
              <a:rPr lang="en-US" dirty="0"/>
              <a:t>, HTML, Leaflet, </a:t>
            </a:r>
            <a:r>
              <a:rPr lang="en-US" dirty="0" err="1"/>
              <a:t>Plotly</a:t>
            </a:r>
            <a:r>
              <a:rPr lang="en-US" dirty="0"/>
              <a:t>, SQL, Python, Flask to draw conclusions </a:t>
            </a:r>
          </a:p>
        </p:txBody>
      </p:sp>
      <p:pic>
        <p:nvPicPr>
          <p:cNvPr id="4" name="Picture 3">
            <a:extLst>
              <a:ext uri="{FF2B5EF4-FFF2-40B4-BE49-F238E27FC236}">
                <a16:creationId xmlns:a16="http://schemas.microsoft.com/office/drawing/2014/main" id="{6E2DA11A-088B-4D3E-AD56-D3F500896A2E}"/>
              </a:ext>
            </a:extLst>
          </p:cNvPr>
          <p:cNvPicPr>
            <a:picLocks noChangeAspect="1"/>
          </p:cNvPicPr>
          <p:nvPr/>
        </p:nvPicPr>
        <p:blipFill>
          <a:blip r:embed="rId2">
            <a:alphaModFix amt="40000"/>
            <a:extLst>
              <a:ext uri="{28A0092B-C50C-407E-A947-70E740481C1C}">
                <a14:useLocalDpi xmlns:a14="http://schemas.microsoft.com/office/drawing/2010/main" val="0"/>
              </a:ext>
            </a:extLst>
          </a:blip>
          <a:stretch>
            <a:fillRect/>
          </a:stretch>
        </p:blipFill>
        <p:spPr>
          <a:xfrm>
            <a:off x="0" y="621437"/>
            <a:ext cx="10440140" cy="1376039"/>
          </a:xfrm>
          <a:prstGeom prst="rect">
            <a:avLst/>
          </a:prstGeom>
        </p:spPr>
      </p:pic>
    </p:spTree>
    <p:extLst>
      <p:ext uri="{BB962C8B-B14F-4D97-AF65-F5344CB8AC3E}">
        <p14:creationId xmlns:p14="http://schemas.microsoft.com/office/powerpoint/2010/main" val="2486005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A977F5-AE48-4BF2-A4BF-EB7E6906051D}"/>
              </a:ext>
            </a:extLst>
          </p:cNvPr>
          <p:cNvSpPr>
            <a:spLocks noGrp="1"/>
          </p:cNvSpPr>
          <p:nvPr>
            <p:ph idx="1"/>
          </p:nvPr>
        </p:nvSpPr>
        <p:spPr/>
        <p:txBody>
          <a:bodyPr>
            <a:normAutofit/>
          </a:bodyPr>
          <a:lstStyle/>
          <a:p>
            <a:r>
              <a:rPr lang="en-US" dirty="0"/>
              <a:t>Data used: California wildfire incidents, 2019 average monthly temperature of CA counties, average change in temperature for CA counties from 1895-2019, coordinates for polygonal shapes marking county borders</a:t>
            </a:r>
          </a:p>
          <a:p>
            <a:r>
              <a:rPr lang="en-US" dirty="0"/>
              <a:t>All files were converted into csv files if not already, cleaned, and then converted into JSON/</a:t>
            </a:r>
            <a:r>
              <a:rPr lang="en-US" dirty="0" err="1"/>
              <a:t>GeoJSON</a:t>
            </a:r>
            <a:r>
              <a:rPr lang="en-US" dirty="0"/>
              <a:t> files for use in </a:t>
            </a:r>
            <a:r>
              <a:rPr lang="en-US" dirty="0" err="1"/>
              <a:t>Javascript</a:t>
            </a:r>
            <a:r>
              <a:rPr lang="en-US" dirty="0"/>
              <a:t> logic files</a:t>
            </a:r>
          </a:p>
          <a:p>
            <a:r>
              <a:rPr lang="en-US" dirty="0"/>
              <a:t>Excel was used to prepare CSV versions of files for export into PostgreSQL database</a:t>
            </a:r>
          </a:p>
          <a:p>
            <a:endParaRPr lang="en-US" dirty="0"/>
          </a:p>
        </p:txBody>
      </p:sp>
      <p:pic>
        <p:nvPicPr>
          <p:cNvPr id="4" name="Picture 3">
            <a:extLst>
              <a:ext uri="{FF2B5EF4-FFF2-40B4-BE49-F238E27FC236}">
                <a16:creationId xmlns:a16="http://schemas.microsoft.com/office/drawing/2014/main" id="{6E2DA11A-088B-4D3E-AD56-D3F500896A2E}"/>
              </a:ext>
            </a:extLst>
          </p:cNvPr>
          <p:cNvPicPr>
            <a:picLocks noChangeAspect="1"/>
          </p:cNvPicPr>
          <p:nvPr/>
        </p:nvPicPr>
        <p:blipFill>
          <a:blip r:embed="rId2">
            <a:alphaModFix amt="40000"/>
            <a:extLst>
              <a:ext uri="{28A0092B-C50C-407E-A947-70E740481C1C}">
                <a14:useLocalDpi xmlns:a14="http://schemas.microsoft.com/office/drawing/2010/main" val="0"/>
              </a:ext>
            </a:extLst>
          </a:blip>
          <a:stretch>
            <a:fillRect/>
          </a:stretch>
        </p:blipFill>
        <p:spPr>
          <a:xfrm>
            <a:off x="0" y="621437"/>
            <a:ext cx="10440140" cy="1376039"/>
          </a:xfrm>
          <a:prstGeom prst="rect">
            <a:avLst/>
          </a:prstGeom>
        </p:spPr>
      </p:pic>
    </p:spTree>
    <p:extLst>
      <p:ext uri="{BB962C8B-B14F-4D97-AF65-F5344CB8AC3E}">
        <p14:creationId xmlns:p14="http://schemas.microsoft.com/office/powerpoint/2010/main" val="404190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A977F5-AE48-4BF2-A4BF-EB7E6906051D}"/>
              </a:ext>
            </a:extLst>
          </p:cNvPr>
          <p:cNvSpPr>
            <a:spLocks noGrp="1"/>
          </p:cNvSpPr>
          <p:nvPr>
            <p:ph idx="1"/>
          </p:nvPr>
        </p:nvSpPr>
        <p:spPr/>
        <p:txBody>
          <a:bodyPr>
            <a:normAutofit/>
          </a:bodyPr>
          <a:lstStyle/>
          <a:p>
            <a:r>
              <a:rPr lang="en-US" dirty="0"/>
              <a:t>Utilized </a:t>
            </a:r>
            <a:r>
              <a:rPr lang="en-US" dirty="0" err="1"/>
              <a:t>SQLAlchemy</a:t>
            </a:r>
            <a:r>
              <a:rPr lang="en-US" dirty="0"/>
              <a:t> to connect app to </a:t>
            </a:r>
            <a:r>
              <a:rPr lang="en-US" dirty="0" err="1"/>
              <a:t>postreSQL</a:t>
            </a:r>
            <a:r>
              <a:rPr lang="en-US" dirty="0"/>
              <a:t> database tables</a:t>
            </a:r>
          </a:p>
          <a:p>
            <a:r>
              <a:rPr lang="en-US" dirty="0"/>
              <a:t>Created API routes for several pages on the dashboard, including a main map page, a heatmap </a:t>
            </a:r>
            <a:r>
              <a:rPr lang="en-US" dirty="0" err="1"/>
              <a:t>timelapse</a:t>
            </a:r>
            <a:r>
              <a:rPr lang="en-US" dirty="0"/>
              <a:t> page, a page showing preliminary analysis and charts, and the wildfire data in table form</a:t>
            </a:r>
          </a:p>
          <a:p>
            <a:r>
              <a:rPr lang="en-US" dirty="0"/>
              <a:t>Wrote a query to connect the tables to build the API route</a:t>
            </a:r>
          </a:p>
          <a:p>
            <a:r>
              <a:rPr lang="en-US" dirty="0"/>
              <a:t>Added code (</a:t>
            </a:r>
            <a:r>
              <a:rPr lang="en-US" dirty="0" err="1"/>
              <a:t>app.config</a:t>
            </a:r>
            <a:r>
              <a:rPr lang="en-US" dirty="0"/>
              <a:t>[‘JSON_SORT_KEYS’] = False) to prevent JSON from automatically alphabetizing </a:t>
            </a:r>
            <a:r>
              <a:rPr lang="en-US" dirty="0" err="1"/>
              <a:t>Jsonified</a:t>
            </a:r>
            <a:r>
              <a:rPr lang="en-US" dirty="0"/>
              <a:t> data</a:t>
            </a:r>
          </a:p>
        </p:txBody>
      </p:sp>
      <p:pic>
        <p:nvPicPr>
          <p:cNvPr id="4" name="Picture 3">
            <a:extLst>
              <a:ext uri="{FF2B5EF4-FFF2-40B4-BE49-F238E27FC236}">
                <a16:creationId xmlns:a16="http://schemas.microsoft.com/office/drawing/2014/main" id="{6E2DA11A-088B-4D3E-AD56-D3F500896A2E}"/>
              </a:ext>
            </a:extLst>
          </p:cNvPr>
          <p:cNvPicPr>
            <a:picLocks noChangeAspect="1"/>
          </p:cNvPicPr>
          <p:nvPr/>
        </p:nvPicPr>
        <p:blipFill>
          <a:blip r:embed="rId2">
            <a:alphaModFix amt="40000"/>
            <a:extLst>
              <a:ext uri="{28A0092B-C50C-407E-A947-70E740481C1C}">
                <a14:useLocalDpi xmlns:a14="http://schemas.microsoft.com/office/drawing/2010/main" val="0"/>
              </a:ext>
            </a:extLst>
          </a:blip>
          <a:stretch>
            <a:fillRect/>
          </a:stretch>
        </p:blipFill>
        <p:spPr>
          <a:xfrm>
            <a:off x="0" y="621437"/>
            <a:ext cx="10440140" cy="1376039"/>
          </a:xfrm>
          <a:prstGeom prst="rect">
            <a:avLst/>
          </a:prstGeom>
        </p:spPr>
      </p:pic>
    </p:spTree>
    <p:extLst>
      <p:ext uri="{BB962C8B-B14F-4D97-AF65-F5344CB8AC3E}">
        <p14:creationId xmlns:p14="http://schemas.microsoft.com/office/powerpoint/2010/main" val="4235226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A977F5-AE48-4BF2-A4BF-EB7E6906051D}"/>
              </a:ext>
            </a:extLst>
          </p:cNvPr>
          <p:cNvSpPr>
            <a:spLocks noGrp="1"/>
          </p:cNvSpPr>
          <p:nvPr>
            <p:ph idx="1"/>
          </p:nvPr>
        </p:nvSpPr>
        <p:spPr>
          <a:xfrm>
            <a:off x="680321" y="2336873"/>
            <a:ext cx="9613861" cy="3825802"/>
          </a:xfrm>
        </p:spPr>
        <p:txBody>
          <a:bodyPr>
            <a:normAutofit/>
          </a:bodyPr>
          <a:lstStyle/>
          <a:p>
            <a:r>
              <a:rPr lang="en-US" dirty="0"/>
              <a:t>Created interactive Leaflet map showing the location of each recorded fire, information about it, and visualizing how much devastation it caused (optional night mode and county borders)</a:t>
            </a:r>
          </a:p>
          <a:p>
            <a:r>
              <a:rPr lang="en-US" dirty="0"/>
              <a:t>Leaflet </a:t>
            </a:r>
            <a:r>
              <a:rPr lang="en-US" dirty="0" err="1"/>
              <a:t>timelapse</a:t>
            </a:r>
            <a:r>
              <a:rPr lang="en-US" dirty="0"/>
              <a:t> map giving the user a sense of time showing fires as they appear and when they eventually die out</a:t>
            </a:r>
          </a:p>
          <a:p>
            <a:r>
              <a:rPr lang="en-US" dirty="0"/>
              <a:t>Interactive </a:t>
            </a:r>
            <a:r>
              <a:rPr lang="en-US" dirty="0" err="1"/>
              <a:t>Javascript</a:t>
            </a:r>
            <a:r>
              <a:rPr lang="en-US" dirty="0"/>
              <a:t> table that allows user to query for specific conditions (month, size of fire (in acres burned), county where it occurred)</a:t>
            </a:r>
          </a:p>
          <a:p>
            <a:r>
              <a:rPr lang="en-US" dirty="0" err="1"/>
              <a:t>Plotly</a:t>
            </a:r>
            <a:r>
              <a:rPr lang="en-US" dirty="0"/>
              <a:t>/Pandas charts that allow user to see clear visualizations of the relationships between the chosen variables</a:t>
            </a:r>
          </a:p>
        </p:txBody>
      </p:sp>
      <p:pic>
        <p:nvPicPr>
          <p:cNvPr id="4" name="Picture 3">
            <a:extLst>
              <a:ext uri="{FF2B5EF4-FFF2-40B4-BE49-F238E27FC236}">
                <a16:creationId xmlns:a16="http://schemas.microsoft.com/office/drawing/2014/main" id="{6E2DA11A-088B-4D3E-AD56-D3F500896A2E}"/>
              </a:ext>
            </a:extLst>
          </p:cNvPr>
          <p:cNvPicPr>
            <a:picLocks noChangeAspect="1"/>
          </p:cNvPicPr>
          <p:nvPr/>
        </p:nvPicPr>
        <p:blipFill>
          <a:blip r:embed="rId2">
            <a:alphaModFix amt="40000"/>
            <a:extLst>
              <a:ext uri="{28A0092B-C50C-407E-A947-70E740481C1C}">
                <a14:useLocalDpi xmlns:a14="http://schemas.microsoft.com/office/drawing/2010/main" val="0"/>
              </a:ext>
            </a:extLst>
          </a:blip>
          <a:stretch>
            <a:fillRect/>
          </a:stretch>
        </p:blipFill>
        <p:spPr>
          <a:xfrm>
            <a:off x="0" y="621437"/>
            <a:ext cx="10440140" cy="1376039"/>
          </a:xfrm>
          <a:prstGeom prst="rect">
            <a:avLst/>
          </a:prstGeom>
        </p:spPr>
      </p:pic>
    </p:spTree>
    <p:extLst>
      <p:ext uri="{BB962C8B-B14F-4D97-AF65-F5344CB8AC3E}">
        <p14:creationId xmlns:p14="http://schemas.microsoft.com/office/powerpoint/2010/main" val="1778770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A977F5-AE48-4BF2-A4BF-EB7E6906051D}"/>
              </a:ext>
            </a:extLst>
          </p:cNvPr>
          <p:cNvSpPr>
            <a:spLocks noGrp="1"/>
          </p:cNvSpPr>
          <p:nvPr>
            <p:ph idx="1"/>
          </p:nvPr>
        </p:nvSpPr>
        <p:spPr>
          <a:xfrm>
            <a:off x="680321" y="2336873"/>
            <a:ext cx="9613861" cy="3825802"/>
          </a:xfrm>
        </p:spPr>
        <p:txBody>
          <a:bodyPr>
            <a:normAutofit/>
          </a:bodyPr>
          <a:lstStyle/>
          <a:p>
            <a:r>
              <a:rPr lang="en-US" dirty="0"/>
              <a:t>Obvious correlation between time of year and preponderance of wildfires</a:t>
            </a:r>
          </a:p>
          <a:p>
            <a:r>
              <a:rPr lang="en-US" dirty="0"/>
              <a:t>No strong correlation between a county’s increase in temperature over the last century and the frequency of fires, </a:t>
            </a:r>
          </a:p>
          <a:p>
            <a:r>
              <a:rPr lang="en-US" dirty="0"/>
              <a:t>Clear correlation among regions between increased frequency (</a:t>
            </a:r>
            <a:r>
              <a:rPr lang="en-US" dirty="0" err="1"/>
              <a:t>Socal</a:t>
            </a:r>
            <a:r>
              <a:rPr lang="en-US" dirty="0"/>
              <a:t>) vs increased devastation (</a:t>
            </a:r>
            <a:r>
              <a:rPr lang="en-US" dirty="0" err="1"/>
              <a:t>Norcal</a:t>
            </a:r>
            <a:r>
              <a:rPr lang="en-US" dirty="0"/>
              <a:t>)</a:t>
            </a:r>
          </a:p>
          <a:p>
            <a:r>
              <a:rPr lang="en-US" dirty="0"/>
              <a:t>Unknown reason for increased frequency of wildfires near prominent roads </a:t>
            </a:r>
          </a:p>
        </p:txBody>
      </p:sp>
      <p:pic>
        <p:nvPicPr>
          <p:cNvPr id="4" name="Picture 3">
            <a:extLst>
              <a:ext uri="{FF2B5EF4-FFF2-40B4-BE49-F238E27FC236}">
                <a16:creationId xmlns:a16="http://schemas.microsoft.com/office/drawing/2014/main" id="{6E2DA11A-088B-4D3E-AD56-D3F500896A2E}"/>
              </a:ext>
            </a:extLst>
          </p:cNvPr>
          <p:cNvPicPr>
            <a:picLocks noChangeAspect="1"/>
          </p:cNvPicPr>
          <p:nvPr/>
        </p:nvPicPr>
        <p:blipFill>
          <a:blip r:embed="rId2">
            <a:alphaModFix amt="40000"/>
            <a:extLst>
              <a:ext uri="{28A0092B-C50C-407E-A947-70E740481C1C}">
                <a14:useLocalDpi xmlns:a14="http://schemas.microsoft.com/office/drawing/2010/main" val="0"/>
              </a:ext>
            </a:extLst>
          </a:blip>
          <a:stretch>
            <a:fillRect/>
          </a:stretch>
        </p:blipFill>
        <p:spPr>
          <a:xfrm>
            <a:off x="0" y="621437"/>
            <a:ext cx="10440140" cy="1376039"/>
          </a:xfrm>
          <a:prstGeom prst="rect">
            <a:avLst/>
          </a:prstGeom>
        </p:spPr>
      </p:pic>
    </p:spTree>
    <p:extLst>
      <p:ext uri="{BB962C8B-B14F-4D97-AF65-F5344CB8AC3E}">
        <p14:creationId xmlns:p14="http://schemas.microsoft.com/office/powerpoint/2010/main" val="199035957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71</TotalTime>
  <Words>420</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Trebuchet MS</vt:lpstr>
      <vt:lpstr>Berlin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M</dc:creator>
  <cp:lastModifiedBy>Adam M</cp:lastModifiedBy>
  <cp:revision>10</cp:revision>
  <dcterms:created xsi:type="dcterms:W3CDTF">2020-10-16T03:25:08Z</dcterms:created>
  <dcterms:modified xsi:type="dcterms:W3CDTF">2020-10-17T00:11:23Z</dcterms:modified>
</cp:coreProperties>
</file>