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50A8650-64F7-4DFA-910B-0F1486E2C16F}">
  <a:tblStyle styleId="{950A8650-64F7-4DFA-910B-0F1486E2C1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F75AD1D-3D7E-4CA3-852E-2BC8C2BFA2A0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4f167689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4f167689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7925d568a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7925d568a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7925d568a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7925d568a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7925d568a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7925d568a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7925d568a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7925d568a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7925d568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7925d568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7925d568a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7925d568a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7925d568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7925d568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4f167689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4f167689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4f167689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4f167689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4f167689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4f167689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4f167689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4f167689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7925d56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7925d56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7925d568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7925d568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7925d568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7925d568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AI-Opening Case Study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Artificial Intelligence Supporting Economic Re-Opening Efforts: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A Case Study Using Predictive Analytics for Risk Profiling of Covid-19 Patients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By: Erin Cao, Bo Chen, Qingyue Su, Peihan Tian, Kaihang Zhao, Jiujun Zhang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7650" y="2043600"/>
            <a:ext cx="3934800" cy="26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General Idea: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Y= mortality X=236 independent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 data size: 0.7, test data size: 0.3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Accuracy: 0.975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1231850" y="2455875"/>
            <a:ext cx="33402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popular machine learning tool, which uses multiple trees to vote for the best classification as the final decision.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612" y="3161800"/>
            <a:ext cx="3525900" cy="8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9975" y="4108500"/>
            <a:ext cx="2144700" cy="3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4485" y="1638775"/>
            <a:ext cx="3568165" cy="1433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821850" y="1853838"/>
            <a:ext cx="220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Confusion Matrix: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275" y="2213238"/>
            <a:ext cx="3636737" cy="23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2900" y="2213250"/>
            <a:ext cx="3742172" cy="24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821850" y="1853850"/>
            <a:ext cx="29535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Confusion Matrix (Cont.):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213250"/>
            <a:ext cx="4534849" cy="28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6825" y="2436700"/>
            <a:ext cx="3153849" cy="2180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729450" y="1318650"/>
            <a:ext cx="8171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Generated by Random Forest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524100" y="4557000"/>
            <a:ext cx="61674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General takeaway: People who have these diseases or aged are more likely to be in higher risk when infected by COVID-19.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650" y="1879778"/>
            <a:ext cx="1445925" cy="2616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7575" y="1930000"/>
            <a:ext cx="4453962" cy="256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6691525" y="1879775"/>
            <a:ext cx="2489700" cy="25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/>
              <a:t>Top 15 important features: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Diseases: cardiovascular disease, endocrine disease (e.g.: diabetes), metabolic diseases, heart rhythm disturbances, airway diseases, substance abuse </a:t>
            </a:r>
            <a:r>
              <a:rPr lang="en"/>
              <a:t>(e.g.: alcohol, drugs)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Aged: 75-99, 18-39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Classification Tree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727650" y="1923225"/>
            <a:ext cx="3934800" cy="26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General Idea: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Y= mortality X=236 independent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 data size: 0.8, test data size: 0.2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Accuracy: 0.943</a:t>
            </a:r>
            <a:endParaRPr/>
          </a:p>
        </p:txBody>
      </p:sp>
      <p:graphicFrame>
        <p:nvGraphicFramePr>
          <p:cNvPr id="185" name="Google Shape;185;p26"/>
          <p:cNvGraphicFramePr/>
          <p:nvPr/>
        </p:nvGraphicFramePr>
        <p:xfrm>
          <a:off x="5052700" y="233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{2F75AD1D-3D7E-4CA3-852E-2BC8C2BFA2A0}</a:tableStyleId>
              </a:tblPr>
              <a:tblGrid>
                <a:gridCol w="892100"/>
                <a:gridCol w="1252925"/>
                <a:gridCol w="1252925"/>
              </a:tblGrid>
              <a:tr h="464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/>
                        <a:t> </a:t>
                      </a:r>
                      <a:endParaRPr sz="105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50"/>
                        <a:t>Predicted Live</a:t>
                      </a:r>
                      <a:endParaRPr b="1" sz="105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50"/>
                        <a:t>Predicted Death</a:t>
                      </a:r>
                      <a:endParaRPr b="1" sz="105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50"/>
                        <a:t>True Live</a:t>
                      </a:r>
                      <a:endParaRPr b="1" sz="105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/>
                        <a:t>82328(TN)</a:t>
                      </a:r>
                      <a:endParaRPr sz="105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/>
                        <a:t>4846(FP)</a:t>
                      </a:r>
                      <a:endParaRPr sz="105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50"/>
                        <a:t>True Death</a:t>
                      </a:r>
                      <a:endParaRPr b="1" sz="105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/>
                        <a:t>5114(FN)</a:t>
                      </a:r>
                      <a:endParaRPr sz="105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/>
                        <a:t>82391(TP)</a:t>
                      </a:r>
                      <a:endParaRPr sz="105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p26"/>
          <p:cNvSpPr txBox="1"/>
          <p:nvPr/>
        </p:nvSpPr>
        <p:spPr>
          <a:xfrm>
            <a:off x="1054175" y="2331525"/>
            <a:ext cx="36930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Gradient Boosting Tree builds the model in a stage-wise fashion like other boosting methods do, and it generalizes them by allowing optimization of an arbitrary differentiable loss function.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4917100" y="1853838"/>
            <a:ext cx="220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Confusion Matrix: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eature Importance Generated by Boosting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729450" y="2078875"/>
            <a:ext cx="4378800" cy="25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Top 30 important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number means the coefficient in front of each feature.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important: Cardiac disease, heart disease complications, diabetes, metabolic diseases, heart rhythm disturbances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General takeaway: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People who have these diseases are more likely to be in higher risk when infected by COVID-19.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300" y="1981000"/>
            <a:ext cx="3961299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Overview</a:t>
            </a:r>
            <a:endParaRPr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of Data</a:t>
            </a:r>
            <a:endParaRPr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30000" y="3054225"/>
            <a:ext cx="3300900" cy="13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350,633</a:t>
            </a:r>
            <a:r>
              <a:rPr b="1" lang="en" sz="1700"/>
              <a:t> </a:t>
            </a:r>
            <a:r>
              <a:rPr lang="en"/>
              <a:t>cases in total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r>
              <a:rPr lang="en"/>
              <a:t> age group indicators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r>
              <a:rPr lang="en"/>
              <a:t> gender indicator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229 </a:t>
            </a:r>
            <a:r>
              <a:rPr lang="en"/>
              <a:t>DGL_3_Extend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100" y="1111750"/>
            <a:ext cx="2978375" cy="29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151" y="1777650"/>
            <a:ext cx="6509298" cy="32873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Survived Cases vs. Dead Cases</a:t>
            </a:r>
            <a:endParaRPr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Most common DGL_3_Extend among survived patients </a:t>
            </a:r>
            <a:endParaRPr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GENRL_UNSP_Other_Nos_A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GENRL_UNSP_Other_Nos_B</a:t>
            </a:r>
            <a:endParaRPr sz="15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875" y="1410290"/>
            <a:ext cx="3982149" cy="232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Most common DGL_3_Extend among dead patients </a:t>
            </a:r>
            <a:endParaRPr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724950" y="3161525"/>
            <a:ext cx="3300900" cy="10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CVASC_Cardiac_B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GENRL_UNSP_Service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CVASC_Other_Nos_B</a:t>
            </a:r>
            <a:endParaRPr sz="15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675" y="1384522"/>
            <a:ext cx="4070475" cy="2374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Data Preparation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4168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Map Age and Sex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Map health condition variables to DGL_3_Extend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dummies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Oversample records where Mortality = 1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775" y="1318650"/>
            <a:ext cx="2959075" cy="18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5225" y="3238725"/>
            <a:ext cx="3113875" cy="18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General idea:                                         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Y= mortality X=236 independent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</a:t>
            </a:r>
            <a:r>
              <a:rPr lang="en"/>
              <a:t>rain data size: 0.8, test data size:0.2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Confusion Matrix: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Accuracy: 0.94056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200" y="2064825"/>
            <a:ext cx="2581510" cy="872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9" name="Google Shape;129;p19"/>
          <p:cNvGraphicFramePr/>
          <p:nvPr/>
        </p:nvGraphicFramePr>
        <p:xfrm>
          <a:off x="4763450" y="307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{950A8650-64F7-4DFA-910B-0F1486E2C16F}</a:tableStyleId>
              </a:tblPr>
              <a:tblGrid>
                <a:gridCol w="1189650"/>
                <a:gridCol w="1189650"/>
                <a:gridCol w="1189650"/>
              </a:tblGrid>
              <a:tr h="69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Diagnosed Dead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Diagnosed Alive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65213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66226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The blue line is our logistic regression ROC curve, which shows a line far away from the red line, which means that we have a model with relatively high performance.</a:t>
            </a:r>
            <a:endParaRPr sz="1500"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500" y="1853850"/>
            <a:ext cx="3659503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Feature importance generated by Logistic Regression</a:t>
            </a:r>
            <a:endParaRPr sz="2300"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Top 30 important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number means the coefficient in front of each feature.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important: cardiac, diabetes, heart, lungs age 75-99.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General takeaway: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eople with cardiac, diabetes, or lungs diseases are more vulnerable to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COVID-19 and they are most likely to pass away when they get infected with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COVID-19.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1400" y="1792050"/>
            <a:ext cx="2347725" cy="324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