
<file path=[Content_Types].xml><?xml version="1.0" encoding="utf-8"?>
<Types xmlns="http://schemas.openxmlformats.org/package/2006/content-types">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3"/>
    <p:sldMasterId id="2147483673" r:id="rId4"/>
  </p:sldMasterIdLst>
  <p:notesMasterIdLst>
    <p:notesMasterId r:id="rId26"/>
  </p:notesMasterIdLst>
  <p:handoutMasterIdLst>
    <p:handoutMasterId r:id="rId30"/>
  </p:handoutMasterIdLst>
  <p:sldIdLst>
    <p:sldId id="256" r:id="rId5"/>
    <p:sldId id="257" r:id="rId6"/>
    <p:sldId id="258" r:id="rId7"/>
    <p:sldId id="262" r:id="rId8"/>
    <p:sldId id="260" r:id="rId9"/>
    <p:sldId id="280" r:id="rId10"/>
    <p:sldId id="261" r:id="rId11"/>
    <p:sldId id="281" r:id="rId12"/>
    <p:sldId id="282" r:id="rId13"/>
    <p:sldId id="283" r:id="rId14"/>
    <p:sldId id="263" r:id="rId15"/>
    <p:sldId id="265" r:id="rId16"/>
    <p:sldId id="266" r:id="rId17"/>
    <p:sldId id="267" r:id="rId18"/>
    <p:sldId id="279" r:id="rId19"/>
    <p:sldId id="270" r:id="rId20"/>
    <p:sldId id="271" r:id="rId21"/>
    <p:sldId id="272" r:id="rId22"/>
    <p:sldId id="273" r:id="rId23"/>
    <p:sldId id="274" r:id="rId24"/>
    <p:sldId id="275" r:id="rId25"/>
    <p:sldId id="277" r:id="rId27"/>
    <p:sldId id="278" r:id="rId28"/>
    <p:sldId id="276"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36"/>
    <p:restoredTop sz="94705"/>
  </p:normalViewPr>
  <p:slideViewPr>
    <p:cSldViewPr snapToGrid="0" snapToObjects="1">
      <p:cViewPr varScale="1">
        <p:scale>
          <a:sx n="93" d="100"/>
          <a:sy n="93" d="100"/>
        </p:scale>
        <p:origin x="344" y="200"/>
      </p:cViewPr>
      <p:guideLst/>
    </p:cSldViewPr>
  </p:slideViewPr>
  <p:notesTextViewPr>
    <p:cViewPr>
      <p:scale>
        <a:sx n="1" d="1"/>
        <a:sy n="1" d="1"/>
      </p:scale>
      <p:origin x="0" y="0"/>
    </p:cViewPr>
  </p:notesTextViewPr>
  <p:notesViewPr>
    <p:cSldViewPr snapToGrid="0" snapToObjects="1">
      <p:cViewPr varScale="1">
        <p:scale>
          <a:sx n="79" d="100"/>
          <a:sy n="79" d="100"/>
        </p:scale>
        <p:origin x="3048" y="20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notesMaster" Target="notesMasters/notesMaster1.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782B69C-57D7-485F-9FBE-4D78ED57DAE4}"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AEFE5CC1-8356-4D83-81D5-232E6CB27C7D}">
      <dgm:prSet/>
      <dgm:spPr/>
      <dgm:t>
        <a:bodyPr/>
        <a:lstStyle/>
        <a:p>
          <a:r>
            <a:rPr kumimoji="1" lang="zh-CN" dirty="0"/>
            <a:t>相关的数据预处理会比较多</a:t>
          </a:r>
          <a:endParaRPr lang="en-US" dirty="0"/>
        </a:p>
      </dgm:t>
    </dgm:pt>
    <dgm:pt modelId="{58BF4FB6-B2F3-4178-99D4-2288F0AB57BD}" cxnId="{3AC3208D-B683-4E61-841B-AA39196EEA25}" type="parTrans">
      <dgm:prSet/>
      <dgm:spPr/>
      <dgm:t>
        <a:bodyPr/>
        <a:lstStyle/>
        <a:p>
          <a:endParaRPr lang="en-US"/>
        </a:p>
      </dgm:t>
    </dgm:pt>
    <dgm:pt modelId="{8BA46562-A206-4533-B363-8FB5FE68CE1C}" cxnId="{3AC3208D-B683-4E61-841B-AA39196EEA25}" type="sibTrans">
      <dgm:prSet/>
      <dgm:spPr/>
      <dgm:t>
        <a:bodyPr/>
        <a:lstStyle/>
        <a:p>
          <a:endParaRPr lang="en-US"/>
        </a:p>
      </dgm:t>
    </dgm:pt>
    <dgm:pt modelId="{31853E6D-99C8-4BE4-835F-7A2852CF6715}">
      <dgm:prSet/>
      <dgm:spPr/>
      <dgm:t>
        <a:bodyPr/>
        <a:lstStyle/>
        <a:p>
          <a:r>
            <a:rPr kumimoji="1" lang="zh-CN"/>
            <a:t>模型的方法要尽可能的简单、快速</a:t>
          </a:r>
          <a:endParaRPr lang="en-US"/>
        </a:p>
      </dgm:t>
    </dgm:pt>
    <dgm:pt modelId="{ADA4DA97-3B50-4EE6-AF68-69C02D1A4229}" cxnId="{2C79DB26-92F6-4A74-9C5B-69FF1B203123}" type="parTrans">
      <dgm:prSet/>
      <dgm:spPr/>
      <dgm:t>
        <a:bodyPr/>
        <a:lstStyle/>
        <a:p>
          <a:endParaRPr lang="en-US"/>
        </a:p>
      </dgm:t>
    </dgm:pt>
    <dgm:pt modelId="{ED92402B-FDB5-4C00-B0B6-5A9B7FDD6D79}" cxnId="{2C79DB26-92F6-4A74-9C5B-69FF1B203123}" type="sibTrans">
      <dgm:prSet/>
      <dgm:spPr/>
      <dgm:t>
        <a:bodyPr/>
        <a:lstStyle/>
        <a:p>
          <a:endParaRPr lang="en-US"/>
        </a:p>
      </dgm:t>
    </dgm:pt>
    <dgm:pt modelId="{36C24005-3EE0-4254-90DF-FBA09A6190FA}">
      <dgm:prSet/>
      <dgm:spPr/>
      <dgm:t>
        <a:bodyPr/>
        <a:lstStyle/>
        <a:p>
          <a:r>
            <a:rPr kumimoji="1" lang="zh-CN"/>
            <a:t>要用多种方法融合来解决问题</a:t>
          </a:r>
          <a:endParaRPr lang="en-US"/>
        </a:p>
      </dgm:t>
    </dgm:pt>
    <dgm:pt modelId="{89BB1C13-8843-4F01-9BBD-F67840778CA1}" cxnId="{0B2E0FBD-CA89-4AAF-9943-3A7233694475}" type="parTrans">
      <dgm:prSet/>
      <dgm:spPr/>
      <dgm:t>
        <a:bodyPr/>
        <a:lstStyle/>
        <a:p>
          <a:endParaRPr lang="en-US"/>
        </a:p>
      </dgm:t>
    </dgm:pt>
    <dgm:pt modelId="{345427E8-258C-447E-A6A8-8ED61AAF8878}" cxnId="{0B2E0FBD-CA89-4AAF-9943-3A7233694475}" type="sibTrans">
      <dgm:prSet/>
      <dgm:spPr/>
      <dgm:t>
        <a:bodyPr/>
        <a:lstStyle/>
        <a:p>
          <a:endParaRPr lang="en-US"/>
        </a:p>
      </dgm:t>
    </dgm:pt>
    <dgm:pt modelId="{F905B863-3A8C-4AEB-B8BE-0F2DF17B936A}">
      <dgm:prSet/>
      <dgm:spPr/>
      <dgm:t>
        <a:bodyPr/>
        <a:lstStyle/>
        <a:p>
          <a:r>
            <a:rPr kumimoji="1" lang="zh-CN"/>
            <a:t>要给出比较好的交互效果</a:t>
          </a:r>
          <a:endParaRPr lang="en-US"/>
        </a:p>
      </dgm:t>
    </dgm:pt>
    <dgm:pt modelId="{A189F8B1-3127-4ED2-9826-B8EF16833ED1}" cxnId="{0C7908FF-267D-4A08-B66A-63B5C703843A}" type="parTrans">
      <dgm:prSet/>
      <dgm:spPr/>
      <dgm:t>
        <a:bodyPr/>
        <a:lstStyle/>
        <a:p>
          <a:endParaRPr lang="en-US"/>
        </a:p>
      </dgm:t>
    </dgm:pt>
    <dgm:pt modelId="{733D0615-5F17-452D-B461-8E0F32483453}" cxnId="{0C7908FF-267D-4A08-B66A-63B5C703843A}" type="sibTrans">
      <dgm:prSet/>
      <dgm:spPr/>
      <dgm:t>
        <a:bodyPr/>
        <a:lstStyle/>
        <a:p>
          <a:endParaRPr lang="en-US"/>
        </a:p>
      </dgm:t>
    </dgm:pt>
    <dgm:pt modelId="{DE97E46F-215A-6B40-BE02-79B30A66C161}" type="pres">
      <dgm:prSet presAssocID="{9782B69C-57D7-485F-9FBE-4D78ED57DAE4}" presName="outerComposite" presStyleCnt="0">
        <dgm:presLayoutVars>
          <dgm:chMax val="5"/>
          <dgm:dir/>
          <dgm:resizeHandles val="exact"/>
        </dgm:presLayoutVars>
      </dgm:prSet>
      <dgm:spPr/>
    </dgm:pt>
    <dgm:pt modelId="{FF7E4A8A-D86F-914C-81DD-B5840809D31A}" type="pres">
      <dgm:prSet presAssocID="{9782B69C-57D7-485F-9FBE-4D78ED57DAE4}" presName="dummyMaxCanvas" presStyleCnt="0">
        <dgm:presLayoutVars/>
      </dgm:prSet>
      <dgm:spPr/>
    </dgm:pt>
    <dgm:pt modelId="{CEF2B044-8D88-6A4A-9DBD-B2FD0679DCAB}" type="pres">
      <dgm:prSet presAssocID="{9782B69C-57D7-485F-9FBE-4D78ED57DAE4}" presName="FourNodes_1" presStyleLbl="node1" presStyleIdx="0" presStyleCnt="4">
        <dgm:presLayoutVars>
          <dgm:bulletEnabled val="1"/>
        </dgm:presLayoutVars>
      </dgm:prSet>
      <dgm:spPr/>
    </dgm:pt>
    <dgm:pt modelId="{916E9073-3C5C-EC4A-AC5F-66317DB6B88F}" type="pres">
      <dgm:prSet presAssocID="{9782B69C-57D7-485F-9FBE-4D78ED57DAE4}" presName="FourNodes_2" presStyleLbl="node1" presStyleIdx="1" presStyleCnt="4">
        <dgm:presLayoutVars>
          <dgm:bulletEnabled val="1"/>
        </dgm:presLayoutVars>
      </dgm:prSet>
      <dgm:spPr/>
    </dgm:pt>
    <dgm:pt modelId="{809B404F-0AC3-E249-9068-83736EFDE7FD}" type="pres">
      <dgm:prSet presAssocID="{9782B69C-57D7-485F-9FBE-4D78ED57DAE4}" presName="FourNodes_3" presStyleLbl="node1" presStyleIdx="2" presStyleCnt="4">
        <dgm:presLayoutVars>
          <dgm:bulletEnabled val="1"/>
        </dgm:presLayoutVars>
      </dgm:prSet>
      <dgm:spPr/>
    </dgm:pt>
    <dgm:pt modelId="{ED9EBC70-F79E-0841-A45E-58FA64B6E6A6}" type="pres">
      <dgm:prSet presAssocID="{9782B69C-57D7-485F-9FBE-4D78ED57DAE4}" presName="FourNodes_4" presStyleLbl="node1" presStyleIdx="3" presStyleCnt="4">
        <dgm:presLayoutVars>
          <dgm:bulletEnabled val="1"/>
        </dgm:presLayoutVars>
      </dgm:prSet>
      <dgm:spPr/>
    </dgm:pt>
    <dgm:pt modelId="{E1213DD6-0572-2E4B-8558-B095347844FB}" type="pres">
      <dgm:prSet presAssocID="{9782B69C-57D7-485F-9FBE-4D78ED57DAE4}" presName="FourConn_1-2" presStyleLbl="fgAccFollowNode1" presStyleIdx="0" presStyleCnt="3">
        <dgm:presLayoutVars>
          <dgm:bulletEnabled val="1"/>
        </dgm:presLayoutVars>
      </dgm:prSet>
      <dgm:spPr/>
    </dgm:pt>
    <dgm:pt modelId="{A9B06E5D-3418-8B4F-936E-BD9D11C4D789}" type="pres">
      <dgm:prSet presAssocID="{9782B69C-57D7-485F-9FBE-4D78ED57DAE4}" presName="FourConn_2-3" presStyleLbl="fgAccFollowNode1" presStyleIdx="1" presStyleCnt="3">
        <dgm:presLayoutVars>
          <dgm:bulletEnabled val="1"/>
        </dgm:presLayoutVars>
      </dgm:prSet>
      <dgm:spPr/>
    </dgm:pt>
    <dgm:pt modelId="{8C15E8B6-4C62-0D42-84EA-21221B076471}" type="pres">
      <dgm:prSet presAssocID="{9782B69C-57D7-485F-9FBE-4D78ED57DAE4}" presName="FourConn_3-4" presStyleLbl="fgAccFollowNode1" presStyleIdx="2" presStyleCnt="3">
        <dgm:presLayoutVars>
          <dgm:bulletEnabled val="1"/>
        </dgm:presLayoutVars>
      </dgm:prSet>
      <dgm:spPr/>
    </dgm:pt>
    <dgm:pt modelId="{A7BF2DCC-9259-C041-B336-0B99DE729CB6}" type="pres">
      <dgm:prSet presAssocID="{9782B69C-57D7-485F-9FBE-4D78ED57DAE4}" presName="FourNodes_1_text" presStyleLbl="node1" presStyleIdx="3" presStyleCnt="4">
        <dgm:presLayoutVars>
          <dgm:bulletEnabled val="1"/>
        </dgm:presLayoutVars>
      </dgm:prSet>
      <dgm:spPr/>
    </dgm:pt>
    <dgm:pt modelId="{2771415C-B0DF-7046-9C7C-D74D38461D37}" type="pres">
      <dgm:prSet presAssocID="{9782B69C-57D7-485F-9FBE-4D78ED57DAE4}" presName="FourNodes_2_text" presStyleLbl="node1" presStyleIdx="3" presStyleCnt="4">
        <dgm:presLayoutVars>
          <dgm:bulletEnabled val="1"/>
        </dgm:presLayoutVars>
      </dgm:prSet>
      <dgm:spPr/>
    </dgm:pt>
    <dgm:pt modelId="{7BAECC0B-F76C-9743-9991-BF885F2E0178}" type="pres">
      <dgm:prSet presAssocID="{9782B69C-57D7-485F-9FBE-4D78ED57DAE4}" presName="FourNodes_3_text" presStyleLbl="node1" presStyleIdx="3" presStyleCnt="4">
        <dgm:presLayoutVars>
          <dgm:bulletEnabled val="1"/>
        </dgm:presLayoutVars>
      </dgm:prSet>
      <dgm:spPr/>
    </dgm:pt>
    <dgm:pt modelId="{EFF9777D-D2D5-9141-80C1-A273B191F788}" type="pres">
      <dgm:prSet presAssocID="{9782B69C-57D7-485F-9FBE-4D78ED57DAE4}" presName="FourNodes_4_text" presStyleLbl="node1" presStyleIdx="3" presStyleCnt="4">
        <dgm:presLayoutVars>
          <dgm:bulletEnabled val="1"/>
        </dgm:presLayoutVars>
      </dgm:prSet>
      <dgm:spPr/>
    </dgm:pt>
  </dgm:ptLst>
  <dgm:cxnLst>
    <dgm:cxn modelId="{2E219918-F1C4-964F-A4B0-7A4A348A3ECC}" type="presOf" srcId="{F905B863-3A8C-4AEB-B8BE-0F2DF17B936A}" destId="{ED9EBC70-F79E-0841-A45E-58FA64B6E6A6}" srcOrd="0" destOrd="0" presId="urn:microsoft.com/office/officeart/2005/8/layout/vProcess5"/>
    <dgm:cxn modelId="{2C79DB26-92F6-4A74-9C5B-69FF1B203123}" srcId="{9782B69C-57D7-485F-9FBE-4D78ED57DAE4}" destId="{31853E6D-99C8-4BE4-835F-7A2852CF6715}" srcOrd="1" destOrd="0" parTransId="{ADA4DA97-3B50-4EE6-AF68-69C02D1A4229}" sibTransId="{ED92402B-FDB5-4C00-B0B6-5A9B7FDD6D79}"/>
    <dgm:cxn modelId="{F1E3072B-B48A-EB41-943B-AC5A1C70C089}" type="presOf" srcId="{36C24005-3EE0-4254-90DF-FBA09A6190FA}" destId="{809B404F-0AC3-E249-9068-83736EFDE7FD}" srcOrd="0" destOrd="0" presId="urn:microsoft.com/office/officeart/2005/8/layout/vProcess5"/>
    <dgm:cxn modelId="{3AC3208D-B683-4E61-841B-AA39196EEA25}" srcId="{9782B69C-57D7-485F-9FBE-4D78ED57DAE4}" destId="{AEFE5CC1-8356-4D83-81D5-232E6CB27C7D}" srcOrd="0" destOrd="0" parTransId="{58BF4FB6-B2F3-4178-99D4-2288F0AB57BD}" sibTransId="{8BA46562-A206-4533-B363-8FB5FE68CE1C}"/>
    <dgm:cxn modelId="{595172AA-DEBE-B840-9E56-118EC82D1CB7}" type="presOf" srcId="{AEFE5CC1-8356-4D83-81D5-232E6CB27C7D}" destId="{CEF2B044-8D88-6A4A-9DBD-B2FD0679DCAB}" srcOrd="0" destOrd="0" presId="urn:microsoft.com/office/officeart/2005/8/layout/vProcess5"/>
    <dgm:cxn modelId="{8A85BAAA-59E4-1C44-8B79-A9DC0803DA88}" type="presOf" srcId="{8BA46562-A206-4533-B363-8FB5FE68CE1C}" destId="{E1213DD6-0572-2E4B-8558-B095347844FB}" srcOrd="0" destOrd="0" presId="urn:microsoft.com/office/officeart/2005/8/layout/vProcess5"/>
    <dgm:cxn modelId="{0B2E0FBD-CA89-4AAF-9943-3A7233694475}" srcId="{9782B69C-57D7-485F-9FBE-4D78ED57DAE4}" destId="{36C24005-3EE0-4254-90DF-FBA09A6190FA}" srcOrd="2" destOrd="0" parTransId="{89BB1C13-8843-4F01-9BBD-F67840778CA1}" sibTransId="{345427E8-258C-447E-A6A8-8ED61AAF8878}"/>
    <dgm:cxn modelId="{70224AC1-2B36-5A4B-9AA5-E3BD1B5C8167}" type="presOf" srcId="{ED92402B-FDB5-4C00-B0B6-5A9B7FDD6D79}" destId="{A9B06E5D-3418-8B4F-936E-BD9D11C4D789}" srcOrd="0" destOrd="0" presId="urn:microsoft.com/office/officeart/2005/8/layout/vProcess5"/>
    <dgm:cxn modelId="{E9A91AC6-2AC1-8049-AADC-9C37D449BBD5}" type="presOf" srcId="{31853E6D-99C8-4BE4-835F-7A2852CF6715}" destId="{2771415C-B0DF-7046-9C7C-D74D38461D37}" srcOrd="1" destOrd="0" presId="urn:microsoft.com/office/officeart/2005/8/layout/vProcess5"/>
    <dgm:cxn modelId="{126ACCCA-5A64-8240-962F-F5C62ED4328F}" type="presOf" srcId="{31853E6D-99C8-4BE4-835F-7A2852CF6715}" destId="{916E9073-3C5C-EC4A-AC5F-66317DB6B88F}" srcOrd="0" destOrd="0" presId="urn:microsoft.com/office/officeart/2005/8/layout/vProcess5"/>
    <dgm:cxn modelId="{0CCE9DD3-4DA4-1B4E-B3C9-CC278B9792B9}" type="presOf" srcId="{AEFE5CC1-8356-4D83-81D5-232E6CB27C7D}" destId="{A7BF2DCC-9259-C041-B336-0B99DE729CB6}" srcOrd="1" destOrd="0" presId="urn:microsoft.com/office/officeart/2005/8/layout/vProcess5"/>
    <dgm:cxn modelId="{8ECB61D6-79F9-CE44-B006-A5F038933683}" type="presOf" srcId="{F905B863-3A8C-4AEB-B8BE-0F2DF17B936A}" destId="{EFF9777D-D2D5-9141-80C1-A273B191F788}" srcOrd="1" destOrd="0" presId="urn:microsoft.com/office/officeart/2005/8/layout/vProcess5"/>
    <dgm:cxn modelId="{F6141CDA-81B8-A44A-BDFC-5F29061000AF}" type="presOf" srcId="{345427E8-258C-447E-A6A8-8ED61AAF8878}" destId="{8C15E8B6-4C62-0D42-84EA-21221B076471}" srcOrd="0" destOrd="0" presId="urn:microsoft.com/office/officeart/2005/8/layout/vProcess5"/>
    <dgm:cxn modelId="{151884E0-2EA1-C94D-BEE1-CA8EEABB770D}" type="presOf" srcId="{36C24005-3EE0-4254-90DF-FBA09A6190FA}" destId="{7BAECC0B-F76C-9743-9991-BF885F2E0178}" srcOrd="1" destOrd="0" presId="urn:microsoft.com/office/officeart/2005/8/layout/vProcess5"/>
    <dgm:cxn modelId="{B82C3FF5-222A-BD4B-ACEF-8ED218FD6ABF}" type="presOf" srcId="{9782B69C-57D7-485F-9FBE-4D78ED57DAE4}" destId="{DE97E46F-215A-6B40-BE02-79B30A66C161}" srcOrd="0" destOrd="0" presId="urn:microsoft.com/office/officeart/2005/8/layout/vProcess5"/>
    <dgm:cxn modelId="{0C7908FF-267D-4A08-B66A-63B5C703843A}" srcId="{9782B69C-57D7-485F-9FBE-4D78ED57DAE4}" destId="{F905B863-3A8C-4AEB-B8BE-0F2DF17B936A}" srcOrd="3" destOrd="0" parTransId="{A189F8B1-3127-4ED2-9826-B8EF16833ED1}" sibTransId="{733D0615-5F17-452D-B461-8E0F32483453}"/>
    <dgm:cxn modelId="{0AAEE0FA-9BFC-924C-9DC7-FEDFF2C02123}" type="presParOf" srcId="{DE97E46F-215A-6B40-BE02-79B30A66C161}" destId="{FF7E4A8A-D86F-914C-81DD-B5840809D31A}" srcOrd="0" destOrd="0" presId="urn:microsoft.com/office/officeart/2005/8/layout/vProcess5"/>
    <dgm:cxn modelId="{7274413F-5386-744E-894F-E9233B0ED4F9}" type="presParOf" srcId="{DE97E46F-215A-6B40-BE02-79B30A66C161}" destId="{CEF2B044-8D88-6A4A-9DBD-B2FD0679DCAB}" srcOrd="1" destOrd="0" presId="urn:microsoft.com/office/officeart/2005/8/layout/vProcess5"/>
    <dgm:cxn modelId="{496ECD82-B8C2-0A4C-B7BC-69A83E305766}" type="presParOf" srcId="{DE97E46F-215A-6B40-BE02-79B30A66C161}" destId="{916E9073-3C5C-EC4A-AC5F-66317DB6B88F}" srcOrd="2" destOrd="0" presId="urn:microsoft.com/office/officeart/2005/8/layout/vProcess5"/>
    <dgm:cxn modelId="{09380A1C-028E-C742-A3C3-0E8D10E15707}" type="presParOf" srcId="{DE97E46F-215A-6B40-BE02-79B30A66C161}" destId="{809B404F-0AC3-E249-9068-83736EFDE7FD}" srcOrd="3" destOrd="0" presId="urn:microsoft.com/office/officeart/2005/8/layout/vProcess5"/>
    <dgm:cxn modelId="{3AD4F3CF-442D-2A48-A272-A792AC7B3CD9}" type="presParOf" srcId="{DE97E46F-215A-6B40-BE02-79B30A66C161}" destId="{ED9EBC70-F79E-0841-A45E-58FA64B6E6A6}" srcOrd="4" destOrd="0" presId="urn:microsoft.com/office/officeart/2005/8/layout/vProcess5"/>
    <dgm:cxn modelId="{225D15B5-F01C-EF44-9CDB-04DA4C88E650}" type="presParOf" srcId="{DE97E46F-215A-6B40-BE02-79B30A66C161}" destId="{E1213DD6-0572-2E4B-8558-B095347844FB}" srcOrd="5" destOrd="0" presId="urn:microsoft.com/office/officeart/2005/8/layout/vProcess5"/>
    <dgm:cxn modelId="{70826AA3-8D0B-5F44-A473-6B93D77B59BA}" type="presParOf" srcId="{DE97E46F-215A-6B40-BE02-79B30A66C161}" destId="{A9B06E5D-3418-8B4F-936E-BD9D11C4D789}" srcOrd="6" destOrd="0" presId="urn:microsoft.com/office/officeart/2005/8/layout/vProcess5"/>
    <dgm:cxn modelId="{B212DB5A-32C9-BA4D-9596-BCDB315BA421}" type="presParOf" srcId="{DE97E46F-215A-6B40-BE02-79B30A66C161}" destId="{8C15E8B6-4C62-0D42-84EA-21221B076471}" srcOrd="7" destOrd="0" presId="urn:microsoft.com/office/officeart/2005/8/layout/vProcess5"/>
    <dgm:cxn modelId="{BBC29EC9-A631-EC4D-8A4B-9E29DC0C8C6C}" type="presParOf" srcId="{DE97E46F-215A-6B40-BE02-79B30A66C161}" destId="{A7BF2DCC-9259-C041-B336-0B99DE729CB6}" srcOrd="8" destOrd="0" presId="urn:microsoft.com/office/officeart/2005/8/layout/vProcess5"/>
    <dgm:cxn modelId="{181E388D-2CB4-E14C-8BE1-65357788C7D6}" type="presParOf" srcId="{DE97E46F-215A-6B40-BE02-79B30A66C161}" destId="{2771415C-B0DF-7046-9C7C-D74D38461D37}" srcOrd="9" destOrd="0" presId="urn:microsoft.com/office/officeart/2005/8/layout/vProcess5"/>
    <dgm:cxn modelId="{C0350835-2D18-0640-94C9-14DB37C727B8}" type="presParOf" srcId="{DE97E46F-215A-6B40-BE02-79B30A66C161}" destId="{7BAECC0B-F76C-9743-9991-BF885F2E0178}" srcOrd="10" destOrd="0" presId="urn:microsoft.com/office/officeart/2005/8/layout/vProcess5"/>
    <dgm:cxn modelId="{4B3375C5-6D1D-2F48-9EC6-1FC6E0B46AEC}" type="presParOf" srcId="{DE97E46F-215A-6B40-BE02-79B30A66C161}" destId="{EFF9777D-D2D5-9141-80C1-A273B191F788}" srcOrd="11"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2B044-8D88-6A4A-9DBD-B2FD0679DCAB}">
      <dsp:nvSpPr>
        <dsp:cNvPr id="0" name=""/>
        <dsp:cNvSpPr/>
      </dsp:nvSpPr>
      <dsp:spPr>
        <a:xfrm>
          <a:off x="0" y="0"/>
          <a:ext cx="8412480" cy="95755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kumimoji="1" lang="zh-CN" sz="3500" kern="1200" dirty="0"/>
            <a:t>相关的数据预处理会比较多</a:t>
          </a:r>
          <a:endParaRPr lang="en-US" sz="3500" kern="1200" dirty="0"/>
        </a:p>
      </dsp:txBody>
      <dsp:txXfrm>
        <a:off x="28046" y="28046"/>
        <a:ext cx="7298284" cy="901467"/>
      </dsp:txXfrm>
    </dsp:sp>
    <dsp:sp modelId="{916E9073-3C5C-EC4A-AC5F-66317DB6B88F}">
      <dsp:nvSpPr>
        <dsp:cNvPr id="0" name=""/>
        <dsp:cNvSpPr/>
      </dsp:nvSpPr>
      <dsp:spPr>
        <a:xfrm>
          <a:off x="704545" y="1131661"/>
          <a:ext cx="8412480" cy="957559"/>
        </a:xfrm>
        <a:prstGeom prst="roundRect">
          <a:avLst>
            <a:gd name="adj" fmla="val 10000"/>
          </a:avLst>
        </a:prstGeom>
        <a:solidFill>
          <a:schemeClr val="accent2">
            <a:hueOff val="-279374"/>
            <a:satOff val="-3219"/>
            <a:lumOff val="7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kumimoji="1" lang="zh-CN" sz="3500" kern="1200"/>
            <a:t>模型的方法要尽可能的简单、快速</a:t>
          </a:r>
          <a:endParaRPr lang="en-US" sz="3500" kern="1200"/>
        </a:p>
      </dsp:txBody>
      <dsp:txXfrm>
        <a:off x="732591" y="1159707"/>
        <a:ext cx="7029429" cy="901467"/>
      </dsp:txXfrm>
    </dsp:sp>
    <dsp:sp modelId="{809B404F-0AC3-E249-9068-83736EFDE7FD}">
      <dsp:nvSpPr>
        <dsp:cNvPr id="0" name=""/>
        <dsp:cNvSpPr/>
      </dsp:nvSpPr>
      <dsp:spPr>
        <a:xfrm>
          <a:off x="1398574" y="2263322"/>
          <a:ext cx="8412480" cy="957559"/>
        </a:xfrm>
        <a:prstGeom prst="roundRect">
          <a:avLst>
            <a:gd name="adj" fmla="val 10000"/>
          </a:avLst>
        </a:prstGeom>
        <a:solidFill>
          <a:schemeClr val="accent2">
            <a:hueOff val="-558749"/>
            <a:satOff val="-6439"/>
            <a:lumOff val="14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kumimoji="1" lang="zh-CN" sz="3500" kern="1200"/>
            <a:t>要用多种方法融合来解决问题</a:t>
          </a:r>
          <a:endParaRPr lang="en-US" sz="3500" kern="1200"/>
        </a:p>
      </dsp:txBody>
      <dsp:txXfrm>
        <a:off x="1426620" y="2291368"/>
        <a:ext cx="7039944" cy="901467"/>
      </dsp:txXfrm>
    </dsp:sp>
    <dsp:sp modelId="{ED9EBC70-F79E-0841-A45E-58FA64B6E6A6}">
      <dsp:nvSpPr>
        <dsp:cNvPr id="0" name=""/>
        <dsp:cNvSpPr/>
      </dsp:nvSpPr>
      <dsp:spPr>
        <a:xfrm>
          <a:off x="2103119" y="3394984"/>
          <a:ext cx="8412480" cy="957559"/>
        </a:xfrm>
        <a:prstGeom prst="roundRect">
          <a:avLst>
            <a:gd name="adj" fmla="val 10000"/>
          </a:avLst>
        </a:prstGeom>
        <a:solidFill>
          <a:schemeClr val="accent2">
            <a:hueOff val="-838123"/>
            <a:satOff val="-9658"/>
            <a:lumOff val="21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kumimoji="1" lang="zh-CN" sz="3500" kern="1200"/>
            <a:t>要给出比较好的交互效果</a:t>
          </a:r>
          <a:endParaRPr lang="en-US" sz="3500" kern="1200"/>
        </a:p>
      </dsp:txBody>
      <dsp:txXfrm>
        <a:off x="2131165" y="3423030"/>
        <a:ext cx="7029429" cy="901467"/>
      </dsp:txXfrm>
    </dsp:sp>
    <dsp:sp modelId="{E1213DD6-0572-2E4B-8558-B095347844FB}">
      <dsp:nvSpPr>
        <dsp:cNvPr id="0" name=""/>
        <dsp:cNvSpPr/>
      </dsp:nvSpPr>
      <dsp:spPr>
        <a:xfrm>
          <a:off x="7790066" y="733403"/>
          <a:ext cx="622413" cy="62241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930109" y="733403"/>
        <a:ext cx="342327" cy="468366"/>
      </dsp:txXfrm>
    </dsp:sp>
    <dsp:sp modelId="{A9B06E5D-3418-8B4F-936E-BD9D11C4D789}">
      <dsp:nvSpPr>
        <dsp:cNvPr id="0" name=""/>
        <dsp:cNvSpPr/>
      </dsp:nvSpPr>
      <dsp:spPr>
        <a:xfrm>
          <a:off x="8494611" y="1865065"/>
          <a:ext cx="622413" cy="622413"/>
        </a:xfrm>
        <a:prstGeom prst="downArrow">
          <a:avLst>
            <a:gd name="adj1" fmla="val 55000"/>
            <a:gd name="adj2" fmla="val 45000"/>
          </a:avLst>
        </a:prstGeom>
        <a:solidFill>
          <a:schemeClr val="accent2">
            <a:tint val="40000"/>
            <a:alpha val="90000"/>
            <a:hueOff val="-726289"/>
            <a:satOff val="-67"/>
            <a:lumOff val="19"/>
            <a:alphaOff val="0"/>
          </a:schemeClr>
        </a:solidFill>
        <a:ln w="12700" cap="flat" cmpd="sng" algn="ctr">
          <a:solidFill>
            <a:schemeClr val="accent2">
              <a:tint val="40000"/>
              <a:alpha val="90000"/>
              <a:hueOff val="-726289"/>
              <a:satOff val="-67"/>
              <a:lumOff val="1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634654" y="1865065"/>
        <a:ext cx="342327" cy="468366"/>
      </dsp:txXfrm>
    </dsp:sp>
    <dsp:sp modelId="{8C15E8B6-4C62-0D42-84EA-21221B076471}">
      <dsp:nvSpPr>
        <dsp:cNvPr id="0" name=""/>
        <dsp:cNvSpPr/>
      </dsp:nvSpPr>
      <dsp:spPr>
        <a:xfrm>
          <a:off x="9188641" y="2996726"/>
          <a:ext cx="622413" cy="622413"/>
        </a:xfrm>
        <a:prstGeom prst="downArrow">
          <a:avLst>
            <a:gd name="adj1" fmla="val 55000"/>
            <a:gd name="adj2" fmla="val 45000"/>
          </a:avLst>
        </a:prstGeom>
        <a:solidFill>
          <a:schemeClr val="accent2">
            <a:tint val="40000"/>
            <a:alpha val="90000"/>
            <a:hueOff val="-1452578"/>
            <a:satOff val="-133"/>
            <a:lumOff val="39"/>
            <a:alphaOff val="0"/>
          </a:schemeClr>
        </a:solidFill>
        <a:ln w="12700" cap="flat" cmpd="sng" algn="ctr">
          <a:solidFill>
            <a:schemeClr val="accent2">
              <a:tint val="40000"/>
              <a:alpha val="90000"/>
              <a:hueOff val="-1452578"/>
              <a:satOff val="-133"/>
              <a:lumOff val="3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328684" y="2996726"/>
        <a:ext cx="342327" cy="46836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366D990-C019-8846-B6B5-2922D8D88BDB}"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469932-4237-2842-B7D5-E2A9F4B1A53B}"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C04E684-10F4-4CC3-A0B9-F03AA7BE37C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C04E684-10F4-4CC3-A0B9-F03AA7BE3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C04E684-10F4-4CC3-A0B9-F03AA7BE3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073ED0CC-082F-4160-86E5-0D6041F12778}" type="datetime1">
              <a:rPr lang="en-US" smtClean="0"/>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073ED0CC-082F-4160-86E5-0D6041F12778}" type="datetime1">
              <a:rPr lang="en-US" smtClean="0"/>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073ED0CC-082F-4160-86E5-0D6041F12778}" type="datetime1">
              <a:rPr lang="en-US" smtClean="0"/>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073ED0CC-082F-4160-86E5-0D6041F12778}" type="datetime1">
              <a:rPr lang="en-US" smtClean="0"/>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073ED0CC-082F-4160-86E5-0D6041F12778}" type="datetime1">
              <a:rPr lang="en-US" smtClean="0"/>
            </a:fld>
            <a:endParaRPr lang="en-US" dirty="0"/>
          </a:p>
        </p:txBody>
      </p:sp>
      <p:sp>
        <p:nvSpPr>
          <p:cNvPr id="8" name="页脚占位符 7"/>
          <p:cNvSpPr>
            <a:spLocks noGrp="1"/>
          </p:cNvSpPr>
          <p:nvPr>
            <p:ph type="ftr" sz="quarter" idx="11"/>
          </p:nvPr>
        </p:nvSpPr>
        <p:spPr/>
        <p:txBody>
          <a:bodyPr/>
          <a:lstStyle/>
          <a:p>
            <a:endParaRPr lang="en-US" dirty="0"/>
          </a:p>
        </p:txBody>
      </p:sp>
      <p:sp>
        <p:nvSpPr>
          <p:cNvPr id="9" name="灯片编号占位符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073ED0CC-082F-4160-86E5-0D6041F12778}" type="datetime1">
              <a:rPr lang="en-US" smtClean="0"/>
            </a:fld>
            <a:endParaRPr lang="en-US" dirty="0"/>
          </a:p>
        </p:txBody>
      </p:sp>
      <p:sp>
        <p:nvSpPr>
          <p:cNvPr id="4" name="页脚占位符 3"/>
          <p:cNvSpPr>
            <a:spLocks noGrp="1"/>
          </p:cNvSpPr>
          <p:nvPr>
            <p:ph type="ftr" sz="quarter" idx="11"/>
          </p:nvPr>
        </p:nvSpPr>
        <p:spPr/>
        <p:txBody>
          <a:bodyPr/>
          <a:lstStyle/>
          <a:p>
            <a:endParaRPr lang="en-US" dirty="0"/>
          </a:p>
        </p:txBody>
      </p:sp>
      <p:sp>
        <p:nvSpPr>
          <p:cNvPr id="5" name="灯片编号占位符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3ED0CC-082F-4160-86E5-0D6041F12778}" type="datetime1">
              <a:rPr lang="en-US" smtClean="0"/>
            </a:fld>
            <a:endParaRPr lang="en-US" dirty="0"/>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38200" y="2011680"/>
            <a:ext cx="10515600" cy="4160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073ED0CC-082F-4160-86E5-0D6041F12778}" type="datetime1">
              <a:rPr lang="en-US" smtClean="0"/>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073ED0CC-082F-4160-86E5-0D6041F12778}" type="datetime1">
              <a:rPr lang="en-US" smtClean="0"/>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073ED0CC-082F-4160-86E5-0D6041F12778}" type="datetime1">
              <a:rPr lang="en-US" smtClean="0"/>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073ED0CC-082F-4160-86E5-0D6041F12778}" type="datetime1">
              <a:rPr lang="en-US" smtClean="0"/>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3C04E684-10F4-4CC3-A0B9-F03AA7BE3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3C04E684-10F4-4CC3-A0B9-F03AA7BE37C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C04E684-10F4-4CC3-A0B9-F03AA7BE37C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C04E684-10F4-4CC3-A0B9-F03AA7BE3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4E684-10F4-4CC3-A0B9-F03AA7BE37C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3C04E684-10F4-4CC3-A0B9-F03AA7BE37C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3C04E684-10F4-4CC3-A0B9-F03AA7BE37C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sz="half" idx="1"/>
          </p:nvPr>
        </p:nvSpPr>
        <p:spPr>
          <a:xfrm>
            <a:off x="838200" y="2011680"/>
            <a:ext cx="4937760" cy="4160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9088" y="2011680"/>
            <a:ext cx="4937760" cy="4160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C04E684-10F4-4CC3-A0B9-F03AA7BE37C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3127248"/>
            <a:ext cx="4937760" cy="306324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9088" y="3127248"/>
            <a:ext cx="4937760" cy="306324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04E684-10F4-4CC3-A0B9-F03AA7BE37C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4E684-10F4-4CC3-A0B9-F03AA7BE37C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p:cNvSpPr>
            <a:spLocks noGrp="1"/>
          </p:cNvSpPr>
          <p:nvPr>
            <p:ph type="dt" sz="half" idx="10"/>
          </p:nvPr>
        </p:nvSpPr>
        <p:spPr/>
        <p:txBody>
          <a:bodyPr/>
          <a:lstStyle/>
          <a:p>
            <a:fld id="{3C04E684-10F4-4CC3-A0B9-F03AA7BE37C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C04E684-10F4-4CC3-A0B9-F03AA7BE37CF}" type="datetimeFigureOut">
              <a:rPr lang="en-US" smtClean="0"/>
            </a:fld>
            <a:endParaRPr lang="en-US"/>
          </a:p>
        </p:txBody>
      </p:sp>
      <p:sp>
        <p:nvSpPr>
          <p:cNvPr id="6" name="Footer Placeholder 5"/>
          <p:cNvSpPr>
            <a:spLocks noGrp="1"/>
          </p:cNvSpPr>
          <p:nvPr>
            <p:ph type="ftr" sz="quarter" idx="11"/>
          </p:nvPr>
        </p:nvSpPr>
        <p:spPr/>
        <p:txBody>
          <a:bodyPr/>
          <a:lstStyle>
            <a:lvl1pPr algn="l">
              <a:defRPr/>
            </a:lvl1p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3" Type="http://schemas.openxmlformats.org/officeDocument/2006/relationships/theme" Target="../theme/theme3.xml"/><Relationship Id="rId12" Type="http://schemas.openxmlformats.org/officeDocument/2006/relationships/image" Target="../media/image1.png"/><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hyperlink" Target="https://github.com/Embedding/Chinese-Word-Vectors" TargetMode="Externa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9.xml"/><Relationship Id="rId4" Type="http://schemas.openxmlformats.org/officeDocument/2006/relationships/hyperlink" Target="https://arxiv.org/pdf/1910.03474v1.pdf" TargetMode="External"/><Relationship Id="rId3" Type="http://schemas.openxmlformats.org/officeDocument/2006/relationships/hyperlink" Target="https://arxiv.org/pdf/1810.04805.pdf" TargetMode="External"/><Relationship Id="rId2" Type="http://schemas.openxmlformats.org/officeDocument/2006/relationships/hyperlink" Target="https://arxiv.org/pdf/1301.3781.pdf" TargetMode="External"/><Relationship Id="rId1" Type="http://schemas.openxmlformats.org/officeDocument/2006/relationships/hyperlink" Target="https://papers.nips.cc/paper/5021-distributed-representations-of-words-and-phrases-and-their-compositionality.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hyperlink" Target="https://arxiv.org/pdf/1905.05526.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4.tif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3"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文本框 3"/>
          <p:cNvSpPr txBox="1"/>
          <p:nvPr/>
        </p:nvSpPr>
        <p:spPr>
          <a:xfrm>
            <a:off x="0" y="2235200"/>
            <a:ext cx="12192000" cy="153225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kumimoji="1" lang="zh-CN" altLang="en-US" sz="4100" b="1" kern="1200" dirty="0">
                <a:ln>
                  <a:solidFill>
                    <a:schemeClr val="bg1">
                      <a:lumMod val="75000"/>
                      <a:lumOff val="25000"/>
                      <a:alpha val="10000"/>
                    </a:schemeClr>
                  </a:solidFill>
                </a:ln>
                <a:solidFill>
                  <a:schemeClr val="tx1">
                    <a:lumMod val="85000"/>
                    <a:lumOff val="15000"/>
                  </a:schemeClr>
                </a:solidFill>
                <a:effectLst/>
                <a:latin typeface="微软雅黑" panose="020B0503020204020204" charset="-122"/>
                <a:ea typeface="微软雅黑" panose="020B0503020204020204" charset="-122"/>
                <a:cs typeface="+mj-cs"/>
              </a:rPr>
              <a:t>在线舆情自动监测系统</a:t>
            </a:r>
            <a:endParaRPr kumimoji="1" lang="zh-CN" altLang="en-US" sz="4100" b="1" kern="1200" dirty="0">
              <a:ln>
                <a:solidFill>
                  <a:schemeClr val="bg1">
                    <a:lumMod val="75000"/>
                    <a:lumOff val="25000"/>
                    <a:alpha val="10000"/>
                  </a:schemeClr>
                </a:solidFill>
              </a:ln>
              <a:solidFill>
                <a:schemeClr val="tx1">
                  <a:lumMod val="85000"/>
                  <a:lumOff val="15000"/>
                </a:schemeClr>
              </a:solidFill>
              <a:effectLst/>
              <a:latin typeface="微软雅黑" panose="020B0503020204020204" charset="-122"/>
              <a:ea typeface="微软雅黑" panose="020B0503020204020204"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2" name="Rectangle 31"/>
          <p:cNvSpPr>
            <a:spLocks noGrp="1" noRot="1" noChangeAspect="1" noMove="1" noResize="1" noEditPoints="1" noAdjustHandles="1" noChangeArrowheads="1" noChangeShapeType="1" noTextEdit="1"/>
          </p:cNvSpPr>
          <p:nvPr/>
        </p:nvSpPr>
        <p:spPr>
          <a:xfrm>
            <a:off x="121285" y="0"/>
            <a:ext cx="1966531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2000">
              <a:latin typeface="微软雅黑" panose="020B0503020204020204" charset="-122"/>
              <a:ea typeface="微软雅黑" panose="020B0503020204020204" charset="-122"/>
            </a:endParaRPr>
          </a:p>
        </p:txBody>
      </p:sp>
      <p:sp>
        <p:nvSpPr>
          <p:cNvPr id="2" name="文本框 1"/>
          <p:cNvSpPr txBox="1"/>
          <p:nvPr/>
        </p:nvSpPr>
        <p:spPr>
          <a:xfrm>
            <a:off x="1141730" y="1110615"/>
            <a:ext cx="5521325" cy="620395"/>
          </a:xfrm>
          <a:prstGeom prst="rect">
            <a:avLst/>
          </a:prstGeom>
        </p:spPr>
        <p:txBody>
          <a:bodyPr vert="horz" lIns="91440" tIns="45720" rIns="91440" bIns="45720" rtlCol="0" anchor="t">
            <a:noAutofit/>
          </a:bodyPr>
          <a:lstStyle/>
          <a:p>
            <a:pPr>
              <a:lnSpc>
                <a:spcPct val="150000"/>
              </a:lnSpc>
              <a:spcBef>
                <a:spcPct val="0"/>
              </a:spcBef>
              <a:spcAft>
                <a:spcPts val="600"/>
              </a:spcAft>
            </a:pPr>
            <a:r>
              <a:rPr kumimoji="1" lang="zh-CN" altLang="en-US" sz="3200" b="1" kern="1200" dirty="0">
                <a:solidFill>
                  <a:schemeClr val="tx1"/>
                </a:solidFill>
                <a:latin typeface="微软雅黑" panose="020B0503020204020204" charset="-122"/>
                <a:ea typeface="微软雅黑" panose="020B0503020204020204" charset="-122"/>
                <a:cs typeface="+mj-cs"/>
              </a:rPr>
              <a:t>情感分析</a:t>
            </a:r>
            <a:endParaRPr kumimoji="1" lang="zh-CN" altLang="en-US" sz="3200" b="1" kern="1200" dirty="0">
              <a:solidFill>
                <a:schemeClr val="tx1"/>
              </a:solidFill>
              <a:latin typeface="微软雅黑" panose="020B0503020204020204" charset="-122"/>
              <a:ea typeface="微软雅黑" panose="020B0503020204020204" charset="-122"/>
              <a:cs typeface="+mj-cs"/>
            </a:endParaRPr>
          </a:p>
        </p:txBody>
      </p:sp>
      <p:sp>
        <p:nvSpPr>
          <p:cNvPr id="3" name="矩形 2"/>
          <p:cNvSpPr/>
          <p:nvPr/>
        </p:nvSpPr>
        <p:spPr>
          <a:xfrm>
            <a:off x="1141095" y="2195830"/>
            <a:ext cx="9832340" cy="1014730"/>
          </a:xfrm>
          <a:prstGeom prst="rect">
            <a:avLst/>
          </a:prstGeom>
        </p:spPr>
        <p:txBody>
          <a:bodyPr wrap="square">
            <a:spAutoFit/>
          </a:bodyPr>
          <a:lstStyle/>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目前应用最广泛的情感分析技术是“评论观点抽取”，用于精细刻画用户对产品或商家的具体观点和商家的口碑。</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4" name="矩形 3"/>
          <p:cNvSpPr/>
          <p:nvPr/>
        </p:nvSpPr>
        <p:spPr>
          <a:xfrm>
            <a:off x="1141095" y="3580130"/>
            <a:ext cx="9832340" cy="1014730"/>
          </a:xfrm>
          <a:prstGeom prst="rect">
            <a:avLst/>
          </a:prstGeom>
        </p:spPr>
        <p:txBody>
          <a:bodyPr wrap="square">
            <a:spAutoFit/>
          </a:bodyPr>
          <a:lstStyle/>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抽取出评论中的一些涉及观点的名词形容词短语，</a:t>
            </a:r>
            <a:br>
              <a:rPr lang="zh-CN" altLang="en-US" sz="2000" dirty="0">
                <a:latin typeface="微软雅黑" panose="020B0503020204020204" charset="-122"/>
                <a:ea typeface="微软雅黑" panose="020B0503020204020204" charset="-122"/>
                <a:cs typeface="微软雅黑" panose="020B0503020204020204" charset="-122"/>
              </a:rPr>
            </a:br>
            <a:r>
              <a:rPr lang="zh-CN" altLang="en-US" sz="2000" dirty="0">
                <a:latin typeface="微软雅黑" panose="020B0503020204020204" charset="-122"/>
                <a:ea typeface="微软雅黑" panose="020B0503020204020204" charset="-122"/>
                <a:cs typeface="微软雅黑" panose="020B0503020204020204" charset="-122"/>
              </a:rPr>
              <a:t>通过情感分类技术确定其观点的情感倾向。</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1141095" y="5078095"/>
            <a:ext cx="9832340" cy="1014730"/>
          </a:xfrm>
          <a:prstGeom prst="rect">
            <a:avLst/>
          </a:prstGeom>
        </p:spPr>
        <p:txBody>
          <a:bodyPr wrap="square">
            <a:spAutoFit/>
          </a:bodyPr>
          <a:lstStyle/>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以此为基础，就可以基于海量的评论数据，建立精细的用户画像和商户画像，进而改善营销和服务策略</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丰富个性化推荐场景，最终创造更大的商业价值。</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69727" y="3560973"/>
            <a:ext cx="3434080" cy="829945"/>
          </a:xfrm>
          <a:prstGeom prst="rect">
            <a:avLst/>
          </a:prstGeom>
          <a:noFill/>
        </p:spPr>
        <p:txBody>
          <a:bodyPr wrap="none" rtlCol="0">
            <a:spAutoFit/>
          </a:bodyPr>
          <a:lstStyle/>
          <a:p>
            <a:pPr>
              <a:lnSpc>
                <a:spcPct val="150000"/>
              </a:lnSpc>
              <a:spcAft>
                <a:spcPts val="600"/>
              </a:spcAft>
            </a:pPr>
            <a:r>
              <a:rPr kumimoji="1" lang="zh-CN" altLang="en-US" sz="3200" b="1" dirty="0">
                <a:latin typeface="微软雅黑" panose="020B0503020204020204" charset="-122"/>
                <a:ea typeface="微软雅黑" panose="020B0503020204020204" charset="-122"/>
              </a:rPr>
              <a:t>项目分为四个部分</a:t>
            </a:r>
            <a:endParaRPr kumimoji="1" lang="zh-CN" altLang="en-US" sz="3200" b="1" dirty="0">
              <a:latin typeface="微软雅黑" panose="020B0503020204020204" charset="-122"/>
              <a:ea typeface="微软雅黑" panose="020B0503020204020204" charset="-122"/>
            </a:endParaRPr>
          </a:p>
        </p:txBody>
      </p:sp>
      <p:sp>
        <p:nvSpPr>
          <p:cNvPr id="13" name="文本框 12"/>
          <p:cNvSpPr txBox="1"/>
          <p:nvPr/>
        </p:nvSpPr>
        <p:spPr>
          <a:xfrm>
            <a:off x="1419659" y="2643135"/>
            <a:ext cx="2221230" cy="829945"/>
          </a:xfrm>
          <a:prstGeom prst="rect">
            <a:avLst/>
          </a:prstGeom>
          <a:noFill/>
        </p:spPr>
        <p:txBody>
          <a:bodyPr wrap="none" rtlCol="0">
            <a:spAutoFit/>
          </a:bodyPr>
          <a:lstStyle/>
          <a:p>
            <a:pPr>
              <a:lnSpc>
                <a:spcPct val="150000"/>
              </a:lnSpc>
              <a:spcAft>
                <a:spcPts val="600"/>
              </a:spcAft>
            </a:pPr>
            <a:r>
              <a:rPr kumimoji="1" lang="en-US" altLang="zh-CN" sz="3200" b="1" dirty="0">
                <a:latin typeface="微软雅黑" panose="020B0503020204020204" charset="-122"/>
                <a:ea typeface="微软雅黑" panose="020B0503020204020204" charset="-122"/>
                <a:cs typeface="Devanagari Sangam MN" panose="02000000000000000000" pitchFamily="2" charset="0"/>
              </a:rPr>
              <a:t>Part</a:t>
            </a:r>
            <a:r>
              <a:rPr kumimoji="1" lang="zh-CN" altLang="en-US" sz="3200" b="1" dirty="0">
                <a:latin typeface="微软雅黑" panose="020B0503020204020204" charset="-122"/>
                <a:ea typeface="微软雅黑" panose="020B0503020204020204" charset="-122"/>
                <a:cs typeface="Devanagari Sangam MN" panose="02000000000000000000" pitchFamily="2" charset="0"/>
              </a:rPr>
              <a:t> </a:t>
            </a:r>
            <a:r>
              <a:rPr kumimoji="1" lang="en-US" altLang="zh-CN" sz="3200" b="1" dirty="0">
                <a:latin typeface="微软雅黑" panose="020B0503020204020204" charset="-122"/>
                <a:ea typeface="微软雅黑" panose="020B0503020204020204" charset="-122"/>
                <a:cs typeface="Devanagari Sangam MN" panose="02000000000000000000" pitchFamily="2" charset="0"/>
              </a:rPr>
              <a:t>three</a:t>
            </a:r>
            <a:endParaRPr kumimoji="1" lang="en-US" altLang="zh-CN" sz="3200" b="1" dirty="0">
              <a:latin typeface="微软雅黑" panose="020B0503020204020204" charset="-122"/>
              <a:ea typeface="微软雅黑" panose="020B0503020204020204" charset="-122"/>
              <a:cs typeface="Devanagari Sangam MN" panose="02000000000000000000" pitchFamily="2" charset="0"/>
            </a:endParaRPr>
          </a:p>
        </p:txBody>
      </p:sp>
      <p:sp>
        <p:nvSpPr>
          <p:cNvPr id="25" name="矩形 24"/>
          <p:cNvSpPr/>
          <p:nvPr/>
        </p:nvSpPr>
        <p:spPr>
          <a:xfrm>
            <a:off x="5237141" y="2042825"/>
            <a:ext cx="5248538" cy="1014730"/>
          </a:xfrm>
          <a:prstGeom prst="rect">
            <a:avLst/>
          </a:prstGeom>
        </p:spPr>
        <p:txBody>
          <a:bodyPr wrap="square">
            <a:spAutoFit/>
          </a:bodyPr>
          <a:lstStyle/>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 数据获取（该项目涉及情感分析，机器学习需要有标签的数据）</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32" name="矩形 31"/>
          <p:cNvSpPr/>
          <p:nvPr/>
        </p:nvSpPr>
        <p:spPr>
          <a:xfrm>
            <a:off x="5237141" y="3133353"/>
            <a:ext cx="5034050" cy="553085"/>
          </a:xfrm>
          <a:prstGeom prst="rect">
            <a:avLst/>
          </a:prstGeom>
        </p:spPr>
        <p:txBody>
          <a:bodyPr wrap="square">
            <a:spAutoFit/>
          </a:bodyPr>
          <a:lstStyle/>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2.</a:t>
            </a:r>
            <a:r>
              <a:rPr lang="zh-CN" altLang="en-US" sz="2000" dirty="0">
                <a:latin typeface="微软雅黑" panose="020B0503020204020204" charset="-122"/>
                <a:ea typeface="微软雅黑" panose="020B0503020204020204" charset="-122"/>
                <a:cs typeface="微软雅黑" panose="020B0503020204020204" charset="-122"/>
              </a:rPr>
              <a:t> 情感分析系统建立（可以自由选择模型）</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33" name="矩形 32"/>
          <p:cNvSpPr/>
          <p:nvPr/>
        </p:nvSpPr>
        <p:spPr>
          <a:xfrm>
            <a:off x="5244906" y="3920982"/>
            <a:ext cx="6575060" cy="1014730"/>
          </a:xfrm>
          <a:prstGeom prst="rect">
            <a:avLst/>
          </a:prstGeom>
        </p:spPr>
        <p:txBody>
          <a:bodyPr wrap="square">
            <a:spAutoFit/>
          </a:bodyPr>
          <a:lstStyle/>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dirty="0">
                <a:latin typeface="微软雅黑" panose="020B0503020204020204" charset="-122"/>
                <a:ea typeface="微软雅黑" panose="020B0503020204020204" charset="-122"/>
                <a:cs typeface="微软雅黑" panose="020B0503020204020204" charset="-122"/>
              </a:rPr>
              <a:t> 通过爬虫实时监控 （设定关键词，实时返回与关键词              相关的内容，并进行情感判断，返回情感内容以及判断）</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34" name="矩形 33"/>
          <p:cNvSpPr/>
          <p:nvPr/>
        </p:nvSpPr>
        <p:spPr>
          <a:xfrm>
            <a:off x="5244905" y="5016387"/>
            <a:ext cx="2423129" cy="553085"/>
          </a:xfrm>
          <a:prstGeom prst="rect">
            <a:avLst/>
          </a:prstGeom>
        </p:spPr>
        <p:txBody>
          <a:bodyPr wrap="square">
            <a:spAutoFit/>
          </a:bodyPr>
          <a:lstStyle/>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4.</a:t>
            </a:r>
            <a:r>
              <a:rPr lang="zh-CN" altLang="en-US" sz="2000" dirty="0">
                <a:latin typeface="微软雅黑" panose="020B0503020204020204" charset="-122"/>
                <a:ea typeface="微软雅黑" panose="020B0503020204020204" charset="-122"/>
                <a:cs typeface="微软雅黑" panose="020B0503020204020204" charset="-122"/>
              </a:rPr>
              <a:t> 项目部署</a:t>
            </a:r>
            <a:endParaRPr lang="zh-CN" altLang="en-US" sz="2000" dirty="0">
              <a:latin typeface="微软雅黑" panose="020B0503020204020204" charset="-122"/>
              <a:ea typeface="微软雅黑" panose="020B0503020204020204" charset="-122"/>
              <a:cs typeface="微软雅黑" panose="020B0503020204020204" charset="-122"/>
            </a:endParaRPr>
          </a:p>
        </p:txBody>
      </p:sp>
      <p:cxnSp>
        <p:nvCxnSpPr>
          <p:cNvPr id="15" name="直线连接符 14"/>
          <p:cNvCxnSpPr/>
          <p:nvPr/>
        </p:nvCxnSpPr>
        <p:spPr>
          <a:xfrm>
            <a:off x="4733365" y="1868931"/>
            <a:ext cx="0" cy="3852177"/>
          </a:xfrm>
          <a:prstGeom prst="line">
            <a:avLst/>
          </a:prstGeom>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86535" y="736600"/>
            <a:ext cx="8735060" cy="1325880"/>
          </a:xfrm>
          <a:prstGeom prst="rect">
            <a:avLst/>
          </a:prstGeom>
        </p:spPr>
        <p:txBody>
          <a:bodyPr vert="horz" lIns="91440" tIns="45720" rIns="91440" bIns="45720" rtlCol="0" anchor="ctr">
            <a:normAutofit/>
          </a:bodyPr>
          <a:lstStyle/>
          <a:p>
            <a:pPr algn="l">
              <a:lnSpc>
                <a:spcPct val="90000"/>
              </a:lnSpc>
              <a:spcBef>
                <a:spcPct val="0"/>
              </a:spcBef>
              <a:spcAft>
                <a:spcPts val="600"/>
              </a:spcAft>
            </a:pPr>
            <a:r>
              <a:rPr kumimoji="1" lang="zh-CN" altLang="en-US" sz="3200" b="1" kern="1200" dirty="0">
                <a:ln>
                  <a:solidFill>
                    <a:schemeClr val="bg1">
                      <a:lumMod val="75000"/>
                      <a:lumOff val="25000"/>
                      <a:alpha val="10000"/>
                    </a:schemeClr>
                  </a:solidFill>
                </a:ln>
                <a:solidFill>
                  <a:schemeClr val="tx1"/>
                </a:solidFill>
                <a:effectLst/>
                <a:latin typeface="微软雅黑" panose="020B0503020204020204" charset="-122"/>
                <a:ea typeface="微软雅黑" panose="020B0503020204020204" charset="-122"/>
                <a:cs typeface="Devanagari Sangam MN" panose="02000000000000000000" pitchFamily="2" charset="0"/>
              </a:rPr>
              <a:t>数据获取</a:t>
            </a:r>
            <a:endParaRPr kumimoji="1" lang="zh-CN" altLang="en-US" sz="3200" b="1" kern="1200" dirty="0">
              <a:ln>
                <a:solidFill>
                  <a:schemeClr val="bg1">
                    <a:lumMod val="75000"/>
                    <a:lumOff val="25000"/>
                    <a:alpha val="10000"/>
                  </a:schemeClr>
                </a:solidFill>
              </a:ln>
              <a:solidFill>
                <a:schemeClr val="tx1"/>
              </a:solidFill>
              <a:effectLst/>
              <a:latin typeface="微软雅黑" panose="020B0503020204020204" charset="-122"/>
              <a:ea typeface="微软雅黑" panose="020B0503020204020204" charset="-122"/>
              <a:cs typeface="Devanagari Sangam MN" panose="02000000000000000000" pitchFamily="2" charset="0"/>
            </a:endParaRPr>
          </a:p>
        </p:txBody>
      </p:sp>
      <p:sp>
        <p:nvSpPr>
          <p:cNvPr id="3" name="矩形 2"/>
          <p:cNvSpPr/>
          <p:nvPr/>
        </p:nvSpPr>
        <p:spPr>
          <a:xfrm>
            <a:off x="1676400" y="2442845"/>
            <a:ext cx="12549505" cy="4351655"/>
          </a:xfrm>
          <a:prstGeom prst="rect">
            <a:avLst/>
          </a:prstGeom>
        </p:spPr>
        <p:txBody>
          <a:bodyPr vert="horz" lIns="91440" tIns="45720" rIns="91440" bIns="45720" rtlCol="0">
            <a:normAutofit/>
          </a:bodyPr>
          <a:lstStyle/>
          <a:p>
            <a:pPr indent="-228600">
              <a:lnSpc>
                <a:spcPct val="90000"/>
              </a:lnSpc>
              <a:spcBef>
                <a:spcPct val="20000"/>
              </a:spcBef>
              <a:spcAft>
                <a:spcPts val="600"/>
              </a:spcAft>
              <a:buClr>
                <a:schemeClr val="tx2"/>
              </a:buClr>
              <a:buSzPct val="70000"/>
              <a:buFont typeface="Arial" panose="020B0604020202020204" pitchFamily="34" charset="0"/>
              <a:buChar char="•"/>
            </a:pPr>
            <a:r>
              <a:rPr lang="zh-CN" alt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微软雅黑" panose="020B0503020204020204" charset="-122"/>
                <a:ea typeface="微软雅黑" panose="020B0503020204020204" charset="-122"/>
                <a:cs typeface="微软雅黑" panose="020B0503020204020204" charset="-122"/>
              </a:rPr>
              <a:t>为了建立情感分析数据，你首先需要利用爬虫数据获得数据。    </a:t>
            </a:r>
            <a:endParaRPr lang="zh-CN" alt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微软雅黑" panose="020B0503020204020204" charset="-122"/>
              <a:ea typeface="微软雅黑" panose="020B0503020204020204" charset="-122"/>
              <a:cs typeface="微软雅黑" panose="020B0503020204020204" charset="-122"/>
            </a:endParaRPr>
          </a:p>
          <a:p>
            <a:pPr indent="-228600">
              <a:lnSpc>
                <a:spcPct val="90000"/>
              </a:lnSpc>
              <a:spcBef>
                <a:spcPct val="20000"/>
              </a:spcBef>
              <a:spcAft>
                <a:spcPts val="600"/>
              </a:spcAft>
              <a:buClr>
                <a:schemeClr val="tx2"/>
              </a:buClr>
              <a:buSzPct val="70000"/>
              <a:buFont typeface="Arial" panose="020B0604020202020204" pitchFamily="34" charset="0"/>
              <a:buChar char="•"/>
            </a:pPr>
            <a:endParaRPr lang="en-US" altLang="zh-CN"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微软雅黑" panose="020B0503020204020204" charset="-122"/>
              <a:ea typeface="微软雅黑" panose="020B0503020204020204" charset="-122"/>
              <a:cs typeface="微软雅黑" panose="020B0503020204020204" charset="-122"/>
            </a:endParaRPr>
          </a:p>
          <a:p>
            <a:pPr indent="-228600">
              <a:lnSpc>
                <a:spcPct val="90000"/>
              </a:lnSpc>
              <a:spcBef>
                <a:spcPct val="20000"/>
              </a:spcBef>
              <a:spcAft>
                <a:spcPts val="600"/>
              </a:spcAft>
              <a:buClr>
                <a:schemeClr val="tx2"/>
              </a:buClr>
              <a:buSzPct val="70000"/>
              <a:buFont typeface="Arial" panose="020B0604020202020204" pitchFamily="34" charset="0"/>
              <a:buChar char="•"/>
            </a:pPr>
            <a:r>
              <a:rPr lang="zh-CN" alt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微软雅黑" panose="020B0503020204020204" charset="-122"/>
                <a:ea typeface="微软雅黑" panose="020B0503020204020204" charset="-122"/>
                <a:cs typeface="微软雅黑" panose="020B0503020204020204" charset="-122"/>
              </a:rPr>
              <a:t>你可能需要 </a:t>
            </a:r>
            <a:r>
              <a:rPr lang="en-US" altLang="zh-CN"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微软雅黑" panose="020B0503020204020204" charset="-122"/>
                <a:ea typeface="微软雅黑" panose="020B0503020204020204" charset="-122"/>
                <a:cs typeface="微软雅黑" panose="020B0503020204020204" charset="-122"/>
              </a:rPr>
              <a:t>BeautifulSoup</a:t>
            </a:r>
            <a:r>
              <a:rPr lang="zh-CN" alt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微软雅黑" panose="020B0503020204020204" charset="-122"/>
                <a:ea typeface="微软雅黑" panose="020B0503020204020204" charset="-122"/>
                <a:cs typeface="微软雅黑" panose="020B0503020204020204" charset="-122"/>
              </a:rPr>
              <a:t> 来解析网页</a:t>
            </a:r>
            <a:endParaRPr lang="zh-CN" alt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微软雅黑" panose="020B0503020204020204" charset="-122"/>
              <a:ea typeface="微软雅黑" panose="020B0503020204020204" charset="-122"/>
              <a:cs typeface="微软雅黑" panose="020B0503020204020204" charset="-122"/>
            </a:endParaRPr>
          </a:p>
          <a:p>
            <a:pPr>
              <a:lnSpc>
                <a:spcPct val="90000"/>
              </a:lnSpc>
              <a:spcBef>
                <a:spcPct val="20000"/>
              </a:spcBef>
              <a:spcAft>
                <a:spcPts val="600"/>
              </a:spcAft>
              <a:buClr>
                <a:schemeClr val="tx2"/>
              </a:buClr>
              <a:buSzPct val="70000"/>
            </a:pPr>
            <a:endParaRPr lang="en-US" altLang="zh-CN"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微软雅黑" panose="020B0503020204020204" charset="-122"/>
              <a:ea typeface="微软雅黑" panose="020B0503020204020204" charset="-122"/>
              <a:cs typeface="微软雅黑" panose="020B0503020204020204" charset="-122"/>
            </a:endParaRPr>
          </a:p>
          <a:p>
            <a:pPr indent="-228600">
              <a:lnSpc>
                <a:spcPct val="90000"/>
              </a:lnSpc>
              <a:spcBef>
                <a:spcPct val="20000"/>
              </a:spcBef>
              <a:spcAft>
                <a:spcPts val="600"/>
              </a:spcAft>
              <a:buClr>
                <a:schemeClr val="tx2"/>
              </a:buClr>
              <a:buSzPct val="70000"/>
              <a:buFont typeface="Arial" panose="020B0604020202020204" pitchFamily="34" charset="0"/>
              <a:buChar char="•"/>
            </a:pPr>
            <a:r>
              <a:rPr lang="zh-CN" alt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微软雅黑" panose="020B0503020204020204" charset="-122"/>
                <a:ea typeface="微软雅黑" panose="020B0503020204020204" charset="-122"/>
                <a:cs typeface="微软雅黑" panose="020B0503020204020204" charset="-122"/>
              </a:rPr>
              <a:t>或者你可以直接使用以下链接的数据</a:t>
            </a:r>
            <a:endParaRPr lang="en-US" altLang="zh-CN"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微软雅黑" panose="020B0503020204020204" charset="-122"/>
              <a:ea typeface="微软雅黑" panose="020B0503020204020204" charset="-122"/>
              <a:cs typeface="微软雅黑" panose="020B0503020204020204" charset="-122"/>
            </a:endParaRPr>
          </a:p>
          <a:p>
            <a:pPr indent="-228600">
              <a:lnSpc>
                <a:spcPct val="90000"/>
              </a:lnSpc>
              <a:spcBef>
                <a:spcPct val="20000"/>
              </a:spcBef>
              <a:spcAft>
                <a:spcPts val="600"/>
              </a:spcAft>
              <a:buClr>
                <a:schemeClr val="tx2"/>
              </a:buClr>
              <a:buSzPct val="70000"/>
              <a:buFont typeface="Arial" panose="020B0604020202020204" pitchFamily="34" charset="0"/>
              <a:buChar char="•"/>
            </a:pPr>
            <a:endParaRPr lang="en-US" altLang="zh-CN"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微软雅黑" panose="020B0503020204020204" charset="-122"/>
              <a:ea typeface="微软雅黑" panose="020B0503020204020204" charset="-122"/>
              <a:cs typeface="微软雅黑" panose="020B0503020204020204" charset="-122"/>
            </a:endParaRPr>
          </a:p>
          <a:p>
            <a:pPr indent="-228600">
              <a:lnSpc>
                <a:spcPct val="90000"/>
              </a:lnSpc>
              <a:spcBef>
                <a:spcPct val="20000"/>
              </a:spcBef>
              <a:spcAft>
                <a:spcPts val="600"/>
              </a:spcAft>
              <a:buClr>
                <a:schemeClr val="tx2"/>
              </a:buClr>
              <a:buSzPct val="70000"/>
              <a:buFont typeface="Arial" panose="020B0604020202020204" pitchFamily="34" charset="0"/>
              <a:buChar char="•"/>
            </a:pPr>
            <a:r>
              <a:rPr lang="en-US" altLang="zh-CN" sz="2000" dirty="0">
                <a:ln>
                  <a:solidFill>
                    <a:schemeClr val="bg1">
                      <a:lumMod val="75000"/>
                      <a:lumOff val="25000"/>
                      <a:alpha val="10000"/>
                    </a:schemeClr>
                  </a:solidFill>
                </a:ln>
                <a:solidFill>
                  <a:srgbClr val="C00000"/>
                </a:solidFill>
                <a:effectLst>
                  <a:outerShdw blurRad="9525" dist="25400" dir="14640000" algn="tl" rotWithShape="0">
                    <a:schemeClr val="bg1">
                      <a:alpha val="30000"/>
                    </a:schemeClr>
                  </a:outerShdw>
                </a:effectLst>
                <a:latin typeface="微软雅黑" panose="020B0503020204020204" charset="-122"/>
                <a:ea typeface="微软雅黑" panose="020B0503020204020204" charset="-122"/>
                <a:cs typeface="微软雅黑" panose="020B0503020204020204" charset="-122"/>
              </a:rPr>
              <a:t>https://</a:t>
            </a:r>
            <a:r>
              <a:rPr lang="en-US" altLang="zh-CN" sz="2000" dirty="0" err="1">
                <a:ln>
                  <a:solidFill>
                    <a:schemeClr val="bg1">
                      <a:lumMod val="75000"/>
                      <a:lumOff val="25000"/>
                      <a:alpha val="10000"/>
                    </a:schemeClr>
                  </a:solidFill>
                </a:ln>
                <a:solidFill>
                  <a:srgbClr val="C00000"/>
                </a:solidFill>
                <a:effectLst>
                  <a:outerShdw blurRad="9525" dist="25400" dir="14640000" algn="tl" rotWithShape="0">
                    <a:schemeClr val="bg1">
                      <a:alpha val="30000"/>
                    </a:schemeClr>
                  </a:outerShdw>
                </a:effectLst>
                <a:latin typeface="微软雅黑" panose="020B0503020204020204" charset="-122"/>
                <a:ea typeface="微软雅黑" panose="020B0503020204020204" charset="-122"/>
                <a:cs typeface="微软雅黑" panose="020B0503020204020204" charset="-122"/>
              </a:rPr>
              <a:t>pan.baidu.com</a:t>
            </a:r>
            <a:r>
              <a:rPr lang="en-US" altLang="zh-CN" sz="2000" dirty="0">
                <a:ln>
                  <a:solidFill>
                    <a:schemeClr val="bg1">
                      <a:lumMod val="75000"/>
                      <a:lumOff val="25000"/>
                      <a:alpha val="10000"/>
                    </a:schemeClr>
                  </a:solidFill>
                </a:ln>
                <a:solidFill>
                  <a:srgbClr val="C00000"/>
                </a:solidFill>
                <a:effectLst>
                  <a:outerShdw blurRad="9525" dist="25400" dir="14640000" algn="tl" rotWithShape="0">
                    <a:schemeClr val="bg1">
                      <a:alpha val="30000"/>
                    </a:schemeClr>
                  </a:outerShdw>
                </a:effectLst>
                <a:latin typeface="微软雅黑" panose="020B0503020204020204" charset="-122"/>
                <a:ea typeface="微软雅黑" panose="020B0503020204020204" charset="-122"/>
                <a:cs typeface="微软雅黑" panose="020B0503020204020204" charset="-122"/>
              </a:rPr>
              <a:t>/s/1yMNvHLl6QYsGbjT7u51Nfg</a:t>
            </a:r>
            <a:endParaRPr lang="en-US" altLang="zh-CN" sz="2000" dirty="0">
              <a:ln>
                <a:solidFill>
                  <a:schemeClr val="bg1">
                    <a:lumMod val="75000"/>
                    <a:lumOff val="25000"/>
                    <a:alpha val="10000"/>
                  </a:schemeClr>
                </a:solidFill>
              </a:ln>
              <a:solidFill>
                <a:srgbClr val="C00000"/>
              </a:solidFill>
              <a:effectLst>
                <a:outerShdw blurRad="9525" dist="25400" dir="14640000" algn="tl" rotWithShape="0">
                  <a:schemeClr val="bg1">
                    <a:alpha val="30000"/>
                  </a:schemeClr>
                </a:outerShdw>
              </a:effectLst>
              <a:latin typeface="微软雅黑" panose="020B0503020204020204" charset="-122"/>
              <a:ea typeface="微软雅黑" panose="020B0503020204020204" charset="-122"/>
              <a:cs typeface="微软雅黑" panose="020B0503020204020204" charset="-122"/>
            </a:endParaRPr>
          </a:p>
        </p:txBody>
      </p:sp>
      <p:sp>
        <p:nvSpPr>
          <p:cNvPr id="7" name="矩形 6"/>
          <p:cNvSpPr/>
          <p:nvPr/>
        </p:nvSpPr>
        <p:spPr>
          <a:xfrm>
            <a:off x="8401050" y="5141595"/>
            <a:ext cx="2636520" cy="783590"/>
          </a:xfrm>
          <a:prstGeom prst="rect">
            <a:avLst/>
          </a:prstGeom>
        </p:spPr>
        <p:txBody>
          <a:bodyPr wrap="square">
            <a:spAutoFit/>
          </a:bodyPr>
          <a:lstStyle/>
          <a:p>
            <a:pPr>
              <a:spcAft>
                <a:spcPts val="600"/>
              </a:spcAft>
            </a:pPr>
            <a:r>
              <a:rPr lang="zh-CN" altLang="en-US" sz="2000" dirty="0">
                <a:solidFill>
                  <a:schemeClr val="tx1"/>
                </a:solidFill>
                <a:latin typeface="微软雅黑" panose="020B0503020204020204" charset="-122"/>
                <a:ea typeface="微软雅黑" panose="020B0503020204020204" charset="-122"/>
              </a:rPr>
              <a:t>def get_data(link):</a:t>
            </a:r>
            <a:endParaRPr lang="zh-CN" altLang="en-US" sz="2000">
              <a:solidFill>
                <a:schemeClr val="tx1"/>
              </a:solidFill>
              <a:latin typeface="微软雅黑" panose="020B0503020204020204" charset="-122"/>
              <a:ea typeface="微软雅黑" panose="020B0503020204020204" charset="-122"/>
            </a:endParaRPr>
          </a:p>
          <a:p>
            <a:pPr>
              <a:spcAft>
                <a:spcPts val="600"/>
              </a:spcAft>
            </a:pPr>
            <a:r>
              <a:rPr lang="zh-CN" altLang="en-US" sz="2000" dirty="0">
                <a:solidFill>
                  <a:schemeClr val="tx1"/>
                </a:solidFill>
                <a:latin typeface="微软雅黑" panose="020B0503020204020204" charset="-122"/>
                <a:ea typeface="微软雅黑" panose="020B0503020204020204" charset="-122"/>
              </a:rPr>
              <a:t>    pass</a:t>
            </a:r>
            <a:endParaRPr lang="zh-CN" altLang="en-US" sz="20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2" name="Rectangle 31"/>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a:latin typeface="微软雅黑" panose="020B0503020204020204" charset="-122"/>
              <a:ea typeface="微软雅黑" panose="020B0503020204020204" charset="-122"/>
            </a:endParaRPr>
          </a:p>
        </p:txBody>
      </p:sp>
      <p:sp>
        <p:nvSpPr>
          <p:cNvPr id="2" name="文本框 1"/>
          <p:cNvSpPr txBox="1"/>
          <p:nvPr/>
        </p:nvSpPr>
        <p:spPr>
          <a:xfrm>
            <a:off x="793750" y="617855"/>
            <a:ext cx="10748645" cy="1188720"/>
          </a:xfrm>
          <a:prstGeom prst="rect">
            <a:avLst/>
          </a:prstGeom>
        </p:spPr>
        <p:txBody>
          <a:bodyPr vert="horz" lIns="91440" tIns="45720" rIns="91440" bIns="45720" rtlCol="0" anchor="b">
            <a:normAutofit/>
          </a:bodyPr>
          <a:lstStyle/>
          <a:p>
            <a:pPr algn="l">
              <a:lnSpc>
                <a:spcPct val="90000"/>
              </a:lnSpc>
              <a:spcBef>
                <a:spcPct val="0"/>
              </a:spcBef>
              <a:spcAft>
                <a:spcPts val="600"/>
              </a:spcAft>
            </a:pPr>
            <a:r>
              <a:rPr lang="zh-CN" altLang="en-US" sz="3200" b="1" i="0" kern="1200" dirty="0">
                <a:solidFill>
                  <a:schemeClr val="tx1"/>
                </a:solidFill>
                <a:effectLst/>
                <a:latin typeface="微软雅黑" panose="020B0503020204020204" charset="-122"/>
                <a:ea typeface="微软雅黑" panose="020B0503020204020204" charset="-122"/>
                <a:cs typeface="+mj-cs"/>
              </a:rPr>
              <a:t>建立情感分析模型并训练</a:t>
            </a:r>
            <a:endParaRPr lang="zh-CN" altLang="en-US" sz="3200" b="1" i="0" kern="1200" dirty="0">
              <a:solidFill>
                <a:schemeClr val="tx1"/>
              </a:solidFill>
              <a:effectLst/>
              <a:latin typeface="微软雅黑" panose="020B0503020204020204" charset="-122"/>
              <a:ea typeface="微软雅黑" panose="020B0503020204020204" charset="-122"/>
              <a:cs typeface="+mj-cs"/>
            </a:endParaRPr>
          </a:p>
        </p:txBody>
      </p:sp>
      <p:sp>
        <p:nvSpPr>
          <p:cNvPr id="6" name="矩形 5"/>
          <p:cNvSpPr/>
          <p:nvPr/>
        </p:nvSpPr>
        <p:spPr>
          <a:xfrm>
            <a:off x="793660" y="2599509"/>
            <a:ext cx="10143668" cy="3435531"/>
          </a:xfrm>
          <a:prstGeom prst="rect">
            <a:avLst/>
          </a:prstGeom>
        </p:spPr>
        <p:txBody>
          <a:bodyPr vert="horz" lIns="91440" tIns="45720" rIns="91440" bIns="45720" rtlCol="0" anchor="ctr">
            <a:normAutofit/>
          </a:bodyPr>
          <a:lstStyle/>
          <a:p>
            <a:pPr indent="-228600" algn="l">
              <a:lnSpc>
                <a:spcPct val="90000"/>
              </a:lnSpc>
              <a:spcAft>
                <a:spcPts val="600"/>
              </a:spcAft>
              <a:buFont typeface="Arial" panose="020B0604020202020204" pitchFamily="34" charset="0"/>
              <a:buChar char="•"/>
            </a:pPr>
            <a:r>
              <a:rPr lang="zh-CN" altLang="en-US" sz="2000" b="0" i="0" dirty="0">
                <a:effectLst/>
                <a:latin typeface="微软雅黑" panose="020B0503020204020204" charset="-122"/>
                <a:ea typeface="微软雅黑" panose="020B0503020204020204" charset="-122"/>
                <a:cs typeface="微软雅黑" panose="020B0503020204020204" charset="-122"/>
              </a:rPr>
              <a:t>获取数据后，你需要建议一个可以分析每条数据积极或消极的模型并保存模型。</a:t>
            </a:r>
            <a:endParaRPr lang="en-US" altLang="zh-CN" sz="2000" b="0" i="0" dirty="0">
              <a:effectLst/>
              <a:latin typeface="微软雅黑" panose="020B0503020204020204" charset="-122"/>
              <a:ea typeface="微软雅黑" panose="020B0503020204020204" charset="-122"/>
              <a:cs typeface="微软雅黑" panose="020B0503020204020204" charset="-122"/>
            </a:endParaRPr>
          </a:p>
          <a:p>
            <a:pPr indent="-228600" algn="l">
              <a:lnSpc>
                <a:spcPct val="90000"/>
              </a:lnSpc>
              <a:spcAft>
                <a:spcPts val="600"/>
              </a:spcAft>
              <a:buFont typeface="Arial" panose="020B0604020202020204" pitchFamily="34" charset="0"/>
              <a:buChar char="•"/>
            </a:pPr>
            <a:endParaRPr lang="en-US" altLang="zh-CN" sz="2000" b="0" i="0" dirty="0">
              <a:effectLst/>
              <a:latin typeface="微软雅黑" panose="020B0503020204020204" charset="-122"/>
              <a:ea typeface="微软雅黑" panose="020B0503020204020204" charset="-122"/>
              <a:cs typeface="微软雅黑" panose="020B0503020204020204" charset="-122"/>
            </a:endParaRPr>
          </a:p>
          <a:p>
            <a:pPr indent="-228600" algn="l">
              <a:lnSpc>
                <a:spcPct val="90000"/>
              </a:lnSpc>
              <a:spcAft>
                <a:spcPts val="600"/>
              </a:spcAft>
              <a:buFont typeface="Arial" panose="020B0604020202020204" pitchFamily="34" charset="0"/>
              <a:buChar char="•"/>
            </a:pPr>
            <a:r>
              <a:rPr lang="zh-CN" altLang="en-US" sz="2000" b="0" i="0" dirty="0">
                <a:effectLst/>
                <a:latin typeface="微软雅黑" panose="020B0503020204020204" charset="-122"/>
                <a:ea typeface="微软雅黑" panose="020B0503020204020204" charset="-122"/>
                <a:cs typeface="微软雅黑" panose="020B0503020204020204" charset="-122"/>
              </a:rPr>
              <a:t>你可以选择传统机器学习算法或者神经网络。</a:t>
            </a:r>
            <a:endParaRPr lang="en-US" altLang="zh-CN" sz="2000" b="0" i="0" dirty="0">
              <a:effectLst/>
              <a:latin typeface="微软雅黑" panose="020B0503020204020204" charset="-122"/>
              <a:ea typeface="微软雅黑" panose="020B0503020204020204" charset="-122"/>
              <a:cs typeface="微软雅黑" panose="020B0503020204020204" charset="-122"/>
            </a:endParaRPr>
          </a:p>
          <a:p>
            <a:pPr indent="-228600" algn="l">
              <a:lnSpc>
                <a:spcPct val="90000"/>
              </a:lnSpc>
              <a:spcAft>
                <a:spcPts val="600"/>
              </a:spcAft>
              <a:buFont typeface="Arial" panose="020B0604020202020204" pitchFamily="34" charset="0"/>
              <a:buChar char="•"/>
            </a:pPr>
            <a:endParaRPr lang="en-US" altLang="zh-CN" sz="2000" b="0" i="0" dirty="0">
              <a:effectLst/>
              <a:latin typeface="微软雅黑" panose="020B0503020204020204" charset="-122"/>
              <a:ea typeface="微软雅黑" panose="020B0503020204020204" charset="-122"/>
              <a:cs typeface="微软雅黑" panose="020B0503020204020204" charset="-122"/>
            </a:endParaRPr>
          </a:p>
          <a:p>
            <a:pPr indent="-228600" algn="l">
              <a:lnSpc>
                <a:spcPct val="90000"/>
              </a:lnSpc>
              <a:spcAft>
                <a:spcPts val="600"/>
              </a:spcAft>
              <a:buFont typeface="Arial" panose="020B0604020202020204" pitchFamily="34" charset="0"/>
              <a:buChar char="•"/>
            </a:pPr>
            <a:r>
              <a:rPr lang="zh-CN" altLang="en-US" sz="2000" b="0" i="0" dirty="0">
                <a:effectLst/>
                <a:latin typeface="微软雅黑" panose="020B0503020204020204" charset="-122"/>
                <a:ea typeface="微软雅黑" panose="020B0503020204020204" charset="-122"/>
                <a:cs typeface="微软雅黑" panose="020B0503020204020204" charset="-122"/>
              </a:rPr>
              <a:t>你可能需要用的 </a:t>
            </a:r>
            <a:r>
              <a:rPr lang="en-US" altLang="zh-CN" sz="2000" b="0" i="0" dirty="0" err="1">
                <a:effectLst/>
                <a:latin typeface="微软雅黑" panose="020B0503020204020204" charset="-122"/>
                <a:ea typeface="微软雅黑" panose="020B0503020204020204" charset="-122"/>
                <a:cs typeface="微软雅黑" panose="020B0503020204020204" charset="-122"/>
              </a:rPr>
              <a:t>scikit</a:t>
            </a:r>
            <a:r>
              <a:rPr lang="en-US" altLang="zh-CN" sz="2000" b="0" i="0" dirty="0">
                <a:effectLst/>
                <a:latin typeface="微软雅黑" panose="020B0503020204020204" charset="-122"/>
                <a:ea typeface="微软雅黑" panose="020B0503020204020204" charset="-122"/>
                <a:cs typeface="微软雅黑" panose="020B0503020204020204" charset="-122"/>
              </a:rPr>
              <a:t>-learn </a:t>
            </a:r>
            <a:r>
              <a:rPr lang="zh-CN" altLang="en-US" sz="2000" b="0" i="0" dirty="0">
                <a:effectLst/>
                <a:latin typeface="微软雅黑" panose="020B0503020204020204" charset="-122"/>
                <a:ea typeface="微软雅黑" panose="020B0503020204020204" charset="-122"/>
                <a:cs typeface="微软雅黑" panose="020B0503020204020204" charset="-122"/>
              </a:rPr>
              <a:t>或者 </a:t>
            </a:r>
            <a:r>
              <a:rPr lang="en-US" altLang="zh-CN" sz="2000" b="0" i="0" dirty="0" err="1">
                <a:effectLst/>
                <a:latin typeface="微软雅黑" panose="020B0503020204020204" charset="-122"/>
                <a:ea typeface="微软雅黑" panose="020B0503020204020204" charset="-122"/>
                <a:cs typeface="微软雅黑" panose="020B0503020204020204" charset="-122"/>
              </a:rPr>
              <a:t>pytorch</a:t>
            </a:r>
            <a:r>
              <a:rPr lang="en-US" altLang="zh-CN" sz="2000" b="0" i="0" dirty="0">
                <a:effectLst/>
                <a:latin typeface="微软雅黑" panose="020B0503020204020204" charset="-122"/>
                <a:ea typeface="微软雅黑" panose="020B0503020204020204" charset="-122"/>
                <a:cs typeface="微软雅黑" panose="020B0503020204020204" charset="-122"/>
              </a:rPr>
              <a:t>/ </a:t>
            </a:r>
            <a:r>
              <a:rPr lang="en-US" altLang="zh-CN" sz="2000" b="0" i="0" dirty="0" err="1">
                <a:effectLst/>
                <a:latin typeface="微软雅黑" panose="020B0503020204020204" charset="-122"/>
                <a:ea typeface="微软雅黑" panose="020B0503020204020204" charset="-122"/>
                <a:cs typeface="微软雅黑" panose="020B0503020204020204" charset="-122"/>
              </a:rPr>
              <a:t>tensorflow</a:t>
            </a:r>
            <a:r>
              <a:rPr lang="zh-CN" altLang="en-US" sz="2000" b="0" i="0" dirty="0">
                <a:effectLst/>
                <a:latin typeface="微软雅黑" panose="020B0503020204020204" charset="-122"/>
                <a:ea typeface="微软雅黑" panose="020B0503020204020204" charset="-122"/>
                <a:cs typeface="微软雅黑" panose="020B0503020204020204" charset="-122"/>
              </a:rPr>
              <a:t> 等深度学习库</a:t>
            </a:r>
            <a:endParaRPr lang="en-US" altLang="zh-CN" sz="2000" b="0" i="0" dirty="0">
              <a:effectLst/>
              <a:latin typeface="微软雅黑" panose="020B0503020204020204" charset="-122"/>
              <a:ea typeface="微软雅黑" panose="020B0503020204020204" charset="-122"/>
              <a:cs typeface="微软雅黑" panose="020B0503020204020204" charset="-122"/>
            </a:endParaRPr>
          </a:p>
          <a:p>
            <a:pPr indent="-228600" algn="l">
              <a:lnSpc>
                <a:spcPct val="90000"/>
              </a:lnSpc>
              <a:spcAft>
                <a:spcPts val="600"/>
              </a:spcAft>
              <a:buFont typeface="Arial" panose="020B0604020202020204" pitchFamily="34" charset="0"/>
              <a:buChar char="•"/>
            </a:pPr>
            <a:endParaRPr lang="en-US" altLang="zh-CN" sz="2000" b="0" i="0" dirty="0">
              <a:effectLst/>
              <a:latin typeface="微软雅黑" panose="020B0503020204020204" charset="-122"/>
              <a:ea typeface="微软雅黑" panose="020B0503020204020204" charset="-122"/>
              <a:cs typeface="微软雅黑" panose="020B0503020204020204" charset="-122"/>
            </a:endParaRPr>
          </a:p>
          <a:p>
            <a:pPr indent="-228600" algn="l">
              <a:lnSpc>
                <a:spcPct val="90000"/>
              </a:lnSpc>
              <a:spcAft>
                <a:spcPts val="600"/>
              </a:spcAft>
              <a:buFont typeface="Arial" panose="020B0604020202020204" pitchFamily="34" charset="0"/>
              <a:buChar char="•"/>
            </a:pPr>
            <a:r>
              <a:rPr lang="zh-CN" altLang="en-US" sz="2000" b="0" i="0" dirty="0">
                <a:effectLst/>
                <a:latin typeface="微软雅黑" panose="020B0503020204020204" charset="-122"/>
                <a:ea typeface="微软雅黑" panose="020B0503020204020204" charset="-122"/>
                <a:cs typeface="微软雅黑" panose="020B0503020204020204" charset="-122"/>
              </a:rPr>
              <a:t>使用神经网络你可能需要考虑是否使用预训练词向量</a:t>
            </a:r>
            <a:endParaRPr lang="en-US" altLang="zh-CN" sz="2000" b="0" i="0" dirty="0">
              <a:effectLst/>
              <a:latin typeface="微软雅黑" panose="020B0503020204020204" charset="-122"/>
              <a:ea typeface="微软雅黑" panose="020B0503020204020204" charset="-122"/>
              <a:cs typeface="微软雅黑" panose="020B0503020204020204" charset="-122"/>
            </a:endParaRPr>
          </a:p>
          <a:p>
            <a:pPr algn="l">
              <a:lnSpc>
                <a:spcPct val="90000"/>
              </a:lnSpc>
              <a:spcAft>
                <a:spcPts val="600"/>
              </a:spcAft>
            </a:pPr>
            <a:endParaRPr lang="en-US" altLang="zh-CN" sz="2000" b="0" i="0" dirty="0">
              <a:effectLst/>
              <a:latin typeface="微软雅黑" panose="020B0503020204020204" charset="-122"/>
              <a:ea typeface="微软雅黑" panose="020B0503020204020204" charset="-122"/>
              <a:cs typeface="微软雅黑" panose="020B0503020204020204" charset="-122"/>
            </a:endParaRPr>
          </a:p>
          <a:p>
            <a:pPr algn="l">
              <a:lnSpc>
                <a:spcPct val="90000"/>
              </a:lnSpc>
              <a:spcAft>
                <a:spcPts val="600"/>
              </a:spcAft>
            </a:pPr>
            <a:r>
              <a:rPr lang="en-US" altLang="zh-CN" sz="2000" b="0" i="0" strike="noStrike" dirty="0">
                <a:effectLst/>
                <a:latin typeface="微软雅黑" panose="020B0503020204020204" charset="-122"/>
                <a:ea typeface="微软雅黑" panose="020B0503020204020204" charset="-122"/>
                <a:cs typeface="微软雅黑" panose="020B0503020204020204" charset="-122"/>
                <a:hlinkClick r:id="rId1"/>
              </a:rPr>
              <a:t>https://github.com/Embedding/Chinese-Word-Vectors</a:t>
            </a:r>
            <a:r>
              <a:rPr lang="zh-CN" altLang="en-US" sz="2000" b="0" i="0" strike="noStrike" dirty="0">
                <a:effectLst/>
                <a:latin typeface="微软雅黑" panose="020B0503020204020204" charset="-122"/>
                <a:ea typeface="微软雅黑" panose="020B0503020204020204" charset="-122"/>
                <a:cs typeface="微软雅黑" panose="020B0503020204020204" charset="-122"/>
              </a:rPr>
              <a:t>   </a:t>
            </a:r>
            <a:endParaRPr lang="en-US" altLang="zh-CN" sz="2000" b="0" i="0" strike="noStrike" dirty="0">
              <a:effectLst/>
              <a:latin typeface="微软雅黑" panose="020B0503020204020204" charset="-122"/>
              <a:ea typeface="微软雅黑" panose="020B0503020204020204" charset="-122"/>
              <a:cs typeface="微软雅黑" panose="020B0503020204020204" charset="-122"/>
            </a:endParaRPr>
          </a:p>
          <a:p>
            <a:pPr indent="-228600" algn="l">
              <a:lnSpc>
                <a:spcPct val="90000"/>
              </a:lnSpc>
              <a:spcAft>
                <a:spcPts val="600"/>
              </a:spcAft>
              <a:buFont typeface="Arial" panose="020B0604020202020204" pitchFamily="34" charset="0"/>
              <a:buChar char="•"/>
            </a:pPr>
            <a:endParaRPr lang="en-US" altLang="zh-CN" sz="2000" b="0" i="0" dirty="0">
              <a:effectLst/>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 name="Rectangle 29"/>
          <p:cNvSpPr>
            <a:spLocks noGrp="1" noRot="1" noChangeAspect="1" noMove="1" noResize="1" noEditPoints="1" noAdjustHandles="1" noChangeArrowheads="1" noChangeShapeType="1" noTextEdit="1"/>
          </p:cNvSpPr>
          <p:nvPr/>
        </p:nvSpPr>
        <p:spPr>
          <a:xfrm>
            <a:off x="-3874770" y="-502920"/>
            <a:ext cx="155949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sz="2000">
              <a:latin typeface="微软雅黑" panose="020B0503020204020204" charset="-122"/>
              <a:ea typeface="微软雅黑" panose="020B0503020204020204" charset="-122"/>
            </a:endParaRPr>
          </a:p>
        </p:txBody>
      </p:sp>
      <p:sp>
        <p:nvSpPr>
          <p:cNvPr id="34" name="Rectangle 33"/>
          <p:cNvSpPr>
            <a:spLocks noGrp="1" noRot="1" noChangeAspect="1" noMove="1" noResize="1" noEditPoints="1" noAdjustHandles="1" noChangeArrowheads="1" noChangeShapeType="1" noTextEdit="1"/>
          </p:cNvSpPr>
          <p:nvPr/>
        </p:nvSpPr>
        <p:spPr>
          <a:xfrm>
            <a:off x="-3878580" y="-502920"/>
            <a:ext cx="15598775"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sz="2000">
              <a:latin typeface="微软雅黑" panose="020B0503020204020204" charset="-122"/>
              <a:ea typeface="微软雅黑" panose="020B0503020204020204" charset="-122"/>
            </a:endParaRPr>
          </a:p>
        </p:txBody>
      </p:sp>
      <p:sp>
        <p:nvSpPr>
          <p:cNvPr id="4" name="矩形 3"/>
          <p:cNvSpPr/>
          <p:nvPr/>
        </p:nvSpPr>
        <p:spPr>
          <a:xfrm>
            <a:off x="1362710" y="281305"/>
            <a:ext cx="9495155" cy="5260975"/>
          </a:xfrm>
          <a:prstGeom prst="rect">
            <a:avLst/>
          </a:prstGeom>
        </p:spPr>
        <p:txBody>
          <a:bodyPr vert="horz" lIns="91440" tIns="45720" rIns="91440" bIns="45720" rtlCol="0" anchor="b">
            <a:noAutofit/>
          </a:bodyPr>
          <a:lstStyle/>
          <a:p>
            <a:pPr>
              <a:lnSpc>
                <a:spcPct val="100000"/>
              </a:lnSpc>
            </a:pPr>
            <a:r>
              <a:rPr lang="zh-CN" altLang="en-US" sz="2000" i="0" kern="1200" dirty="0">
                <a:solidFill>
                  <a:schemeClr val="tx1"/>
                </a:solidFill>
                <a:effectLst/>
                <a:latin typeface="微软雅黑" panose="020B0503020204020204" charset="-122"/>
                <a:ea typeface="微软雅黑" panose="020B0503020204020204" charset="-122"/>
                <a:cs typeface="微软雅黑" panose="020B0503020204020204" charset="-122"/>
              </a:rPr>
              <a:t>词向量相关论文：</a:t>
            </a:r>
            <a:endParaRPr lang="en-US" altLang="zh-CN" sz="2000" i="0" kern="1200" dirty="0">
              <a:solidFill>
                <a:schemeClr val="tx1"/>
              </a:solidFill>
              <a:effectLst/>
              <a:latin typeface="微软雅黑" panose="020B0503020204020204" charset="-122"/>
              <a:ea typeface="微软雅黑" panose="020B0503020204020204" charset="-122"/>
              <a:cs typeface="微软雅黑" panose="020B0503020204020204" charset="-122"/>
            </a:endParaRPr>
          </a:p>
          <a:p>
            <a:pPr>
              <a:lnSpc>
                <a:spcPct val="100000"/>
              </a:lnSpc>
            </a:pPr>
            <a:r>
              <a:rPr lang="en-GB" altLang="zh-CN" sz="2000" dirty="0">
                <a:latin typeface="微软雅黑" panose="020B0503020204020204" charset="-122"/>
                <a:ea typeface="微软雅黑" panose="020B0503020204020204" charset="-122"/>
                <a:cs typeface="微软雅黑" panose="020B0503020204020204" charset="-122"/>
                <a:hlinkClick r:id="rId1"/>
              </a:rPr>
              <a:t>https://papers.nips.cc/paper/5021-distributed-representations-of-words-and-phrases-and-their-compositionality.pdf</a:t>
            </a:r>
            <a:endParaRPr lang="en-GB" altLang="zh-CN" sz="2000" dirty="0">
              <a:latin typeface="微软雅黑" panose="020B0503020204020204" charset="-122"/>
              <a:ea typeface="微软雅黑" panose="020B0503020204020204" charset="-122"/>
              <a:cs typeface="微软雅黑" panose="020B0503020204020204" charset="-122"/>
            </a:endParaRPr>
          </a:p>
          <a:p>
            <a:pPr>
              <a:lnSpc>
                <a:spcPct val="100000"/>
              </a:lnSpc>
            </a:pPr>
            <a:br>
              <a:rPr lang="en-GB" altLang="zh-CN" sz="2000" dirty="0">
                <a:latin typeface="微软雅黑" panose="020B0503020204020204" charset="-122"/>
                <a:ea typeface="微软雅黑" panose="020B0503020204020204" charset="-122"/>
                <a:cs typeface="微软雅黑" panose="020B0503020204020204" charset="-122"/>
              </a:rPr>
            </a:br>
            <a:r>
              <a:rPr lang="en-GB" altLang="zh-CN" sz="2000" dirty="0">
                <a:latin typeface="微软雅黑" panose="020B0503020204020204" charset="-122"/>
                <a:ea typeface="微软雅黑" panose="020B0503020204020204" charset="-122"/>
                <a:cs typeface="微软雅黑" panose="020B0503020204020204" charset="-122"/>
                <a:hlinkClick r:id="rId2"/>
              </a:rPr>
              <a:t>https://arxiv.org/pdf/1301.3781.pdf</a:t>
            </a:r>
            <a:endParaRPr lang="en-GB" altLang="zh-CN" sz="2000" dirty="0">
              <a:latin typeface="微软雅黑" panose="020B0503020204020204" charset="-122"/>
              <a:ea typeface="微软雅黑" panose="020B0503020204020204" charset="-122"/>
              <a:cs typeface="微软雅黑" panose="020B0503020204020204" charset="-122"/>
            </a:endParaRPr>
          </a:p>
          <a:p>
            <a:pPr>
              <a:lnSpc>
                <a:spcPct val="100000"/>
              </a:lnSpc>
            </a:pPr>
            <a:endParaRPr lang="en-GB" altLang="zh-CN" sz="2000" dirty="0">
              <a:latin typeface="微软雅黑" panose="020B0503020204020204" charset="-122"/>
              <a:ea typeface="微软雅黑" panose="020B0503020204020204" charset="-122"/>
              <a:cs typeface="微软雅黑" panose="020B0503020204020204" charset="-122"/>
            </a:endParaRPr>
          </a:p>
          <a:p>
            <a:pPr>
              <a:lnSpc>
                <a:spcPct val="100000"/>
              </a:lnSpc>
            </a:pPr>
            <a:r>
              <a:rPr lang="zh-CN" altLang="en-US" sz="2000" dirty="0">
                <a:latin typeface="微软雅黑" panose="020B0503020204020204" charset="-122"/>
                <a:ea typeface="微软雅黑" panose="020B0503020204020204" charset="-122"/>
                <a:cs typeface="微软雅黑" panose="020B0503020204020204" charset="-122"/>
              </a:rPr>
              <a:t>可运用到情感分析相关论文：</a:t>
            </a:r>
            <a:br>
              <a:rPr lang="zh-CN" altLang="en-US" sz="2000" dirty="0">
                <a:latin typeface="微软雅黑" panose="020B0503020204020204" charset="-122"/>
                <a:ea typeface="微软雅黑" panose="020B0503020204020204" charset="-122"/>
                <a:cs typeface="微软雅黑" panose="020B0503020204020204" charset="-122"/>
              </a:rPr>
            </a:br>
            <a:r>
              <a:rPr lang="en-GB" altLang="zh-CN" sz="2000" dirty="0">
                <a:latin typeface="微软雅黑" panose="020B0503020204020204" charset="-122"/>
                <a:ea typeface="微软雅黑" panose="020B0503020204020204" charset="-122"/>
                <a:cs typeface="微软雅黑" panose="020B0503020204020204" charset="-122"/>
                <a:hlinkClick r:id="rId3"/>
              </a:rPr>
              <a:t>https://arxiv.org/pdf/1810.04805.pdf</a:t>
            </a:r>
            <a:endParaRPr lang="en-GB" altLang="zh-CN" sz="2000" dirty="0">
              <a:latin typeface="微软雅黑" panose="020B0503020204020204" charset="-122"/>
              <a:ea typeface="微软雅黑" panose="020B0503020204020204" charset="-122"/>
              <a:cs typeface="微软雅黑" panose="020B0503020204020204" charset="-122"/>
            </a:endParaRPr>
          </a:p>
          <a:p>
            <a:pPr>
              <a:lnSpc>
                <a:spcPct val="100000"/>
              </a:lnSpc>
            </a:pPr>
            <a:br>
              <a:rPr lang="en-GB" altLang="zh-CN" sz="2000" dirty="0">
                <a:latin typeface="微软雅黑" panose="020B0503020204020204" charset="-122"/>
                <a:ea typeface="微软雅黑" panose="020B0503020204020204" charset="-122"/>
                <a:cs typeface="微软雅黑" panose="020B0503020204020204" charset="-122"/>
              </a:rPr>
            </a:br>
            <a:r>
              <a:rPr lang="en-GB" altLang="zh-CN" sz="2000" dirty="0">
                <a:latin typeface="微软雅黑" panose="020B0503020204020204" charset="-122"/>
                <a:ea typeface="微软雅黑" panose="020B0503020204020204" charset="-122"/>
                <a:cs typeface="微软雅黑" panose="020B0503020204020204" charset="-122"/>
                <a:hlinkClick r:id="rId4"/>
              </a:rPr>
              <a:t>https://arxiv.org/pdf/1910.03474v1.pdf</a:t>
            </a:r>
            <a:endParaRPr lang="en-GB" altLang="zh-CN" sz="2000" dirty="0">
              <a:latin typeface="微软雅黑" panose="020B0503020204020204" charset="-122"/>
              <a:ea typeface="微软雅黑" panose="020B0503020204020204" charset="-122"/>
              <a:cs typeface="微软雅黑" panose="020B0503020204020204" charset="-122"/>
            </a:endParaRPr>
          </a:p>
          <a:p>
            <a:pPr>
              <a:lnSpc>
                <a:spcPct val="100000"/>
              </a:lnSpc>
            </a:pPr>
            <a:br>
              <a:rPr lang="en-US" altLang="zh-CN" sz="2000" b="0" i="0" kern="1200" dirty="0">
                <a:solidFill>
                  <a:schemeClr val="tx1"/>
                </a:solidFill>
                <a:effectLst/>
                <a:latin typeface="微软雅黑" panose="020B0503020204020204" charset="-122"/>
                <a:ea typeface="微软雅黑" panose="020B0503020204020204" charset="-122"/>
                <a:cs typeface="微软雅黑" panose="020B0503020204020204" charset="-122"/>
              </a:rPr>
            </a:br>
            <a:endParaRPr lang="en-US" altLang="zh-CN" sz="2000" b="0" i="0" kern="1200" dirty="0">
              <a:solidFill>
                <a:schemeClr val="tx1"/>
              </a:solidFill>
              <a:effectLst/>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1765300" y="5014595"/>
            <a:ext cx="7799070" cy="1014730"/>
          </a:xfrm>
          <a:prstGeom prst="rect">
            <a:avLst/>
          </a:prstGeom>
        </p:spPr>
        <p:txBody>
          <a:bodyPr wrap="square">
            <a:spAutoFit/>
          </a:bodyPr>
          <a:lstStyle/>
          <a:p>
            <a:pPr>
              <a:lnSpc>
                <a:spcPct val="100000"/>
              </a:lnSpc>
            </a:pPr>
            <a:r>
              <a:rPr lang="en-GB" altLang="zh-CN" sz="2000" dirty="0">
                <a:latin typeface="微软雅黑" panose="020B0503020204020204" charset="-122"/>
                <a:ea typeface="微软雅黑" panose="020B0503020204020204" charset="-122"/>
                <a:cs typeface="微软雅黑" panose="020B0503020204020204" charset="-122"/>
              </a:rPr>
              <a:t>......</a:t>
            </a:r>
            <a:br>
              <a:rPr lang="en-GB" altLang="zh-CN" sz="2000" dirty="0">
                <a:latin typeface="微软雅黑" panose="020B0503020204020204" charset="-122"/>
                <a:ea typeface="微软雅黑" panose="020B0503020204020204" charset="-122"/>
                <a:cs typeface="微软雅黑" panose="020B0503020204020204" charset="-122"/>
              </a:rPr>
            </a:br>
            <a:r>
              <a:rPr lang="zh-CN" altLang="en-US" sz="2000" dirty="0">
                <a:latin typeface="微软雅黑" panose="020B0503020204020204" charset="-122"/>
                <a:ea typeface="微软雅黑" panose="020B0503020204020204" charset="-122"/>
                <a:cs typeface="微软雅黑" panose="020B0503020204020204" charset="-122"/>
              </a:rPr>
              <a:t>更多论文可参考在 </a:t>
            </a:r>
            <a:r>
              <a:rPr lang="en-GB" altLang="zh-CN" sz="2000" dirty="0">
                <a:latin typeface="微软雅黑" panose="020B0503020204020204" charset="-122"/>
                <a:ea typeface="微软雅黑" panose="020B0503020204020204" charset="-122"/>
                <a:cs typeface="微软雅黑" panose="020B0503020204020204" charset="-122"/>
              </a:rPr>
              <a:t>papers with code</a:t>
            </a:r>
            <a:r>
              <a:rPr lang="zh-CN" altLang="en-US" sz="2000" dirty="0">
                <a:latin typeface="微软雅黑" panose="020B0503020204020204" charset="-122"/>
                <a:ea typeface="微软雅黑" panose="020B0503020204020204" charset="-122"/>
                <a:cs typeface="微软雅黑" panose="020B0503020204020204" charset="-122"/>
              </a:rPr>
              <a:t> 的 </a:t>
            </a:r>
            <a:r>
              <a:rPr lang="en-GB" altLang="zh-CN" sz="2000" dirty="0">
                <a:latin typeface="微软雅黑" panose="020B0503020204020204" charset="-122"/>
                <a:ea typeface="微软雅黑" panose="020B0503020204020204" charset="-122"/>
                <a:cs typeface="微软雅黑" panose="020B0503020204020204" charset="-122"/>
              </a:rPr>
              <a:t>sentiment analysis</a:t>
            </a:r>
            <a:r>
              <a:rPr lang="zh-CN" altLang="en-US" sz="2000" dirty="0">
                <a:latin typeface="微软雅黑" panose="020B0503020204020204" charset="-122"/>
                <a:ea typeface="微软雅黑" panose="020B0503020204020204" charset="-122"/>
                <a:cs typeface="微软雅黑" panose="020B0503020204020204" charset="-122"/>
              </a:rPr>
              <a:t> 的 </a:t>
            </a:r>
            <a:r>
              <a:rPr lang="en-GB" altLang="zh-CN" sz="2000" dirty="0" err="1">
                <a:latin typeface="微软雅黑" panose="020B0503020204020204" charset="-122"/>
                <a:ea typeface="微软雅黑" panose="020B0503020204020204" charset="-122"/>
                <a:cs typeface="微软雅黑" panose="020B0503020204020204" charset="-122"/>
              </a:rPr>
              <a:t>learderboard</a:t>
            </a:r>
            <a:r>
              <a:rPr lang="zh-CN" altLang="en-US" sz="2000" dirty="0">
                <a:latin typeface="微软雅黑" panose="020B0503020204020204" charset="-122"/>
                <a:ea typeface="微软雅黑" panose="020B0503020204020204" charset="-122"/>
                <a:cs typeface="微软雅黑" panose="020B0503020204020204" charset="-122"/>
              </a:rPr>
              <a:t> 上的论文</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4525645" y="-284480"/>
            <a:ext cx="1469009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a:solidFill>
                <a:schemeClr val="tx1"/>
              </a:solidFill>
              <a:latin typeface="微软雅黑" panose="020B0503020204020204" charset="-122"/>
              <a:ea typeface="微软雅黑" panose="020B0503020204020204" charset="-122"/>
            </a:endParaRPr>
          </a:p>
        </p:txBody>
      </p:sp>
      <p:sp>
        <p:nvSpPr>
          <p:cNvPr id="7" name="矩形 6"/>
          <p:cNvSpPr/>
          <p:nvPr/>
        </p:nvSpPr>
        <p:spPr>
          <a:xfrm>
            <a:off x="4405630" y="4857115"/>
            <a:ext cx="2661920" cy="783590"/>
          </a:xfrm>
          <a:prstGeom prst="rect">
            <a:avLst/>
          </a:prstGeom>
        </p:spPr>
        <p:txBody>
          <a:bodyPr wrap="square">
            <a:spAutoFit/>
          </a:bodyPr>
          <a:lstStyle/>
          <a:p>
            <a:pPr algn="l">
              <a:spcAft>
                <a:spcPts val="600"/>
              </a:spcAft>
            </a:pPr>
            <a:r>
              <a:rPr lang="zh-CN" altLang="en-US" sz="2000" dirty="0">
                <a:solidFill>
                  <a:schemeClr val="tx1"/>
                </a:solidFill>
                <a:latin typeface="微软雅黑" panose="020B0503020204020204" charset="-122"/>
                <a:ea typeface="微软雅黑" panose="020B0503020204020204" charset="-122"/>
              </a:rPr>
              <a:t>def get_data(link):</a:t>
            </a:r>
            <a:endParaRPr lang="zh-CN" altLang="en-US" sz="2000">
              <a:solidFill>
                <a:schemeClr val="tx1"/>
              </a:solidFill>
              <a:latin typeface="微软雅黑" panose="020B0503020204020204" charset="-122"/>
              <a:ea typeface="微软雅黑" panose="020B0503020204020204" charset="-122"/>
            </a:endParaRPr>
          </a:p>
          <a:p>
            <a:pPr algn="l">
              <a:spcAft>
                <a:spcPts val="600"/>
              </a:spcAft>
            </a:pPr>
            <a:r>
              <a:rPr lang="zh-CN" altLang="en-US" sz="2000" dirty="0">
                <a:solidFill>
                  <a:schemeClr val="tx1"/>
                </a:solidFill>
                <a:latin typeface="微软雅黑" panose="020B0503020204020204" charset="-122"/>
                <a:ea typeface="微软雅黑" panose="020B0503020204020204" charset="-122"/>
              </a:rPr>
              <a:t>    pass</a:t>
            </a:r>
            <a:endParaRPr lang="zh-CN" altLang="en-US" sz="2000" dirty="0">
              <a:solidFill>
                <a:schemeClr val="tx1"/>
              </a:solidFill>
              <a:latin typeface="微软雅黑" panose="020B0503020204020204" charset="-122"/>
              <a:ea typeface="微软雅黑" panose="020B0503020204020204" charset="-122"/>
            </a:endParaRPr>
          </a:p>
        </p:txBody>
      </p:sp>
      <p:sp>
        <p:nvSpPr>
          <p:cNvPr id="9" name="文本框 8"/>
          <p:cNvSpPr txBox="1"/>
          <p:nvPr/>
        </p:nvSpPr>
        <p:spPr>
          <a:xfrm>
            <a:off x="713105" y="1759585"/>
            <a:ext cx="6398260" cy="1494790"/>
          </a:xfrm>
          <a:prstGeom prst="rect">
            <a:avLst/>
          </a:prstGeom>
        </p:spPr>
        <p:txBody>
          <a:bodyPr vert="horz" lIns="91440" tIns="45720" rIns="91440" bIns="45720" rtlCol="0" anchor="b">
            <a:normAutofit/>
          </a:bodyPr>
          <a:lstStyle/>
          <a:p>
            <a:pPr algn="l">
              <a:lnSpc>
                <a:spcPct val="90000"/>
              </a:lnSpc>
              <a:spcBef>
                <a:spcPct val="0"/>
              </a:spcBef>
              <a:spcAft>
                <a:spcPts val="600"/>
              </a:spcAft>
            </a:pPr>
            <a:r>
              <a:rPr lang="zh-CN" altLang="en-US" sz="3600" kern="1200" dirty="0">
                <a:solidFill>
                  <a:schemeClr val="tx1"/>
                </a:solidFill>
                <a:latin typeface="微软雅黑" panose="020B0503020204020204" charset="-122"/>
                <a:ea typeface="微软雅黑" panose="020B0503020204020204" charset="-122"/>
                <a:cs typeface="+mj-cs"/>
              </a:rPr>
              <a:t>建立模型前</a:t>
            </a:r>
            <a:endParaRPr kumimoji="1" lang="zh-CN" altLang="en-US" sz="3600" kern="1200" dirty="0">
              <a:solidFill>
                <a:schemeClr val="tx1"/>
              </a:solidFill>
              <a:latin typeface="微软雅黑" panose="020B0503020204020204" charset="-122"/>
              <a:ea typeface="微软雅黑" panose="020B0503020204020204" charset="-122"/>
              <a:cs typeface="+mj-cs"/>
            </a:endParaRPr>
          </a:p>
        </p:txBody>
      </p:sp>
      <p:sp>
        <p:nvSpPr>
          <p:cNvPr id="10" name="矩形 9"/>
          <p:cNvSpPr/>
          <p:nvPr/>
        </p:nvSpPr>
        <p:spPr>
          <a:xfrm>
            <a:off x="713105" y="3785870"/>
            <a:ext cx="7346315" cy="706755"/>
          </a:xfrm>
          <a:prstGeom prst="rect">
            <a:avLst/>
          </a:prstGeom>
        </p:spPr>
        <p:txBody>
          <a:bodyPr wrap="square">
            <a:spAutoFit/>
          </a:bodyPr>
          <a:lstStyle/>
          <a:p>
            <a:pPr algn="l">
              <a:spcAft>
                <a:spcPts val="600"/>
              </a:spcAft>
            </a:pPr>
            <a:r>
              <a:rPr lang="zh-CN" altLang="en-US" sz="2000" b="0" i="0" dirty="0">
                <a:solidFill>
                  <a:schemeClr val="tx1"/>
                </a:solidFill>
                <a:effectLst/>
                <a:latin typeface="微软雅黑" panose="020B0503020204020204" charset="-122"/>
                <a:ea typeface="微软雅黑" panose="020B0503020204020204" charset="-122"/>
              </a:rPr>
              <a:t>你需要对数据进行划分为训练集，验证集和测试集。同时回顾思考下这三个数据子集各自的作用是什么？</a:t>
            </a:r>
            <a:endParaRPr lang="zh-CN" altLang="en-US" sz="2000" b="0" i="0" dirty="0">
              <a:solidFill>
                <a:schemeClr val="tx1"/>
              </a:solidFill>
              <a:effectLst/>
              <a:latin typeface="微软雅黑" panose="020B0503020204020204" charset="-122"/>
              <a:ea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8"/>
          <p:cNvSpPr>
            <a:spLocks noGrp="1" noRot="1" noChangeAspect="1" noMove="1" noResize="1" noEditPoints="1" noAdjustHandles="1" noChangeArrowheads="1" noChangeShapeType="1" noTextEdit="1"/>
          </p:cNvSpPr>
          <p:nvPr/>
        </p:nvSpPr>
        <p:spPr>
          <a:xfrm>
            <a:off x="177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p:cNvSpPr/>
          <p:nvPr/>
        </p:nvSpPr>
        <p:spPr>
          <a:xfrm>
            <a:off x="871855" y="1106805"/>
            <a:ext cx="10325100" cy="5058410"/>
          </a:xfrm>
          <a:prstGeom prst="rect">
            <a:avLst/>
          </a:prstGeom>
        </p:spPr>
        <p:txBody>
          <a:bodyPr vert="horz" lIns="91440" tIns="45720" rIns="91440" bIns="45720" rtlCol="0" anchor="b">
            <a:noAutofit/>
          </a:bodyPr>
          <a:lstStyle/>
          <a:p>
            <a:pPr>
              <a:lnSpc>
                <a:spcPct val="150000"/>
              </a:lnSpc>
              <a:spcBef>
                <a:spcPct val="0"/>
              </a:spcBef>
              <a:spcAft>
                <a:spcPts val="600"/>
              </a:spcAft>
            </a:pPr>
            <a:endParaRPr lang="en-US" altLang="zh-CN" sz="2000" kern="1200"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50000"/>
              </a:lnSpc>
              <a:spcBef>
                <a:spcPct val="0"/>
              </a:spcBef>
            </a:pPr>
            <a:r>
              <a:rPr lang="zh-CN" altLang="en-US" sz="2800" b="1" dirty="0">
                <a:latin typeface="微软雅黑" panose="020B0503020204020204" charset="-122"/>
                <a:ea typeface="微软雅黑" panose="020B0503020204020204" charset="-122"/>
                <a:cs typeface="微软雅黑" panose="020B0503020204020204" charset="-122"/>
              </a:rPr>
              <a:t>构建词典，根据你的模型需求</a:t>
            </a:r>
            <a:endParaRPr lang="en-US" altLang="zh-CN" sz="2800" b="1" dirty="0">
              <a:latin typeface="微软雅黑" panose="020B0503020204020204" charset="-122"/>
              <a:ea typeface="微软雅黑" panose="020B0503020204020204" charset="-122"/>
              <a:cs typeface="微软雅黑" panose="020B0503020204020204" charset="-122"/>
            </a:endParaRPr>
          </a:p>
          <a:p>
            <a:pPr>
              <a:lnSpc>
                <a:spcPct val="150000"/>
              </a:lnSpc>
              <a:spcBef>
                <a:spcPct val="0"/>
              </a:spcBef>
            </a:pPr>
            <a:r>
              <a:rPr lang="zh-CN" altLang="en-US" sz="2000" dirty="0">
                <a:latin typeface="微软雅黑" panose="020B0503020204020204" charset="-122"/>
                <a:ea typeface="微软雅黑" panose="020B0503020204020204" charset="-122"/>
                <a:cs typeface="微软雅黑" panose="020B0503020204020204" charset="-122"/>
              </a:rPr>
              <a:t>你需要考虑是否需要去掉停用词（比如一般神经网络不需要，传统机器学习方法一般是需要）</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spcBef>
                <a:spcPct val="0"/>
              </a:spcBef>
            </a:pPr>
            <a:r>
              <a:rPr lang="zh-CN" altLang="en-US" sz="2000" dirty="0">
                <a:latin typeface="微软雅黑" panose="020B0503020204020204" charset="-122"/>
                <a:ea typeface="微软雅黑" panose="020B0503020204020204" charset="-122"/>
                <a:cs typeface="微软雅黑" panose="020B0503020204020204" charset="-122"/>
              </a:rPr>
              <a:t>同时还需要考虑</a:t>
            </a:r>
            <a:r>
              <a:rPr lang="en-GB" altLang="zh-CN" sz="2000" dirty="0">
                <a:latin typeface="微软雅黑" panose="020B0503020204020204" charset="-122"/>
                <a:ea typeface="微软雅黑" panose="020B0503020204020204" charset="-122"/>
                <a:cs typeface="微软雅黑" panose="020B0503020204020204" charset="-122"/>
              </a:rPr>
              <a:t>OOV</a:t>
            </a:r>
            <a:r>
              <a:rPr lang="zh-CN" altLang="en-US" sz="2000" dirty="0">
                <a:latin typeface="微软雅黑" panose="020B0503020204020204" charset="-122"/>
                <a:ea typeface="微软雅黑" panose="020B0503020204020204" charset="-122"/>
                <a:cs typeface="微软雅黑" panose="020B0503020204020204" charset="-122"/>
              </a:rPr>
              <a:t>的问题，</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spcBef>
                <a:spcPct val="0"/>
              </a:spcBef>
            </a:pPr>
            <a:r>
              <a:rPr lang="zh-CN" altLang="en-US" sz="2000" dirty="0">
                <a:latin typeface="微软雅黑" panose="020B0503020204020204" charset="-122"/>
                <a:ea typeface="微软雅黑" panose="020B0503020204020204" charset="-122"/>
                <a:cs typeface="微软雅黑" panose="020B0503020204020204" charset="-122"/>
              </a:rPr>
              <a:t>若是新的样本里出现了构建的词典里没有的词应该怎么处理？</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spcBef>
                <a:spcPct val="0"/>
              </a:spcBef>
            </a:pP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spcBef>
                <a:spcPct val="0"/>
              </a:spcBef>
            </a:pPr>
            <a:r>
              <a:rPr lang="zh-CN" altLang="en-US" sz="2000" dirty="0">
                <a:latin typeface="微软雅黑" panose="020B0503020204020204" charset="-122"/>
                <a:ea typeface="微软雅黑" panose="020B0503020204020204" charset="-122"/>
                <a:cs typeface="微软雅黑" panose="020B0503020204020204" charset="-122"/>
              </a:rPr>
              <a:t>若是你有想更进一步深入探究的想法，</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spcBef>
                <a:spcPct val="0"/>
              </a:spcBef>
            </a:pPr>
            <a:r>
              <a:rPr lang="zh-CN" altLang="en-US" sz="2000" dirty="0">
                <a:latin typeface="微软雅黑" panose="020B0503020204020204" charset="-122"/>
                <a:ea typeface="微软雅黑" panose="020B0503020204020204" charset="-122"/>
                <a:cs typeface="微软雅黑" panose="020B0503020204020204" charset="-122"/>
              </a:rPr>
              <a:t>类似英文有基于单词也有基于字母的做法，你还可以思考下中文的模型中是否有必要分词或者是直接以汉字为单元</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spcBef>
                <a:spcPct val="0"/>
              </a:spcBef>
              <a:spcAft>
                <a:spcPts val="600"/>
              </a:spcAft>
            </a:pPr>
            <a:r>
              <a:rPr lang="en-US" altLang="zh-CN" sz="2000" b="0" i="0" kern="1200" dirty="0">
                <a:solidFill>
                  <a:schemeClr val="tx1"/>
                </a:solidFill>
                <a:effectLst/>
                <a:latin typeface="微软雅黑" panose="020B0503020204020204" charset="-122"/>
                <a:ea typeface="微软雅黑" panose="020B0503020204020204" charset="-122"/>
                <a:cs typeface="微软雅黑" panose="020B0503020204020204" charset="-122"/>
              </a:rPr>
              <a:t> </a:t>
            </a:r>
            <a:endParaRPr lang="en-US" altLang="zh-CN" sz="2000" b="0" i="0" kern="1200" dirty="0">
              <a:solidFill>
                <a:schemeClr val="tx1"/>
              </a:solidFill>
              <a:effectLst/>
              <a:latin typeface="微软雅黑" panose="020B0503020204020204" charset="-122"/>
              <a:ea typeface="微软雅黑" panose="020B0503020204020204" charset="-122"/>
              <a:cs typeface="微软雅黑" panose="020B0503020204020204" charset="-122"/>
            </a:endParaRPr>
          </a:p>
          <a:p>
            <a:pPr>
              <a:lnSpc>
                <a:spcPct val="150000"/>
              </a:lnSpc>
              <a:spcBef>
                <a:spcPct val="0"/>
              </a:spcBef>
              <a:spcAft>
                <a:spcPts val="600"/>
              </a:spcAft>
            </a:pPr>
            <a:r>
              <a:rPr lang="zh-CN" altLang="en-US" sz="2000" b="0" i="0" kern="1200" dirty="0">
                <a:solidFill>
                  <a:schemeClr val="tx1"/>
                </a:solidFill>
                <a:effectLst/>
                <a:latin typeface="微软雅黑" panose="020B0503020204020204" charset="-122"/>
                <a:ea typeface="微软雅黑" panose="020B0503020204020204" charset="-122"/>
                <a:cs typeface="微软雅黑" panose="020B0503020204020204" charset="-122"/>
              </a:rPr>
              <a:t>可参考论文：</a:t>
            </a:r>
            <a:r>
              <a:rPr lang="en-US" altLang="zh-CN" sz="2000" b="0" i="0" u="none" strike="noStrike" kern="1200" dirty="0">
                <a:solidFill>
                  <a:schemeClr val="tx1"/>
                </a:solidFill>
                <a:effectLst/>
                <a:latin typeface="微软雅黑" panose="020B0503020204020204" charset="-122"/>
                <a:ea typeface="微软雅黑" panose="020B0503020204020204" charset="-122"/>
                <a:cs typeface="微软雅黑" panose="020B0503020204020204" charset="-122"/>
                <a:hlinkClick r:id="rId1"/>
              </a:rPr>
              <a:t>https://arxiv.org/pdf/1905.05526.pdf</a:t>
            </a:r>
            <a:endParaRPr lang="en-US" altLang="zh-CN" sz="2000" b="0" i="0" u="none" strike="noStrike" kern="1200" dirty="0">
              <a:solidFill>
                <a:schemeClr val="tx1"/>
              </a:solidFill>
              <a:effectLst/>
              <a:latin typeface="微软雅黑" panose="020B0503020204020204" charset="-122"/>
              <a:ea typeface="微软雅黑" panose="020B0503020204020204" charset="-122"/>
              <a:cs typeface="微软雅黑" panose="020B0503020204020204" charset="-122"/>
              <a:hlinkClick r:id="rId1"/>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3589655" y="-264795"/>
            <a:ext cx="1531175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微软雅黑" panose="020B0503020204020204" charset="-122"/>
              <a:ea typeface="微软雅黑" panose="020B0503020204020204" charset="-122"/>
            </a:endParaRPr>
          </a:p>
        </p:txBody>
      </p:sp>
      <p:sp>
        <p:nvSpPr>
          <p:cNvPr id="2" name="矩形 1"/>
          <p:cNvSpPr/>
          <p:nvPr/>
        </p:nvSpPr>
        <p:spPr>
          <a:xfrm>
            <a:off x="1376045" y="1234440"/>
            <a:ext cx="9859645" cy="2750820"/>
          </a:xfrm>
          <a:prstGeom prst="rect">
            <a:avLst/>
          </a:prstGeom>
        </p:spPr>
        <p:txBody>
          <a:bodyPr vert="horz" lIns="91440" tIns="45720" rIns="91440" bIns="45720" rtlCol="0" anchor="b">
            <a:normAutofit/>
          </a:bodyPr>
          <a:lstStyle/>
          <a:p>
            <a:pPr>
              <a:lnSpc>
                <a:spcPct val="90000"/>
              </a:lnSpc>
              <a:spcBef>
                <a:spcPct val="0"/>
              </a:spcBef>
              <a:spcAft>
                <a:spcPts val="600"/>
              </a:spcAft>
            </a:pPr>
            <a:r>
              <a:rPr lang="zh-CN" altLang="en-US" sz="2000" b="0" i="0" kern="1200" dirty="0">
                <a:solidFill>
                  <a:schemeClr val="tx1"/>
                </a:solidFill>
                <a:effectLst/>
                <a:latin typeface="微软雅黑" panose="020B0503020204020204" charset="-122"/>
                <a:ea typeface="微软雅黑" panose="020B0503020204020204" charset="-122"/>
                <a:cs typeface="微软雅黑" panose="020B0503020204020204" charset="-122"/>
              </a:rPr>
              <a:t>若是使用预训练词向量，则可以直接使用预训练时的词典</a:t>
            </a:r>
            <a:r>
              <a:rPr lang="en-US" altLang="zh-CN" sz="2000" b="0" i="0" kern="1200" dirty="0">
                <a:solidFill>
                  <a:schemeClr val="tx1"/>
                </a:solidFill>
                <a:effectLst/>
                <a:latin typeface="微软雅黑" panose="020B0503020204020204" charset="-122"/>
                <a:ea typeface="微软雅黑" panose="020B0503020204020204" charset="-122"/>
                <a:cs typeface="微软雅黑" panose="020B0503020204020204" charset="-122"/>
              </a:rPr>
              <a:t>.</a:t>
            </a:r>
            <a:endParaRPr lang="en-US" altLang="zh-CN" sz="2000" b="0" i="0" kern="1200" dirty="0">
              <a:solidFill>
                <a:schemeClr val="tx1"/>
              </a:solidFill>
              <a:effectLst/>
              <a:latin typeface="微软雅黑" panose="020B0503020204020204" charset="-122"/>
              <a:ea typeface="微软雅黑" panose="020B0503020204020204" charset="-122"/>
              <a:cs typeface="微软雅黑" panose="020B0503020204020204" charset="-122"/>
            </a:endParaRPr>
          </a:p>
          <a:p>
            <a:pPr>
              <a:lnSpc>
                <a:spcPct val="90000"/>
              </a:lnSpc>
              <a:spcBef>
                <a:spcPct val="0"/>
              </a:spcBef>
              <a:spcAft>
                <a:spcPts val="600"/>
              </a:spcAft>
            </a:pPr>
            <a:br>
              <a:rPr lang="en-US" altLang="zh-CN" sz="2000" kern="1200" dirty="0">
                <a:solidFill>
                  <a:schemeClr val="tx1"/>
                </a:solidFill>
                <a:latin typeface="微软雅黑" panose="020B0503020204020204" charset="-122"/>
                <a:ea typeface="微软雅黑" panose="020B0503020204020204" charset="-122"/>
                <a:cs typeface="微软雅黑" panose="020B0503020204020204" charset="-122"/>
              </a:rPr>
            </a:br>
            <a:r>
              <a:rPr lang="zh-CN" altLang="en-US" sz="2000" b="0" i="0" kern="1200" dirty="0">
                <a:solidFill>
                  <a:schemeClr val="tx1"/>
                </a:solidFill>
                <a:effectLst/>
                <a:latin typeface="微软雅黑" panose="020B0503020204020204" charset="-122"/>
                <a:ea typeface="微软雅黑" panose="020B0503020204020204" charset="-122"/>
                <a:cs typeface="微软雅黑" panose="020B0503020204020204" charset="-122"/>
              </a:rPr>
              <a:t>若是不使用预训练词向量，则可以直接用</a:t>
            </a:r>
            <a:endParaRPr lang="en-US" altLang="zh-CN" sz="2000" b="0" i="0" kern="1200" dirty="0">
              <a:solidFill>
                <a:schemeClr val="tx1"/>
              </a:solidFill>
              <a:effectLst/>
              <a:latin typeface="微软雅黑" panose="020B0503020204020204" charset="-122"/>
              <a:ea typeface="微软雅黑" panose="020B0503020204020204" charset="-122"/>
              <a:cs typeface="微软雅黑" panose="020B0503020204020204" charset="-122"/>
            </a:endParaRPr>
          </a:p>
          <a:p>
            <a:pPr>
              <a:lnSpc>
                <a:spcPct val="90000"/>
              </a:lnSpc>
              <a:spcBef>
                <a:spcPct val="0"/>
              </a:spcBef>
              <a:spcAft>
                <a:spcPts val="600"/>
              </a:spcAft>
            </a:pPr>
            <a:endParaRPr lang="en-US" altLang="zh-CN" sz="2000" b="0" i="0" kern="1200" dirty="0">
              <a:solidFill>
                <a:schemeClr val="tx1"/>
              </a:solidFill>
              <a:effectLst/>
              <a:latin typeface="微软雅黑" panose="020B0503020204020204" charset="-122"/>
              <a:ea typeface="微软雅黑" panose="020B0503020204020204" charset="-122"/>
              <a:cs typeface="微软雅黑" panose="020B0503020204020204" charset="-122"/>
            </a:endParaRPr>
          </a:p>
          <a:p>
            <a:pPr>
              <a:lnSpc>
                <a:spcPct val="90000"/>
              </a:lnSpc>
              <a:spcBef>
                <a:spcPct val="0"/>
              </a:spcBef>
              <a:spcAft>
                <a:spcPts val="600"/>
              </a:spcAft>
            </a:pPr>
            <a:r>
              <a:rPr lang="en-US" altLang="zh-CN" sz="2000" b="0" i="0" kern="1200" dirty="0" err="1">
                <a:solidFill>
                  <a:schemeClr val="tx1"/>
                </a:solidFill>
                <a:effectLst/>
                <a:latin typeface="微软雅黑" panose="020B0503020204020204" charset="-122"/>
                <a:ea typeface="微软雅黑" panose="020B0503020204020204" charset="-122"/>
                <a:cs typeface="微软雅黑" panose="020B0503020204020204" charset="-122"/>
              </a:rPr>
              <a:t>nn.Embedding</a:t>
            </a:r>
            <a:r>
              <a:rPr lang="en-US" altLang="zh-CN" sz="2000" b="0" i="0" kern="1200" dirty="0">
                <a:solidFill>
                  <a:schemeClr val="tx1"/>
                </a:solidFill>
                <a:effectLst/>
                <a:latin typeface="微软雅黑" panose="020B0503020204020204" charset="-122"/>
                <a:ea typeface="微软雅黑" panose="020B0503020204020204" charset="-122"/>
                <a:cs typeface="微软雅黑" panose="020B0503020204020204" charset="-122"/>
              </a:rPr>
              <a:t>()(</a:t>
            </a:r>
            <a:r>
              <a:rPr lang="en-US" altLang="zh-CN" sz="2000" b="0" i="0" kern="1200" dirty="0" err="1">
                <a:solidFill>
                  <a:schemeClr val="tx1"/>
                </a:solidFill>
                <a:effectLst/>
                <a:latin typeface="微软雅黑" panose="020B0503020204020204" charset="-122"/>
                <a:ea typeface="微软雅黑" panose="020B0503020204020204" charset="-122"/>
                <a:cs typeface="微软雅黑" panose="020B0503020204020204" charset="-122"/>
              </a:rPr>
              <a:t>pytorch</a:t>
            </a:r>
            <a:r>
              <a:rPr lang="en-US" altLang="zh-CN" sz="2000" b="0" i="0" kern="1200" dirty="0">
                <a:solidFill>
                  <a:schemeClr val="tx1"/>
                </a:solidFill>
                <a:effectLst/>
                <a:latin typeface="微软雅黑" panose="020B0503020204020204" charset="-122"/>
                <a:ea typeface="微软雅黑" panose="020B0503020204020204" charset="-122"/>
                <a:cs typeface="微软雅黑" panose="020B0503020204020204" charset="-122"/>
              </a:rPr>
              <a:t>)</a:t>
            </a:r>
            <a:r>
              <a:rPr lang="zh-CN" altLang="en-US" sz="2000" b="0" i="0" kern="1200" dirty="0">
                <a:solidFill>
                  <a:schemeClr val="tx1"/>
                </a:solidFill>
                <a:effectLst/>
                <a:latin typeface="微软雅黑" panose="020B0503020204020204" charset="-122"/>
                <a:ea typeface="微软雅黑" panose="020B0503020204020204" charset="-122"/>
                <a:cs typeface="微软雅黑" panose="020B0503020204020204" charset="-122"/>
              </a:rPr>
              <a:t>来随机初始化词向量并随系统训练</a:t>
            </a:r>
            <a:r>
              <a:rPr lang="en-US" altLang="zh-CN" sz="2000" b="0" i="0" kern="1200" dirty="0">
                <a:solidFill>
                  <a:schemeClr val="tx1"/>
                </a:solidFill>
                <a:effectLst/>
                <a:latin typeface="微软雅黑" panose="020B0503020204020204" charset="-122"/>
                <a:ea typeface="微软雅黑" panose="020B0503020204020204" charset="-122"/>
                <a:cs typeface="微软雅黑" panose="020B0503020204020204" charset="-122"/>
              </a:rPr>
              <a:t>.</a:t>
            </a:r>
            <a:endParaRPr lang="en-US" altLang="zh-CN" sz="2000" kern="12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1926590" y="4312285"/>
            <a:ext cx="8758555" cy="783590"/>
          </a:xfrm>
          <a:prstGeom prst="rect">
            <a:avLst/>
          </a:prstGeom>
        </p:spPr>
        <p:txBody>
          <a:bodyPr wrap="square">
            <a:spAutoFit/>
          </a:bodyPr>
          <a:lstStyle/>
          <a:p>
            <a:pPr>
              <a:spcAft>
                <a:spcPts val="600"/>
              </a:spcAft>
            </a:pPr>
            <a:r>
              <a:rPr lang="zh-CN" altLang="en-US" sz="2000" dirty="0">
                <a:latin typeface="微软雅黑" panose="020B0503020204020204" charset="-122"/>
                <a:ea typeface="微软雅黑" panose="020B0503020204020204" charset="-122"/>
              </a:rPr>
              <a:t>def build_vocabulary():</a:t>
            </a:r>
            <a:endParaRPr lang="zh-CN" altLang="en-US" sz="2000" dirty="0">
              <a:latin typeface="微软雅黑" panose="020B0503020204020204" charset="-122"/>
              <a:ea typeface="微软雅黑" panose="020B0503020204020204" charset="-122"/>
            </a:endParaRPr>
          </a:p>
          <a:p>
            <a:pPr>
              <a:spcAft>
                <a:spcPts val="600"/>
              </a:spcAft>
            </a:pPr>
            <a:r>
              <a:rPr lang="zh-CN" altLang="en-US" sz="2000" dirty="0">
                <a:latin typeface="微软雅黑" panose="020B0503020204020204" charset="-122"/>
                <a:ea typeface="微软雅黑" panose="020B0503020204020204" charset="-122"/>
              </a:rPr>
              <a:t>    pass</a:t>
            </a:r>
            <a:endParaRPr lang="zh-CN" altLang="en-US" sz="2000" dirty="0">
              <a:latin typeface="微软雅黑" panose="020B0503020204020204" charset="-122"/>
              <a:ea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1143"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2000">
              <a:latin typeface="微软雅黑" panose="020B0503020204020204" charset="-122"/>
              <a:ea typeface="微软雅黑" panose="020B0503020204020204" charset="-122"/>
            </a:endParaRPr>
          </a:p>
        </p:txBody>
      </p:sp>
      <p:sp>
        <p:nvSpPr>
          <p:cNvPr id="4" name="矩形 3"/>
          <p:cNvSpPr/>
          <p:nvPr/>
        </p:nvSpPr>
        <p:spPr>
          <a:xfrm>
            <a:off x="671830" y="585470"/>
            <a:ext cx="3760470" cy="854075"/>
          </a:xfrm>
          <a:prstGeom prst="rect">
            <a:avLst/>
          </a:prstGeom>
        </p:spPr>
        <p:txBody>
          <a:bodyPr vert="horz" lIns="91440" tIns="45720" rIns="91440" bIns="45720" rtlCol="0" anchor="ctr">
            <a:normAutofit/>
          </a:bodyPr>
          <a:lstStyle/>
          <a:p>
            <a:pPr>
              <a:lnSpc>
                <a:spcPct val="150000"/>
              </a:lnSpc>
              <a:spcBef>
                <a:spcPct val="0"/>
              </a:spcBef>
              <a:spcAft>
                <a:spcPts val="600"/>
              </a:spcAft>
            </a:pPr>
            <a:r>
              <a:rPr lang="zh-CN" altLang="en-US" sz="3200" b="0" i="0" kern="1200" dirty="0">
                <a:solidFill>
                  <a:schemeClr val="tx1"/>
                </a:solidFill>
                <a:effectLst/>
                <a:latin typeface="微软雅黑" panose="020B0503020204020204" charset="-122"/>
                <a:ea typeface="微软雅黑" panose="020B0503020204020204" charset="-122"/>
                <a:cs typeface="+mj-cs"/>
              </a:rPr>
              <a:t>模型构建选择</a:t>
            </a:r>
            <a:endParaRPr lang="zh-CN" altLang="en-US" sz="3200" b="0" i="0" kern="1200" dirty="0">
              <a:solidFill>
                <a:schemeClr val="tx1"/>
              </a:solidFill>
              <a:effectLst/>
              <a:latin typeface="微软雅黑" panose="020B0503020204020204" charset="-122"/>
              <a:ea typeface="微软雅黑" panose="020B0503020204020204" charset="-122"/>
              <a:cs typeface="+mj-cs"/>
            </a:endParaRPr>
          </a:p>
        </p:txBody>
      </p:sp>
      <p:sp>
        <p:nvSpPr>
          <p:cNvPr id="3" name="矩形 2"/>
          <p:cNvSpPr/>
          <p:nvPr/>
        </p:nvSpPr>
        <p:spPr>
          <a:xfrm>
            <a:off x="775335" y="872490"/>
            <a:ext cx="10383520" cy="5585460"/>
          </a:xfrm>
          <a:prstGeom prst="rect">
            <a:avLst/>
          </a:prstGeom>
        </p:spPr>
        <p:txBody>
          <a:bodyPr vert="horz" lIns="91440" tIns="45720" rIns="91440" bIns="45720" rtlCol="0" anchor="ctr">
            <a:normAutofit/>
          </a:bodyPr>
          <a:lstStyle/>
          <a:p>
            <a:pPr indent="-228600">
              <a:lnSpc>
                <a:spcPct val="150000"/>
              </a:lnSpc>
              <a:spcAft>
                <a:spcPts val="600"/>
              </a:spcAft>
              <a:buFont typeface="Arial" panose="020B0604020202020204" pitchFamily="34" charset="0"/>
              <a:buChar char="•"/>
            </a:pPr>
            <a:r>
              <a:rPr lang="zh-CN" altLang="en-US" sz="2000" b="0" i="0" dirty="0">
                <a:effectLst/>
                <a:latin typeface="微软雅黑" panose="020B0503020204020204" charset="-122"/>
                <a:ea typeface="微软雅黑" panose="020B0503020204020204" charset="-122"/>
                <a:cs typeface="微软雅黑" panose="020B0503020204020204" charset="-122"/>
              </a:rPr>
              <a:t>你需要设计自己的模型， 比如若是神经网络里你需要考虑在我们学过的结构中</a:t>
            </a:r>
            <a:r>
              <a:rPr lang="en-US" altLang="zh-CN" sz="2000" b="0" i="0" dirty="0">
                <a:effectLst/>
                <a:latin typeface="微软雅黑" panose="020B0503020204020204" charset="-122"/>
                <a:ea typeface="微软雅黑" panose="020B0503020204020204" charset="-122"/>
                <a:cs typeface="微软雅黑" panose="020B0503020204020204" charset="-122"/>
              </a:rPr>
              <a:t>(</a:t>
            </a:r>
            <a:r>
              <a:rPr lang="en-US" altLang="zh-CN" sz="2000" b="0" i="0" dirty="0" err="1">
                <a:effectLst/>
                <a:latin typeface="微软雅黑" panose="020B0503020204020204" charset="-122"/>
                <a:ea typeface="微软雅黑" panose="020B0503020204020204" charset="-122"/>
                <a:cs typeface="微软雅黑" panose="020B0503020204020204" charset="-122"/>
              </a:rPr>
              <a:t>RNN,GRU,LSTM,CNN,FNN,Transformer</a:t>
            </a:r>
            <a:r>
              <a:rPr lang="zh-CN" altLang="en-US" sz="2000" b="0" i="0" dirty="0">
                <a:effectLst/>
                <a:latin typeface="微软雅黑" panose="020B0503020204020204" charset="-122"/>
                <a:ea typeface="微软雅黑" panose="020B0503020204020204" charset="-122"/>
                <a:cs typeface="微软雅黑" panose="020B0503020204020204" charset="-122"/>
              </a:rPr>
              <a:t>，</a:t>
            </a:r>
            <a:r>
              <a:rPr lang="en-US" altLang="zh-CN" sz="2000" b="0" i="0" dirty="0">
                <a:effectLst/>
                <a:latin typeface="微软雅黑" panose="020B0503020204020204" charset="-122"/>
                <a:ea typeface="微软雅黑" panose="020B0503020204020204" charset="-122"/>
                <a:cs typeface="微软雅黑" panose="020B0503020204020204" charset="-122"/>
              </a:rPr>
              <a:t>...)</a:t>
            </a:r>
            <a:endParaRPr lang="en-US" altLang="zh-CN" sz="2000" b="0" i="0" dirty="0">
              <a:effectLst/>
              <a:latin typeface="微软雅黑" panose="020B0503020204020204" charset="-122"/>
              <a:ea typeface="微软雅黑" panose="020B0503020204020204" charset="-122"/>
              <a:cs typeface="微软雅黑" panose="020B0503020204020204" charset="-122"/>
            </a:endParaRPr>
          </a:p>
          <a:p>
            <a:pPr indent="-228600">
              <a:lnSpc>
                <a:spcPct val="150000"/>
              </a:lnSpc>
              <a:spcAft>
                <a:spcPts val="600"/>
              </a:spcAft>
              <a:buFont typeface="Arial" panose="020B0604020202020204" pitchFamily="34" charset="0"/>
              <a:buChar char="•"/>
            </a:pPr>
            <a:endParaRPr lang="en-US" altLang="zh-CN" sz="2000" dirty="0">
              <a:latin typeface="微软雅黑" panose="020B0503020204020204" charset="-122"/>
              <a:ea typeface="微软雅黑" panose="020B0503020204020204" charset="-122"/>
              <a:cs typeface="微软雅黑" panose="020B0503020204020204" charset="-122"/>
            </a:endParaRPr>
          </a:p>
          <a:p>
            <a:pPr indent="-228600">
              <a:lnSpc>
                <a:spcPct val="150000"/>
              </a:lnSpc>
              <a:spcAft>
                <a:spcPts val="600"/>
              </a:spcAft>
              <a:buFont typeface="Arial" panose="020B0604020202020204" pitchFamily="34" charset="0"/>
              <a:buChar char="•"/>
            </a:pPr>
            <a:r>
              <a:rPr lang="zh-CN" altLang="en-US" sz="2000" b="0" i="0" dirty="0">
                <a:effectLst/>
                <a:latin typeface="微软雅黑" panose="020B0503020204020204" charset="-122"/>
                <a:ea typeface="微软雅黑" panose="020B0503020204020204" charset="-122"/>
                <a:cs typeface="微软雅黑" panose="020B0503020204020204" charset="-122"/>
              </a:rPr>
              <a:t>哪些可以被用在该步骤</a:t>
            </a:r>
            <a:r>
              <a:rPr lang="en-US" altLang="zh-CN" sz="2000" b="0" i="0" dirty="0">
                <a:effectLst/>
                <a:latin typeface="微软雅黑" panose="020B0503020204020204" charset="-122"/>
                <a:ea typeface="微软雅黑" panose="020B0503020204020204" charset="-122"/>
                <a:cs typeface="微软雅黑" panose="020B0503020204020204" charset="-122"/>
              </a:rPr>
              <a:t>,</a:t>
            </a:r>
            <a:r>
              <a:rPr lang="zh-CN" altLang="en-US" sz="2000" b="0" i="0" dirty="0">
                <a:effectLst/>
                <a:latin typeface="微软雅黑" panose="020B0503020204020204" charset="-122"/>
                <a:ea typeface="微软雅黑" panose="020B0503020204020204" charset="-122"/>
                <a:cs typeface="微软雅黑" panose="020B0503020204020204" charset="-122"/>
              </a:rPr>
              <a:t>以及选取合适的损失函数</a:t>
            </a:r>
            <a:r>
              <a:rPr lang="en-US" altLang="zh-CN" sz="2000" b="0" i="0" dirty="0">
                <a:effectLst/>
                <a:latin typeface="微软雅黑" panose="020B0503020204020204" charset="-122"/>
                <a:ea typeface="微软雅黑" panose="020B0503020204020204" charset="-122"/>
                <a:cs typeface="微软雅黑" panose="020B0503020204020204" charset="-122"/>
              </a:rPr>
              <a:t>(</a:t>
            </a:r>
            <a:r>
              <a:rPr lang="en-US" altLang="zh-CN" sz="2000" b="0" i="0" dirty="0" err="1">
                <a:effectLst/>
                <a:latin typeface="微软雅黑" panose="020B0503020204020204" charset="-122"/>
                <a:ea typeface="微软雅黑" panose="020B0503020204020204" charset="-122"/>
                <a:cs typeface="微软雅黑" panose="020B0503020204020204" charset="-122"/>
              </a:rPr>
              <a:t>CrossEntropy,MSE</a:t>
            </a:r>
            <a:r>
              <a:rPr lang="en-US" altLang="zh-CN" sz="2000" b="0" i="0" dirty="0">
                <a:effectLst/>
                <a:latin typeface="微软雅黑" panose="020B0503020204020204" charset="-122"/>
                <a:ea typeface="微软雅黑" panose="020B0503020204020204" charset="-122"/>
                <a:cs typeface="微软雅黑" panose="020B0503020204020204" charset="-122"/>
              </a:rPr>
              <a:t>....)</a:t>
            </a:r>
            <a:endParaRPr lang="en-US" altLang="zh-CN" sz="2000" dirty="0">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4537967" y="4737335"/>
            <a:ext cx="6096000" cy="1091565"/>
          </a:xfrm>
          <a:prstGeom prst="rect">
            <a:avLst/>
          </a:prstGeom>
        </p:spPr>
        <p:txBody>
          <a:bodyPr>
            <a:spAutoFit/>
          </a:bodyPr>
          <a:lstStyle/>
          <a:p>
            <a:pPr>
              <a:lnSpc>
                <a:spcPct val="150000"/>
              </a:lnSpc>
              <a:spcAft>
                <a:spcPts val="600"/>
              </a:spcAft>
            </a:pPr>
            <a:r>
              <a:rPr lang="zh-CN" altLang="en-US" sz="2000" dirty="0">
                <a:latin typeface="微软雅黑" panose="020B0503020204020204" charset="-122"/>
                <a:ea typeface="微软雅黑" panose="020B0503020204020204" charset="-122"/>
              </a:rPr>
              <a:t>def model():</a:t>
            </a:r>
            <a:endParaRPr lang="zh-CN" altLang="en-US" sz="2000" dirty="0">
              <a:latin typeface="微软雅黑" panose="020B0503020204020204" charset="-122"/>
              <a:ea typeface="微软雅黑" panose="020B0503020204020204" charset="-122"/>
            </a:endParaRPr>
          </a:p>
          <a:p>
            <a:pPr>
              <a:lnSpc>
                <a:spcPct val="150000"/>
              </a:lnSpc>
              <a:spcAft>
                <a:spcPts val="600"/>
              </a:spcAft>
            </a:pPr>
            <a:r>
              <a:rPr lang="zh-CN" altLang="en-US" sz="2000" dirty="0">
                <a:latin typeface="微软雅黑" panose="020B0503020204020204" charset="-122"/>
                <a:ea typeface="微软雅黑" panose="020B0503020204020204" charset="-122"/>
              </a:rPr>
              <a:t>    pass</a:t>
            </a:r>
            <a:endParaRPr lang="zh-CN" altLang="en-US" sz="2000" dirty="0">
              <a:latin typeface="微软雅黑" panose="020B0503020204020204" charset="-122"/>
              <a:ea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10083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2000">
              <a:latin typeface="微软雅黑" panose="020B0503020204020204" charset="-122"/>
              <a:ea typeface="微软雅黑" panose="020B0503020204020204" charset="-122"/>
            </a:endParaRPr>
          </a:p>
        </p:txBody>
      </p:sp>
      <p:sp>
        <p:nvSpPr>
          <p:cNvPr id="3" name="矩形 2"/>
          <p:cNvSpPr/>
          <p:nvPr/>
        </p:nvSpPr>
        <p:spPr>
          <a:xfrm>
            <a:off x="1505585" y="15875"/>
            <a:ext cx="5415280" cy="1481455"/>
          </a:xfrm>
          <a:prstGeom prst="rect">
            <a:avLst/>
          </a:prstGeom>
        </p:spPr>
        <p:txBody>
          <a:bodyPr vert="horz" lIns="91440" tIns="45720" rIns="91440" bIns="45720" rtlCol="0" anchor="b">
            <a:normAutofit/>
          </a:bodyPr>
          <a:lstStyle/>
          <a:p>
            <a:pPr>
              <a:lnSpc>
                <a:spcPct val="150000"/>
              </a:lnSpc>
              <a:spcBef>
                <a:spcPct val="0"/>
              </a:spcBef>
              <a:spcAft>
                <a:spcPts val="600"/>
              </a:spcAft>
            </a:pPr>
            <a:r>
              <a:rPr lang="zh-CN" altLang="en-US" sz="3200" b="1" i="0" kern="1200" dirty="0">
                <a:solidFill>
                  <a:schemeClr val="tx1"/>
                </a:solidFill>
                <a:effectLst/>
                <a:latin typeface="微软雅黑" panose="020B0503020204020204" charset="-122"/>
                <a:ea typeface="微软雅黑" panose="020B0503020204020204" charset="-122"/>
                <a:cs typeface="+mj-cs"/>
              </a:rPr>
              <a:t>模型训练</a:t>
            </a:r>
            <a:endParaRPr lang="zh-CN" altLang="en-US" sz="3200" b="1" i="0" kern="1200" dirty="0">
              <a:solidFill>
                <a:schemeClr val="tx1"/>
              </a:solidFill>
              <a:effectLst/>
              <a:latin typeface="微软雅黑" panose="020B0503020204020204" charset="-122"/>
              <a:ea typeface="微软雅黑" panose="020B0503020204020204" charset="-122"/>
              <a:cs typeface="+mj-cs"/>
            </a:endParaRPr>
          </a:p>
        </p:txBody>
      </p:sp>
      <p:sp>
        <p:nvSpPr>
          <p:cNvPr id="2" name="矩形 1"/>
          <p:cNvSpPr/>
          <p:nvPr/>
        </p:nvSpPr>
        <p:spPr>
          <a:xfrm>
            <a:off x="1505585" y="1759585"/>
            <a:ext cx="9038590" cy="2014855"/>
          </a:xfrm>
          <a:prstGeom prst="rect">
            <a:avLst/>
          </a:prstGeom>
        </p:spPr>
        <p:txBody>
          <a:bodyPr wrap="square">
            <a:spAutoFit/>
          </a:bodyPr>
          <a:lstStyle/>
          <a:p>
            <a:pPr>
              <a:lnSpc>
                <a:spcPct val="150000"/>
              </a:lnSpc>
              <a:spcAft>
                <a:spcPts val="600"/>
              </a:spcAft>
            </a:pPr>
            <a:r>
              <a:rPr lang="zh-CN" altLang="en-US" sz="2000" b="0" i="0" dirty="0">
                <a:effectLst/>
                <a:latin typeface="微软雅黑" panose="020B0503020204020204" charset="-122"/>
                <a:ea typeface="微软雅黑" panose="020B0503020204020204" charset="-122"/>
                <a:cs typeface="微软雅黑" panose="020B0503020204020204" charset="-122"/>
              </a:rPr>
              <a:t>验证进行超参数的选取。</a:t>
            </a:r>
            <a:br>
              <a:rPr lang="zh-CN" altLang="en-US" sz="2000" dirty="0">
                <a:latin typeface="微软雅黑" panose="020B0503020204020204" charset="-122"/>
                <a:ea typeface="微软雅黑" panose="020B0503020204020204" charset="-122"/>
                <a:cs typeface="微软雅黑" panose="020B0503020204020204" charset="-122"/>
              </a:rPr>
            </a:br>
            <a:r>
              <a:rPr lang="zh-CN" altLang="en-US" sz="2000" b="0" i="0" dirty="0">
                <a:effectLst/>
                <a:latin typeface="微软雅黑" panose="020B0503020204020204" charset="-122"/>
                <a:ea typeface="微软雅黑" panose="020B0503020204020204" charset="-122"/>
                <a:cs typeface="微软雅黑" panose="020B0503020204020204" charset="-122"/>
              </a:rPr>
              <a:t>搭建完模型后，你需要训练模型，并通过模型在验证集上的表现来选取合适的超参数。</a:t>
            </a:r>
            <a:endParaRPr lang="en-US" altLang="zh-CN" sz="2000" b="0" i="0" dirty="0">
              <a:effectLst/>
              <a:latin typeface="微软雅黑" panose="020B0503020204020204" charset="-122"/>
              <a:ea typeface="微软雅黑" panose="020B0503020204020204" charset="-122"/>
              <a:cs typeface="微软雅黑" panose="020B0503020204020204" charset="-122"/>
            </a:endParaRPr>
          </a:p>
          <a:p>
            <a:pPr>
              <a:lnSpc>
                <a:spcPct val="150000"/>
              </a:lnSpc>
              <a:spcAft>
                <a:spcPts val="600"/>
              </a:spcAft>
            </a:pPr>
            <a:r>
              <a:rPr lang="zh-CN" altLang="en-US" sz="2000" b="0" i="0" dirty="0">
                <a:effectLst/>
                <a:latin typeface="微软雅黑" panose="020B0503020204020204" charset="-122"/>
                <a:ea typeface="微软雅黑" panose="020B0503020204020204" charset="-122"/>
                <a:cs typeface="微软雅黑" panose="020B0503020204020204" charset="-122"/>
              </a:rPr>
              <a:t>同时回顾超参数是什么，一般如果进行超参数的选择。</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1505585" y="4062095"/>
            <a:ext cx="6097270" cy="2168525"/>
          </a:xfrm>
          <a:prstGeom prst="rect">
            <a:avLst/>
          </a:prstGeom>
        </p:spPr>
        <p:txBody>
          <a:bodyPr wrap="square">
            <a:spAutoFit/>
          </a:bodyPr>
          <a:lstStyle/>
          <a:p>
            <a:pPr>
              <a:lnSpc>
                <a:spcPct val="150000"/>
              </a:lnSpc>
              <a:spcAft>
                <a:spcPts val="600"/>
              </a:spcAft>
            </a:pPr>
            <a:r>
              <a:rPr lang="zh-CN" altLang="en-US" sz="2000" dirty="0">
                <a:latin typeface="微软雅黑" panose="020B0503020204020204" charset="-122"/>
                <a:ea typeface="微软雅黑" panose="020B0503020204020204" charset="-122"/>
              </a:rPr>
              <a:t>def train(model, train_data):</a:t>
            </a:r>
            <a:endParaRPr lang="zh-CN" altLang="en-US" sz="2000" dirty="0">
              <a:latin typeface="微软雅黑" panose="020B0503020204020204" charset="-122"/>
              <a:ea typeface="微软雅黑" panose="020B0503020204020204" charset="-122"/>
            </a:endParaRPr>
          </a:p>
          <a:p>
            <a:pPr>
              <a:lnSpc>
                <a:spcPct val="150000"/>
              </a:lnSpc>
              <a:spcAft>
                <a:spcPts val="600"/>
              </a:spcAft>
            </a:pPr>
            <a:r>
              <a:rPr lang="zh-CN" altLang="en-US" sz="2000" dirty="0">
                <a:latin typeface="微软雅黑" panose="020B0503020204020204" charset="-122"/>
                <a:ea typeface="微软雅黑" panose="020B0503020204020204" charset="-122"/>
              </a:rPr>
              <a:t>    pass</a:t>
            </a:r>
            <a:endParaRPr lang="zh-CN" altLang="en-US" sz="2000" dirty="0">
              <a:latin typeface="微软雅黑" panose="020B0503020204020204" charset="-122"/>
              <a:ea typeface="微软雅黑" panose="020B0503020204020204" charset="-122"/>
            </a:endParaRPr>
          </a:p>
          <a:p>
            <a:pPr>
              <a:lnSpc>
                <a:spcPct val="150000"/>
              </a:lnSpc>
              <a:spcAft>
                <a:spcPts val="600"/>
              </a:spcAft>
            </a:pPr>
            <a:r>
              <a:rPr lang="zh-CN" altLang="en-US" sz="2000" dirty="0">
                <a:latin typeface="微软雅黑" panose="020B0503020204020204" charset="-122"/>
                <a:ea typeface="微软雅黑" panose="020B0503020204020204" charset="-122"/>
              </a:rPr>
              <a:t>def eval(model,val_data):</a:t>
            </a:r>
            <a:endParaRPr lang="zh-CN" altLang="en-US" sz="2000" dirty="0">
              <a:latin typeface="微软雅黑" panose="020B0503020204020204" charset="-122"/>
              <a:ea typeface="微软雅黑" panose="020B0503020204020204" charset="-122"/>
            </a:endParaRPr>
          </a:p>
          <a:p>
            <a:pPr>
              <a:lnSpc>
                <a:spcPct val="150000"/>
              </a:lnSpc>
              <a:spcAft>
                <a:spcPts val="600"/>
              </a:spcAft>
            </a:pPr>
            <a:r>
              <a:rPr lang="zh-CN" altLang="en-US" sz="2000" dirty="0">
                <a:latin typeface="微软雅黑" panose="020B0503020204020204" charset="-122"/>
                <a:ea typeface="微软雅黑" panose="020B0503020204020204" charset="-122"/>
              </a:rPr>
              <a:t>    pass</a:t>
            </a:r>
            <a:endParaRPr lang="zh-CN" altLang="en-US" sz="2000" dirty="0">
              <a:latin typeface="微软雅黑" panose="020B0503020204020204" charset="-122"/>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1" name="Rectangle 30"/>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微软雅黑" panose="020B0503020204020204" charset="-122"/>
              <a:ea typeface="微软雅黑" panose="020B0503020204020204" charset="-122"/>
            </a:endParaRPr>
          </a:p>
        </p:txBody>
      </p:sp>
      <p:sp>
        <p:nvSpPr>
          <p:cNvPr id="2" name="标题 1"/>
          <p:cNvSpPr>
            <a:spLocks noGrp="1"/>
          </p:cNvSpPr>
          <p:nvPr>
            <p:ph type="title"/>
          </p:nvPr>
        </p:nvSpPr>
        <p:spPr>
          <a:xfrm>
            <a:off x="686834" y="1153572"/>
            <a:ext cx="3200400" cy="4461163"/>
          </a:xfrm>
        </p:spPr>
        <p:txBody>
          <a:bodyPr vert="horz" lIns="91440" tIns="45720" rIns="91440" bIns="45720" rtlCol="0" anchor="ctr">
            <a:normAutofit/>
          </a:bodyPr>
          <a:lstStyle/>
          <a:p>
            <a:r>
              <a:rPr kumimoji="1" lang="en-US" altLang="zh-CN" b="1" i="0" kern="1200">
                <a:solidFill>
                  <a:schemeClr val="tx1"/>
                </a:solidFill>
                <a:latin typeface="微软雅黑" panose="020B0503020204020204" charset="-122"/>
                <a:ea typeface="微软雅黑" panose="020B0503020204020204" charset="-122"/>
                <a:cs typeface="+mj-cs"/>
              </a:rPr>
              <a:t>contents</a:t>
            </a:r>
            <a:endParaRPr kumimoji="1" lang="en-US" altLang="zh-CN" b="1" i="0" kern="1200">
              <a:solidFill>
                <a:schemeClr val="tx1"/>
              </a:solidFill>
              <a:latin typeface="微软雅黑" panose="020B0503020204020204" charset="-122"/>
              <a:ea typeface="微软雅黑" panose="020B0503020204020204" charset="-122"/>
              <a:cs typeface="+mj-cs"/>
            </a:endParaRPr>
          </a:p>
        </p:txBody>
      </p:sp>
      <p:sp>
        <p:nvSpPr>
          <p:cNvPr id="30" name="文本框 3"/>
          <p:cNvSpPr txBox="1"/>
          <p:nvPr/>
        </p:nvSpPr>
        <p:spPr>
          <a:xfrm>
            <a:off x="5920432" y="1153989"/>
            <a:ext cx="3383130" cy="344922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kumimoji="1" lang="en-US" altLang="zh-CN" sz="2400" dirty="0">
                <a:latin typeface="微软雅黑" panose="020B0503020204020204" charset="-122"/>
                <a:ea typeface="微软雅黑" panose="020B0503020204020204" charset="-122"/>
                <a:cs typeface="微软雅黑" panose="020B0503020204020204" charset="-122"/>
              </a:rPr>
              <a:t>1. </a:t>
            </a:r>
            <a:r>
              <a:rPr kumimoji="1" lang="zh-CN" altLang="en-US" sz="2400" dirty="0">
                <a:latin typeface="微软雅黑" panose="020B0503020204020204" charset="-122"/>
                <a:ea typeface="微软雅黑" panose="020B0503020204020204" charset="-122"/>
                <a:cs typeface="微软雅黑" panose="020B0503020204020204" charset="-122"/>
              </a:rPr>
              <a:t>项目背景介绍</a:t>
            </a:r>
            <a:endParaRPr kumimoji="1" lang="en-US" altLang="zh-CN" sz="2400" dirty="0">
              <a:latin typeface="微软雅黑" panose="020B0503020204020204" charset="-122"/>
              <a:ea typeface="微软雅黑" panose="020B0503020204020204" charset="-122"/>
              <a:cs typeface="微软雅黑" panose="020B0503020204020204" charset="-122"/>
            </a:endParaRPr>
          </a:p>
          <a:p>
            <a:pPr indent="-228600">
              <a:lnSpc>
                <a:spcPct val="90000"/>
              </a:lnSpc>
              <a:spcAft>
                <a:spcPts val="600"/>
              </a:spcAft>
              <a:buFont typeface="Arial" panose="020B0604020202020204" pitchFamily="34" charset="0"/>
              <a:buChar char="•"/>
            </a:pPr>
            <a:endParaRPr kumimoji="1" lang="en-US" altLang="zh-CN" sz="2400" dirty="0">
              <a:latin typeface="微软雅黑" panose="020B0503020204020204" charset="-122"/>
              <a:ea typeface="微软雅黑" panose="020B0503020204020204" charset="-122"/>
              <a:cs typeface="微软雅黑" panose="020B0503020204020204" charset="-122"/>
            </a:endParaRPr>
          </a:p>
          <a:p>
            <a:pPr indent="-228600">
              <a:lnSpc>
                <a:spcPct val="90000"/>
              </a:lnSpc>
              <a:spcAft>
                <a:spcPts val="600"/>
              </a:spcAft>
              <a:buFont typeface="Arial" panose="020B0604020202020204" pitchFamily="34" charset="0"/>
              <a:buChar char="•"/>
            </a:pPr>
            <a:r>
              <a:rPr kumimoji="1" lang="en-US" altLang="zh-CN" sz="2400" dirty="0">
                <a:latin typeface="微软雅黑" panose="020B0503020204020204" charset="-122"/>
                <a:ea typeface="微软雅黑" panose="020B0503020204020204" charset="-122"/>
                <a:cs typeface="微软雅黑" panose="020B0503020204020204" charset="-122"/>
              </a:rPr>
              <a:t>2. </a:t>
            </a:r>
            <a:r>
              <a:rPr kumimoji="1" lang="zh-CN" altLang="en-US" sz="2400" dirty="0">
                <a:latin typeface="微软雅黑" panose="020B0503020204020204" charset="-122"/>
                <a:ea typeface="微软雅黑" panose="020B0503020204020204" charset="-122"/>
                <a:cs typeface="微软雅黑" panose="020B0503020204020204" charset="-122"/>
              </a:rPr>
              <a:t>关键技术点</a:t>
            </a:r>
            <a:endParaRPr kumimoji="1" lang="en-US" altLang="zh-CN" sz="2400" dirty="0">
              <a:latin typeface="微软雅黑" panose="020B0503020204020204" charset="-122"/>
              <a:ea typeface="微软雅黑" panose="020B0503020204020204" charset="-122"/>
              <a:cs typeface="微软雅黑" panose="020B0503020204020204" charset="-122"/>
            </a:endParaRPr>
          </a:p>
          <a:p>
            <a:pPr indent="-228600">
              <a:lnSpc>
                <a:spcPct val="90000"/>
              </a:lnSpc>
              <a:spcAft>
                <a:spcPts val="600"/>
              </a:spcAft>
              <a:buFont typeface="Arial" panose="020B0604020202020204" pitchFamily="34" charset="0"/>
              <a:buChar char="•"/>
            </a:pPr>
            <a:endParaRPr kumimoji="1" lang="en-US" altLang="zh-CN" sz="2400" dirty="0">
              <a:latin typeface="微软雅黑" panose="020B0503020204020204" charset="-122"/>
              <a:ea typeface="微软雅黑" panose="020B0503020204020204" charset="-122"/>
              <a:cs typeface="微软雅黑" panose="020B0503020204020204" charset="-122"/>
            </a:endParaRPr>
          </a:p>
          <a:p>
            <a:pPr indent="-228600">
              <a:lnSpc>
                <a:spcPct val="90000"/>
              </a:lnSpc>
              <a:spcAft>
                <a:spcPts val="600"/>
              </a:spcAft>
              <a:buFont typeface="Arial" panose="020B0604020202020204" pitchFamily="34" charset="0"/>
              <a:buChar char="•"/>
            </a:pPr>
            <a:r>
              <a:rPr kumimoji="1" lang="en-US" altLang="zh-CN" sz="2400" dirty="0">
                <a:latin typeface="微软雅黑" panose="020B0503020204020204" charset="-122"/>
                <a:ea typeface="微软雅黑" panose="020B0503020204020204" charset="-122"/>
                <a:cs typeface="微软雅黑" panose="020B0503020204020204" charset="-122"/>
              </a:rPr>
              <a:t>3. </a:t>
            </a:r>
            <a:r>
              <a:rPr kumimoji="1" lang="zh-CN" altLang="en-US" sz="2400" dirty="0">
                <a:latin typeface="微软雅黑" panose="020B0503020204020204" charset="-122"/>
                <a:ea typeface="微软雅黑" panose="020B0503020204020204" charset="-122"/>
                <a:cs typeface="微软雅黑" panose="020B0503020204020204" charset="-122"/>
              </a:rPr>
              <a:t>项目思路指导</a:t>
            </a:r>
            <a:endParaRPr kumimoji="1" lang="en-US" altLang="zh-CN" sz="2400" dirty="0">
              <a:latin typeface="微软雅黑" panose="020B0503020204020204" charset="-122"/>
              <a:ea typeface="微软雅黑" panose="020B0503020204020204" charset="-122"/>
              <a:cs typeface="微软雅黑" panose="020B0503020204020204" charset="-122"/>
            </a:endParaRPr>
          </a:p>
        </p:txBody>
      </p:sp>
      <p:sp>
        <p:nvSpPr>
          <p:cNvPr id="13" name="矩形 12"/>
          <p:cNvSpPr/>
          <p:nvPr/>
        </p:nvSpPr>
        <p:spPr>
          <a:xfrm>
            <a:off x="5234784" y="4950281"/>
            <a:ext cx="4754880" cy="368300"/>
          </a:xfrm>
          <a:prstGeom prst="rect">
            <a:avLst/>
          </a:prstGeom>
        </p:spPr>
        <p:txBody>
          <a:bodyPr wrap="none">
            <a:spAutoFit/>
          </a:bodyPr>
          <a:lstStyle/>
          <a:p>
            <a:pPr>
              <a:spcAft>
                <a:spcPts val="600"/>
              </a:spcAft>
            </a:pPr>
            <a:r>
              <a:rPr lang="zh-CN" altLang="en-US" dirty="0">
                <a:latin typeface="微软雅黑" panose="020B0503020204020204" charset="-122"/>
                <a:ea typeface="微软雅黑" panose="020B0503020204020204" charset="-122"/>
              </a:rPr>
              <a:t>本指导手册将指导大家完成在线舆情监测项目</a:t>
            </a:r>
            <a:endParaRPr lang="zh-CN" altLang="en-US" dirty="0">
              <a:effectLst/>
              <a:latin typeface="微软雅黑" panose="020B0503020204020204" charset="-122"/>
              <a:ea typeface="微软雅黑" panose="020B0503020204020204" charset="-122"/>
            </a:endParaRPr>
          </a:p>
        </p:txBody>
      </p:sp>
      <p:cxnSp>
        <p:nvCxnSpPr>
          <p:cNvPr id="3" name="直接连接符 2"/>
          <p:cNvCxnSpPr/>
          <p:nvPr/>
        </p:nvCxnSpPr>
        <p:spPr>
          <a:xfrm>
            <a:off x="4041775" y="1896110"/>
            <a:ext cx="43180" cy="3054350"/>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endParaRPr lang="en-US" sz="2000">
              <a:latin typeface="微软雅黑" panose="020B0503020204020204" charset="-122"/>
              <a:ea typeface="微软雅黑" panose="020B0503020204020204" charset="-122"/>
            </a:endParaRPr>
          </a:p>
        </p:txBody>
      </p:sp>
      <p:sp>
        <p:nvSpPr>
          <p:cNvPr id="3" name="矩形 2"/>
          <p:cNvSpPr/>
          <p:nvPr/>
        </p:nvSpPr>
        <p:spPr>
          <a:xfrm>
            <a:off x="775335" y="666115"/>
            <a:ext cx="10027285" cy="1334135"/>
          </a:xfrm>
          <a:prstGeom prst="rect">
            <a:avLst/>
          </a:prstGeom>
        </p:spPr>
        <p:txBody>
          <a:bodyPr vert="horz" lIns="91440" tIns="45720" rIns="91440" bIns="45720" rtlCol="0" anchor="ctr">
            <a:normAutofit/>
          </a:bodyPr>
          <a:lstStyle/>
          <a:p>
            <a:pPr algn="l">
              <a:lnSpc>
                <a:spcPct val="150000"/>
              </a:lnSpc>
              <a:spcBef>
                <a:spcPct val="0"/>
              </a:spcBef>
              <a:spcAft>
                <a:spcPts val="600"/>
              </a:spcAft>
            </a:pPr>
            <a:r>
              <a:rPr lang="zh-CN" altLang="en-US" sz="3200" i="0" kern="1200" dirty="0">
                <a:solidFill>
                  <a:schemeClr val="tx1"/>
                </a:solidFill>
                <a:effectLst/>
                <a:latin typeface="微软雅黑" panose="020B0503020204020204" charset="-122"/>
                <a:ea typeface="微软雅黑" panose="020B0503020204020204" charset="-122"/>
                <a:cs typeface="+mj-cs"/>
              </a:rPr>
              <a:t>建立一个在线监控的系统</a:t>
            </a:r>
            <a:endParaRPr lang="zh-CN" altLang="en-US" sz="3200" i="0" kern="1200" dirty="0">
              <a:solidFill>
                <a:schemeClr val="tx1"/>
              </a:solidFill>
              <a:effectLst/>
              <a:latin typeface="微软雅黑" panose="020B0503020204020204" charset="-122"/>
              <a:ea typeface="微软雅黑" panose="020B0503020204020204" charset="-122"/>
              <a:cs typeface="+mj-cs"/>
            </a:endParaRPr>
          </a:p>
        </p:txBody>
      </p:sp>
      <p:grpSp>
        <p:nvGrpSpPr>
          <p:cNvPr id="2" name="组合 1"/>
          <p:cNvGrpSpPr/>
          <p:nvPr/>
        </p:nvGrpSpPr>
        <p:grpSpPr>
          <a:xfrm>
            <a:off x="966470" y="2000250"/>
            <a:ext cx="8475980" cy="2965450"/>
            <a:chOff x="2756" y="3150"/>
            <a:chExt cx="12114" cy="4670"/>
          </a:xfrm>
        </p:grpSpPr>
        <p:sp>
          <p:nvSpPr>
            <p:cNvPr id="5" name="矩形 4"/>
            <p:cNvSpPr/>
            <p:nvPr/>
          </p:nvSpPr>
          <p:spPr>
            <a:xfrm>
              <a:off x="2756" y="3150"/>
              <a:ext cx="12114" cy="3294"/>
            </a:xfrm>
            <a:prstGeom prst="rect">
              <a:avLst/>
            </a:prstGeom>
          </p:spPr>
          <p:txBody>
            <a:bodyPr wrap="square">
              <a:spAutoFit/>
            </a:bodyPr>
            <a:lstStyle/>
            <a:p>
              <a:pPr algn="l">
                <a:lnSpc>
                  <a:spcPct val="150000"/>
                </a:lnSpc>
                <a:spcAft>
                  <a:spcPts val="600"/>
                </a:spcAft>
              </a:pPr>
              <a:r>
                <a:rPr lang="zh-CN" altLang="en-US" sz="2000" b="0" i="0" dirty="0">
                  <a:effectLst/>
                  <a:latin typeface="微软雅黑" panose="020B0503020204020204" charset="-122"/>
                  <a:ea typeface="微软雅黑" panose="020B0503020204020204" charset="-122"/>
                </a:rPr>
                <a:t>这个系统需要定期，比如一小时或者一天，根据关键词自动提取所监控网页的相关信息并且通过模型判断积极或者消极并返回。</a:t>
              </a:r>
              <a:endParaRPr lang="en-US" altLang="zh-CN" sz="2000" b="0" i="0" dirty="0">
                <a:effectLst/>
                <a:latin typeface="微软雅黑" panose="020B0503020204020204" charset="-122"/>
                <a:ea typeface="微软雅黑" panose="020B0503020204020204" charset="-122"/>
              </a:endParaRPr>
            </a:p>
            <a:p>
              <a:pPr algn="l">
                <a:lnSpc>
                  <a:spcPct val="150000"/>
                </a:lnSpc>
                <a:spcAft>
                  <a:spcPts val="600"/>
                </a:spcAft>
              </a:pPr>
              <a:endParaRPr lang="zh-CN" altLang="en-US" sz="2000" b="0" i="0" dirty="0">
                <a:effectLst/>
                <a:latin typeface="微软雅黑" panose="020B0503020204020204" charset="-122"/>
                <a:ea typeface="微软雅黑" panose="020B0503020204020204" charset="-122"/>
              </a:endParaRPr>
            </a:p>
            <a:p>
              <a:pPr algn="l">
                <a:lnSpc>
                  <a:spcPct val="150000"/>
                </a:lnSpc>
                <a:spcAft>
                  <a:spcPts val="600"/>
                </a:spcAft>
              </a:pPr>
              <a:r>
                <a:rPr lang="zh-CN" altLang="en-US" sz="2000" b="0" i="0" dirty="0">
                  <a:effectLst/>
                  <a:latin typeface="微软雅黑" panose="020B0503020204020204" charset="-122"/>
                  <a:ea typeface="微软雅黑" panose="020B0503020204020204" charset="-122"/>
                </a:rPr>
                <a:t>同样这里你需要用到爬虫技术。</a:t>
              </a:r>
              <a:endParaRPr lang="zh-CN" altLang="en-US" sz="2000" b="0" i="0" dirty="0">
                <a:effectLst/>
                <a:latin typeface="微软雅黑" panose="020B0503020204020204" charset="-122"/>
                <a:ea typeface="微软雅黑" panose="020B0503020204020204" charset="-122"/>
              </a:endParaRPr>
            </a:p>
          </p:txBody>
        </p:sp>
        <p:sp>
          <p:nvSpPr>
            <p:cNvPr id="6" name="矩形 5"/>
            <p:cNvSpPr/>
            <p:nvPr/>
          </p:nvSpPr>
          <p:spPr>
            <a:xfrm>
              <a:off x="3013" y="6101"/>
              <a:ext cx="9600" cy="1719"/>
            </a:xfrm>
            <a:prstGeom prst="rect">
              <a:avLst/>
            </a:prstGeom>
          </p:spPr>
          <p:txBody>
            <a:bodyPr>
              <a:spAutoFit/>
            </a:bodyPr>
            <a:lstStyle/>
            <a:p>
              <a:pPr algn="l">
                <a:lnSpc>
                  <a:spcPct val="150000"/>
                </a:lnSpc>
                <a:spcAft>
                  <a:spcPts val="600"/>
                </a:spcAft>
              </a:pPr>
              <a:r>
                <a:rPr lang="zh-CN" altLang="en-US" sz="2000" dirty="0">
                  <a:latin typeface="微软雅黑" panose="020B0503020204020204" charset="-122"/>
                  <a:ea typeface="微软雅黑" panose="020B0503020204020204" charset="-122"/>
                  <a:cs typeface="微软雅黑" panose="020B0503020204020204" charset="-122"/>
                </a:rPr>
                <a:t>def monitoring(link，keywords):</a:t>
              </a:r>
              <a:endParaRPr lang="zh-CN" altLang="en-US" sz="2000" dirty="0">
                <a:latin typeface="微软雅黑" panose="020B0503020204020204" charset="-122"/>
                <a:ea typeface="微软雅黑" panose="020B0503020204020204" charset="-122"/>
                <a:cs typeface="微软雅黑" panose="020B0503020204020204" charset="-122"/>
              </a:endParaRPr>
            </a:p>
            <a:p>
              <a:pPr algn="l">
                <a:lnSpc>
                  <a:spcPct val="150000"/>
                </a:lnSpc>
                <a:spcAft>
                  <a:spcPts val="600"/>
                </a:spcAft>
              </a:pPr>
              <a:r>
                <a:rPr lang="zh-CN" altLang="en-US" sz="2000" dirty="0">
                  <a:latin typeface="微软雅黑" panose="020B0503020204020204" charset="-122"/>
                  <a:ea typeface="微软雅黑" panose="020B0503020204020204" charset="-122"/>
                  <a:cs typeface="微软雅黑" panose="020B0503020204020204" charset="-122"/>
                </a:rPr>
                <a:t>    pass </a:t>
              </a:r>
              <a:endParaRPr lang="zh-CN" altLang="en-US" sz="2000"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67056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2000">
              <a:latin typeface="微软雅黑" panose="020B0503020204020204" charset="-122"/>
              <a:ea typeface="微软雅黑" panose="020B0503020204020204" charset="-122"/>
            </a:endParaRPr>
          </a:p>
        </p:txBody>
      </p:sp>
      <p:sp>
        <p:nvSpPr>
          <p:cNvPr id="4" name="矩形 3"/>
          <p:cNvSpPr/>
          <p:nvPr/>
        </p:nvSpPr>
        <p:spPr>
          <a:xfrm>
            <a:off x="1263015" y="0"/>
            <a:ext cx="4149090" cy="1915795"/>
          </a:xfrm>
          <a:prstGeom prst="rect">
            <a:avLst/>
          </a:prstGeom>
        </p:spPr>
        <p:txBody>
          <a:bodyPr vert="horz" lIns="91440" tIns="45720" rIns="91440" bIns="45720" rtlCol="0" anchor="ctr">
            <a:normAutofit/>
          </a:bodyPr>
          <a:lstStyle/>
          <a:p>
            <a:pPr>
              <a:lnSpc>
                <a:spcPct val="150000"/>
              </a:lnSpc>
              <a:spcBef>
                <a:spcPct val="0"/>
              </a:spcBef>
              <a:spcAft>
                <a:spcPts val="600"/>
              </a:spcAft>
            </a:pPr>
            <a:r>
              <a:rPr lang="zh-CN" altLang="en-US" sz="3200" b="1" kern="1200">
                <a:solidFill>
                  <a:schemeClr val="tx1"/>
                </a:solidFill>
                <a:latin typeface="微软雅黑" panose="020B0503020204020204" charset="-122"/>
                <a:ea typeface="微软雅黑" panose="020B0503020204020204" charset="-122"/>
                <a:cs typeface="+mj-cs"/>
              </a:rPr>
              <a:t>最后一步</a:t>
            </a:r>
            <a:endParaRPr lang="zh-CN" altLang="en-US" sz="3200" b="1" i="0" kern="1200">
              <a:solidFill>
                <a:schemeClr val="tx1"/>
              </a:solidFill>
              <a:effectLst/>
              <a:latin typeface="微软雅黑" panose="020B0503020204020204" charset="-122"/>
              <a:ea typeface="微软雅黑" panose="020B0503020204020204" charset="-122"/>
              <a:cs typeface="+mj-cs"/>
            </a:endParaRPr>
          </a:p>
        </p:txBody>
      </p:sp>
      <p:sp>
        <p:nvSpPr>
          <p:cNvPr id="2" name="矩形 1"/>
          <p:cNvSpPr/>
          <p:nvPr/>
        </p:nvSpPr>
        <p:spPr>
          <a:xfrm>
            <a:off x="1263015" y="1336040"/>
            <a:ext cx="10093960" cy="4895215"/>
          </a:xfrm>
          <a:prstGeom prst="rect">
            <a:avLst/>
          </a:prstGeom>
        </p:spPr>
        <p:txBody>
          <a:bodyPr vert="horz" lIns="91440" tIns="45720" rIns="91440" bIns="45720" rtlCol="0" anchor="ctr">
            <a:noAutofit/>
          </a:bodyPr>
          <a:lstStyle/>
          <a:p>
            <a:pPr indent="-228600">
              <a:lnSpc>
                <a:spcPct val="150000"/>
              </a:lnSpc>
              <a:spcAft>
                <a:spcPts val="600"/>
              </a:spcAft>
              <a:buFont typeface="Arial" panose="020B0604020202020204" pitchFamily="34" charset="0"/>
              <a:buChar char="•"/>
            </a:pPr>
            <a:r>
              <a:rPr lang="zh-CN" altLang="en-US" sz="2000" i="0">
                <a:effectLst/>
                <a:latin typeface="微软雅黑" panose="020B0503020204020204" charset="-122"/>
                <a:ea typeface="微软雅黑" panose="020B0503020204020204" charset="-122"/>
                <a:cs typeface="微软雅黑" panose="020B0503020204020204" charset="-122"/>
              </a:rPr>
              <a:t>使用 </a:t>
            </a:r>
            <a:r>
              <a:rPr lang="en-US" altLang="zh-CN" sz="2000" i="0">
                <a:effectLst/>
                <a:latin typeface="微软雅黑" panose="020B0503020204020204" charset="-122"/>
                <a:ea typeface="微软雅黑" panose="020B0503020204020204" charset="-122"/>
                <a:cs typeface="微软雅黑" panose="020B0503020204020204" charset="-122"/>
              </a:rPr>
              <a:t>Flask</a:t>
            </a:r>
            <a:r>
              <a:rPr lang="zh-CN" altLang="en-US" sz="2000" i="0">
                <a:effectLst/>
                <a:latin typeface="微软雅黑" panose="020B0503020204020204" charset="-122"/>
                <a:ea typeface="微软雅黑" panose="020B0503020204020204" charset="-122"/>
                <a:cs typeface="微软雅黑" panose="020B0503020204020204" charset="-122"/>
              </a:rPr>
              <a:t>、</a:t>
            </a:r>
            <a:r>
              <a:rPr lang="en-US" altLang="zh-CN" sz="2000" i="0">
                <a:effectLst/>
                <a:latin typeface="微软雅黑" panose="020B0503020204020204" charset="-122"/>
                <a:ea typeface="微软雅黑" panose="020B0503020204020204" charset="-122"/>
                <a:cs typeface="微软雅黑" panose="020B0503020204020204" charset="-122"/>
              </a:rPr>
              <a:t>Bottle</a:t>
            </a:r>
            <a:r>
              <a:rPr lang="zh-CN" altLang="en-US" sz="2000" i="0">
                <a:effectLst/>
                <a:latin typeface="微软雅黑" panose="020B0503020204020204" charset="-122"/>
                <a:ea typeface="微软雅黑" panose="020B0503020204020204" charset="-122"/>
                <a:cs typeface="微软雅黑" panose="020B0503020204020204" charset="-122"/>
              </a:rPr>
              <a:t>、</a:t>
            </a:r>
            <a:r>
              <a:rPr lang="en-US" altLang="zh-CN" sz="2000" i="0">
                <a:effectLst/>
                <a:latin typeface="微软雅黑" panose="020B0503020204020204" charset="-122"/>
                <a:ea typeface="微软雅黑" panose="020B0503020204020204" charset="-122"/>
                <a:cs typeface="微软雅黑" panose="020B0503020204020204" charset="-122"/>
              </a:rPr>
              <a:t>Bootstrap </a:t>
            </a:r>
            <a:r>
              <a:rPr lang="zh-CN" altLang="en-US" sz="2000" i="0">
                <a:effectLst/>
                <a:latin typeface="微软雅黑" panose="020B0503020204020204" charset="-122"/>
                <a:ea typeface="微软雅黑" panose="020B0503020204020204" charset="-122"/>
                <a:cs typeface="微软雅黑" panose="020B0503020204020204" charset="-122"/>
              </a:rPr>
              <a:t>变成一个网络应用并且部署在服务器上，这样别人就可以通过网址进行舆情监控。</a:t>
            </a:r>
            <a:endParaRPr lang="en-US" altLang="zh-CN" sz="2000">
              <a:latin typeface="微软雅黑" panose="020B0503020204020204" charset="-122"/>
              <a:ea typeface="微软雅黑" panose="020B0503020204020204" charset="-122"/>
              <a:cs typeface="微软雅黑" panose="020B0503020204020204" charset="-122"/>
            </a:endParaRPr>
          </a:p>
          <a:p>
            <a:pPr indent="-228600">
              <a:lnSpc>
                <a:spcPct val="150000"/>
              </a:lnSpc>
              <a:spcAft>
                <a:spcPts val="600"/>
              </a:spcAft>
              <a:buFont typeface="Arial" panose="020B0604020202020204" pitchFamily="34" charset="0"/>
              <a:buChar char="•"/>
            </a:pPr>
            <a:r>
              <a:rPr lang="en-US" altLang="zh-CN" sz="2000" i="0">
                <a:effectLst/>
                <a:latin typeface="微软雅黑" panose="020B0503020204020204" charset="-122"/>
                <a:ea typeface="微软雅黑" panose="020B0503020204020204" charset="-122"/>
                <a:cs typeface="微软雅黑" panose="020B0503020204020204" charset="-122"/>
              </a:rPr>
              <a:t>Flask </a:t>
            </a:r>
            <a:r>
              <a:rPr lang="zh-CN" altLang="en-US" sz="2000">
                <a:latin typeface="微软雅黑" panose="020B0503020204020204" charset="-122"/>
                <a:ea typeface="微软雅黑" panose="020B0503020204020204" charset="-122"/>
                <a:cs typeface="微软雅黑" panose="020B0503020204020204" charset="-122"/>
              </a:rPr>
              <a:t>或者 </a:t>
            </a:r>
            <a:r>
              <a:rPr lang="en-US" altLang="zh-CN" sz="2000">
                <a:latin typeface="微软雅黑" panose="020B0503020204020204" charset="-122"/>
                <a:ea typeface="微软雅黑" panose="020B0503020204020204" charset="-122"/>
                <a:cs typeface="微软雅黑" panose="020B0503020204020204" charset="-122"/>
              </a:rPr>
              <a:t>Bottle </a:t>
            </a:r>
            <a:r>
              <a:rPr lang="zh-CN" altLang="en-US" sz="2000">
                <a:latin typeface="微软雅黑" panose="020B0503020204020204" charset="-122"/>
                <a:ea typeface="微软雅黑" panose="020B0503020204020204" charset="-122"/>
                <a:cs typeface="微软雅黑" panose="020B0503020204020204" charset="-122"/>
              </a:rPr>
              <a:t>是一个简便的</a:t>
            </a:r>
            <a:r>
              <a:rPr lang="en-US" altLang="zh-CN" sz="2000">
                <a:latin typeface="微软雅黑" panose="020B0503020204020204" charset="-122"/>
                <a:ea typeface="微软雅黑" panose="020B0503020204020204" charset="-122"/>
                <a:cs typeface="微软雅黑" panose="020B0503020204020204" charset="-122"/>
              </a:rPr>
              <a:t>Python</a:t>
            </a:r>
            <a:r>
              <a:rPr lang="zh-CN" altLang="en-US" sz="2000">
                <a:latin typeface="微软雅黑" panose="020B0503020204020204" charset="-122"/>
                <a:ea typeface="微软雅黑" panose="020B0503020204020204" charset="-122"/>
                <a:cs typeface="微软雅黑" panose="020B0503020204020204" charset="-122"/>
              </a:rPr>
              <a:t>后端模型，能够在半小时之内把我们的模型变成通过互联网访问的项目。</a:t>
            </a:r>
            <a:endParaRPr lang="en-US" altLang="zh-CN" sz="2000" i="0">
              <a:effectLst/>
              <a:latin typeface="微软雅黑" panose="020B0503020204020204" charset="-122"/>
              <a:ea typeface="微软雅黑" panose="020B0503020204020204" charset="-122"/>
              <a:cs typeface="微软雅黑" panose="020B0503020204020204" charset="-122"/>
            </a:endParaRPr>
          </a:p>
          <a:p>
            <a:pPr indent="-228600">
              <a:lnSpc>
                <a:spcPct val="150000"/>
              </a:lnSpc>
              <a:spcAft>
                <a:spcPts val="600"/>
              </a:spcAft>
              <a:buFont typeface="Arial" panose="020B0604020202020204" pitchFamily="34" charset="0"/>
              <a:buChar char="•"/>
            </a:pPr>
            <a:r>
              <a:rPr lang="en-US" altLang="zh-CN" sz="2000" i="0">
                <a:effectLst/>
                <a:latin typeface="微软雅黑" panose="020B0503020204020204" charset="-122"/>
                <a:ea typeface="微软雅黑" panose="020B0503020204020204" charset="-122"/>
                <a:cs typeface="微软雅黑" panose="020B0503020204020204" charset="-122"/>
              </a:rPr>
              <a:t>Bootstrap </a:t>
            </a:r>
            <a:r>
              <a:rPr lang="zh-CN" altLang="en-US" sz="2000" i="0">
                <a:effectLst/>
                <a:latin typeface="微软雅黑" panose="020B0503020204020204" charset="-122"/>
                <a:ea typeface="微软雅黑" panose="020B0503020204020204" charset="-122"/>
                <a:cs typeface="微软雅黑" panose="020B0503020204020204" charset="-122"/>
              </a:rPr>
              <a:t>是 </a:t>
            </a:r>
            <a:r>
              <a:rPr lang="en-US" altLang="zh-CN" sz="2000" i="0">
                <a:effectLst/>
                <a:latin typeface="微软雅黑" panose="020B0503020204020204" charset="-122"/>
                <a:ea typeface="微软雅黑" panose="020B0503020204020204" charset="-122"/>
                <a:cs typeface="微软雅黑" panose="020B0503020204020204" charset="-122"/>
              </a:rPr>
              <a:t>Twitter </a:t>
            </a:r>
            <a:r>
              <a:rPr lang="zh-CN" altLang="en-US" sz="2000" i="0">
                <a:effectLst/>
                <a:latin typeface="微软雅黑" panose="020B0503020204020204" charset="-122"/>
                <a:ea typeface="微软雅黑" panose="020B0503020204020204" charset="-122"/>
                <a:cs typeface="微软雅黑" panose="020B0503020204020204" charset="-122"/>
              </a:rPr>
              <a:t>出的，简易但是功能强大的网页前端框架，可以很快速的做出来好看的页面。</a:t>
            </a:r>
            <a:endParaRPr lang="en-US" altLang="zh-CN" sz="2000">
              <a:latin typeface="微软雅黑" panose="020B0503020204020204" charset="-122"/>
              <a:ea typeface="微软雅黑" panose="020B0503020204020204" charset="-122"/>
              <a:cs typeface="微软雅黑" panose="020B0503020204020204" charset="-122"/>
            </a:endParaRPr>
          </a:p>
          <a:p>
            <a:pPr indent="0">
              <a:lnSpc>
                <a:spcPct val="150000"/>
              </a:lnSpc>
              <a:spcAft>
                <a:spcPts val="600"/>
              </a:spcAft>
              <a:buFont typeface="Arial" panose="020B0604020202020204" pitchFamily="34" charset="0"/>
              <a:buNone/>
            </a:pPr>
            <a:endParaRPr lang="zh-CN" altLang="en-US" sz="2000" i="0">
              <a:effectLst/>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12827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微软雅黑" panose="020B0503020204020204" charset="-122"/>
              <a:ea typeface="微软雅黑" panose="020B0503020204020204" charset="-122"/>
            </a:endParaRPr>
          </a:p>
        </p:txBody>
      </p:sp>
      <p:sp>
        <p:nvSpPr>
          <p:cNvPr id="3" name="文本框 2"/>
          <p:cNvSpPr txBox="1"/>
          <p:nvPr/>
        </p:nvSpPr>
        <p:spPr>
          <a:xfrm>
            <a:off x="1203960" y="1940560"/>
            <a:ext cx="4124325" cy="398780"/>
          </a:xfrm>
          <a:prstGeom prst="rect">
            <a:avLst/>
          </a:prstGeom>
          <a:noFill/>
        </p:spPr>
        <p:txBody>
          <a:bodyPr wrap="square" rtlCol="0">
            <a:spAutoFit/>
          </a:bodyPr>
          <a:lstStyle/>
          <a:p>
            <a:r>
              <a:rPr lang="zh-CN" altLang="en-US" sz="2000" dirty="0">
                <a:latin typeface="微软雅黑" panose="020B0503020204020204" charset="-122"/>
                <a:ea typeface="微软雅黑" panose="020B0503020204020204" charset="-122"/>
              </a:rPr>
              <a:t>最后你的项目应该达到以下目标：</a:t>
            </a:r>
            <a:endParaRPr kumimoji="1" lang="en-US" altLang="zh-CN" sz="2000" dirty="0">
              <a:latin typeface="微软雅黑" panose="020B0503020204020204" charset="-122"/>
              <a:ea typeface="微软雅黑" panose="020B0503020204020204" charset="-122"/>
            </a:endParaRPr>
          </a:p>
        </p:txBody>
      </p:sp>
      <p:sp>
        <p:nvSpPr>
          <p:cNvPr id="4" name="矩形 3"/>
          <p:cNvSpPr/>
          <p:nvPr/>
        </p:nvSpPr>
        <p:spPr>
          <a:xfrm>
            <a:off x="1203666" y="2738887"/>
            <a:ext cx="6550445" cy="1014730"/>
          </a:xfrm>
          <a:prstGeom prst="rect">
            <a:avLst/>
          </a:prstGeom>
        </p:spPr>
        <p:txBody>
          <a:bodyPr wrap="square">
            <a:spAutoFit/>
          </a:bodyPr>
          <a:lstStyle/>
          <a:p>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根据关键词返回相应内容以及内容情感。</a:t>
            </a:r>
            <a:endParaRPr lang="en-US" altLang="zh-CN" sz="2000" dirty="0">
              <a:latin typeface="微软雅黑" panose="020B0503020204020204" charset="-122"/>
              <a:ea typeface="微软雅黑" panose="020B0503020204020204" charset="-122"/>
              <a:cs typeface="微软雅黑" panose="020B0503020204020204" charset="-122"/>
            </a:endParaRPr>
          </a:p>
          <a:p>
            <a:br>
              <a:rPr lang="zh-CN" altLang="en-US" sz="2000" dirty="0">
                <a:latin typeface="微软雅黑" panose="020B0503020204020204" charset="-122"/>
                <a:ea typeface="微软雅黑" panose="020B0503020204020204" charset="-122"/>
                <a:cs typeface="微软雅黑" panose="020B0503020204020204" charset="-122"/>
              </a:rPr>
            </a:br>
            <a:r>
              <a:rPr lang="en-US" altLang="zh-CN" sz="2000" dirty="0">
                <a:latin typeface="微软雅黑" panose="020B0503020204020204" charset="-122"/>
                <a:ea typeface="微软雅黑" panose="020B0503020204020204" charset="-122"/>
                <a:cs typeface="微软雅黑" panose="020B0503020204020204" charset="-122"/>
              </a:rPr>
              <a:t>2.</a:t>
            </a:r>
            <a:r>
              <a:rPr lang="zh-CN" altLang="en-US" sz="2000" dirty="0">
                <a:latin typeface="微软雅黑" panose="020B0503020204020204" charset="-122"/>
                <a:ea typeface="微软雅黑" panose="020B0503020204020204" charset="-122"/>
                <a:cs typeface="微软雅黑" panose="020B0503020204020204" charset="-122"/>
              </a:rPr>
              <a:t>使用者可进一步查看所有相关内容。</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6715" y="356235"/>
            <a:ext cx="9635490" cy="1061085"/>
          </a:xfrm>
          <a:prstGeom prst="rect">
            <a:avLst/>
          </a:prstGeom>
        </p:spPr>
        <p:txBody>
          <a:bodyPr vert="horz" lIns="91440" tIns="45720" rIns="91440" bIns="45720" rtlCol="0" anchor="b">
            <a:normAutofit/>
          </a:bodyPr>
          <a:lstStyle/>
          <a:p>
            <a:pPr algn="l">
              <a:lnSpc>
                <a:spcPct val="90000"/>
              </a:lnSpc>
              <a:spcBef>
                <a:spcPct val="0"/>
              </a:spcBef>
              <a:spcAft>
                <a:spcPts val="600"/>
              </a:spcAft>
            </a:pPr>
            <a:r>
              <a:rPr kumimoji="1" lang="zh-CN" altLang="en-US" sz="3600" dirty="0">
                <a:latin typeface="微软雅黑" panose="020B0503020204020204" charset="-122"/>
                <a:ea typeface="微软雅黑" panose="020B0503020204020204" charset="-122"/>
                <a:cs typeface="+mj-cs"/>
              </a:rPr>
              <a:t>最终效果</a:t>
            </a:r>
            <a:endParaRPr kumimoji="1" lang="zh-CN" altLang="en-US" sz="3600" dirty="0">
              <a:latin typeface="微软雅黑" panose="020B0503020204020204" charset="-122"/>
              <a:ea typeface="微软雅黑" panose="020B0503020204020204" charset="-122"/>
              <a:cs typeface="+mj-cs"/>
            </a:endParaRPr>
          </a:p>
        </p:txBody>
      </p:sp>
      <p:pic>
        <p:nvPicPr>
          <p:cNvPr id="2" name="图片 1" descr="电脑游戏的屏幕&#10;&#10;描述已自动生成"/>
          <p:cNvPicPr>
            <a:picLocks noChangeAspect="1"/>
          </p:cNvPicPr>
          <p:nvPr/>
        </p:nvPicPr>
        <p:blipFill rotWithShape="1">
          <a:blip r:embed="rId1"/>
          <a:srcRect t="9545" r="1" b="9547"/>
          <a:stretch>
            <a:fillRect/>
          </a:stretch>
        </p:blipFill>
        <p:spPr>
          <a:xfrm>
            <a:off x="386715" y="1795780"/>
            <a:ext cx="11704320" cy="376427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atin typeface="微软雅黑" panose="020B0503020204020204" charset="-122"/>
              <a:ea typeface="微软雅黑" panose="020B0503020204020204" charset="-122"/>
            </a:endParaRPr>
          </a:p>
        </p:txBody>
      </p:sp>
      <p:sp>
        <p:nvSpPr>
          <p:cNvPr id="2" name="矩形 1"/>
          <p:cNvSpPr/>
          <p:nvPr/>
        </p:nvSpPr>
        <p:spPr>
          <a:xfrm>
            <a:off x="777875" y="404495"/>
            <a:ext cx="4707890" cy="1172845"/>
          </a:xfrm>
          <a:prstGeom prst="rect">
            <a:avLst/>
          </a:prstGeom>
        </p:spPr>
        <p:txBody>
          <a:bodyPr vert="horz" lIns="91440" tIns="45720" rIns="91440" bIns="45720" rtlCol="0" anchor="ctr">
            <a:normAutofit/>
          </a:bodyPr>
          <a:lstStyle/>
          <a:p>
            <a:pPr algn="l">
              <a:lnSpc>
                <a:spcPct val="90000"/>
              </a:lnSpc>
              <a:spcBef>
                <a:spcPct val="0"/>
              </a:spcBef>
              <a:spcAft>
                <a:spcPts val="600"/>
              </a:spcAft>
            </a:pPr>
            <a:r>
              <a:rPr lang="zh-CN" altLang="en-US" sz="4000" kern="1200" dirty="0">
                <a:solidFill>
                  <a:schemeClr val="tx1"/>
                </a:solidFill>
                <a:latin typeface="微软雅黑" panose="020B0503020204020204" charset="-122"/>
                <a:ea typeface="微软雅黑" panose="020B0503020204020204" charset="-122"/>
                <a:cs typeface="微软雅黑" panose="020B0503020204020204" charset="-122"/>
              </a:rPr>
              <a:t>如何提交项目 </a:t>
            </a:r>
            <a:endParaRPr lang="zh-CN" altLang="en-US" sz="4000" kern="1200" dirty="0">
              <a:solidFill>
                <a:schemeClr val="tx1"/>
              </a:solidFill>
              <a:effectLst/>
              <a:latin typeface="微软雅黑" panose="020B0503020204020204" charset="-122"/>
              <a:ea typeface="微软雅黑" panose="020B0503020204020204" charset="-122"/>
              <a:cs typeface="微软雅黑" panose="020B0503020204020204" charset="-122"/>
            </a:endParaRPr>
          </a:p>
        </p:txBody>
      </p:sp>
      <p:sp>
        <p:nvSpPr>
          <p:cNvPr id="4" name="矩形 3"/>
          <p:cNvSpPr/>
          <p:nvPr/>
        </p:nvSpPr>
        <p:spPr>
          <a:xfrm>
            <a:off x="935355" y="1433830"/>
            <a:ext cx="9511665" cy="5217160"/>
          </a:xfrm>
          <a:prstGeom prst="rect">
            <a:avLst/>
          </a:prstGeom>
        </p:spPr>
        <p:txBody>
          <a:bodyPr vert="horz" lIns="91440" tIns="45720" rIns="91440" bIns="45720" rtlCol="0" anchor="ctr">
            <a:noAutofit/>
          </a:bodyPr>
          <a:lstStyle/>
          <a:p>
            <a:pPr indent="-228600" algn="l">
              <a:lnSpc>
                <a:spcPct val="150000"/>
              </a:lnSpc>
              <a:spcAft>
                <a:spcPts val="600"/>
              </a:spcAft>
              <a:buFont typeface="Arial" panose="020B0604020202020204" pitchFamily="34" charset="0"/>
              <a:buChar char="•"/>
            </a:pPr>
            <a:r>
              <a:rPr lang="zh-CN" altLang="en-US" sz="1900" dirty="0">
                <a:latin typeface="微软雅黑" panose="020B0503020204020204" charset="-122"/>
                <a:ea typeface="微软雅黑" panose="020B0503020204020204" charset="-122"/>
                <a:cs typeface="微软雅黑" panose="020B0503020204020204" charset="-122"/>
              </a:rPr>
              <a:t>提交项目应该是一个压缩包，该压缩包包含以下内容</a:t>
            </a:r>
            <a:r>
              <a:rPr lang="en-US" altLang="zh-CN" sz="1900" dirty="0">
                <a:latin typeface="微软雅黑" panose="020B0503020204020204" charset="-122"/>
                <a:ea typeface="微软雅黑" panose="020B0503020204020204" charset="-122"/>
                <a:cs typeface="微软雅黑" panose="020B0503020204020204" charset="-122"/>
              </a:rPr>
              <a:t>: </a:t>
            </a:r>
            <a:endParaRPr lang="en-US" altLang="zh-CN" sz="1900" dirty="0">
              <a:effectLst/>
              <a:latin typeface="微软雅黑" panose="020B0503020204020204" charset="-122"/>
              <a:ea typeface="微软雅黑" panose="020B0503020204020204" charset="-122"/>
              <a:cs typeface="微软雅黑" panose="020B0503020204020204" charset="-122"/>
            </a:endParaRPr>
          </a:p>
          <a:p>
            <a:pPr marL="228600" lvl="1" indent="0" algn="l">
              <a:lnSpc>
                <a:spcPct val="150000"/>
              </a:lnSpc>
              <a:spcAft>
                <a:spcPts val="600"/>
              </a:spcAft>
              <a:buFont typeface="Arial" panose="020B0604020202020204" pitchFamily="34" charset="0"/>
              <a:buNone/>
            </a:pPr>
            <a:r>
              <a:rPr lang="en-US" altLang="zh-CN" sz="1900" dirty="0">
                <a:latin typeface="微软雅黑" panose="020B0503020204020204" charset="-122"/>
                <a:ea typeface="微软雅黑" panose="020B0503020204020204" charset="-122"/>
                <a:cs typeface="微软雅黑" panose="020B0503020204020204" charset="-122"/>
              </a:rPr>
              <a:t>1. </a:t>
            </a:r>
            <a:r>
              <a:rPr lang="zh-CN" altLang="en-US" sz="1900" dirty="0">
                <a:latin typeface="微软雅黑" panose="020B0503020204020204" charset="-122"/>
                <a:ea typeface="微软雅黑" panose="020B0503020204020204" charset="-122"/>
                <a:cs typeface="微软雅黑" panose="020B0503020204020204" charset="-122"/>
              </a:rPr>
              <a:t>项目源代码</a:t>
            </a:r>
            <a:r>
              <a:rPr lang="en-US" altLang="zh-CN" sz="1900" dirty="0">
                <a:latin typeface="微软雅黑" panose="020B0503020204020204" charset="-122"/>
                <a:ea typeface="微软雅黑" panose="020B0503020204020204" charset="-122"/>
                <a:cs typeface="微软雅黑" panose="020B0503020204020204" charset="-122"/>
              </a:rPr>
              <a:t>(</a:t>
            </a:r>
            <a:r>
              <a:rPr lang="zh-CN" altLang="en-US" sz="1900" dirty="0">
                <a:latin typeface="微软雅黑" panose="020B0503020204020204" charset="-122"/>
                <a:ea typeface="微软雅黑" panose="020B0503020204020204" charset="-122"/>
                <a:cs typeface="微软雅黑" panose="020B0503020204020204" charset="-122"/>
              </a:rPr>
              <a:t>不需要包含数据</a:t>
            </a:r>
            <a:r>
              <a:rPr lang="en-US" altLang="zh-CN" sz="1900" dirty="0">
                <a:latin typeface="微软雅黑" panose="020B0503020204020204" charset="-122"/>
                <a:ea typeface="微软雅黑" panose="020B0503020204020204" charset="-122"/>
                <a:cs typeface="微软雅黑" panose="020B0503020204020204" charset="-122"/>
              </a:rPr>
              <a:t>) </a:t>
            </a:r>
            <a:endParaRPr lang="en-US" altLang="zh-CN" sz="1900" dirty="0">
              <a:latin typeface="微软雅黑" panose="020B0503020204020204" charset="-122"/>
              <a:ea typeface="微软雅黑" panose="020B0503020204020204" charset="-122"/>
              <a:cs typeface="微软雅黑" panose="020B0503020204020204" charset="-122"/>
            </a:endParaRPr>
          </a:p>
          <a:p>
            <a:pPr marL="228600" lvl="1" indent="0" algn="l">
              <a:lnSpc>
                <a:spcPct val="150000"/>
              </a:lnSpc>
              <a:spcAft>
                <a:spcPts val="600"/>
              </a:spcAft>
              <a:buFont typeface="Arial" panose="020B0604020202020204" pitchFamily="34" charset="0"/>
              <a:buNone/>
            </a:pPr>
            <a:r>
              <a:rPr lang="en-US" altLang="zh-CN" sz="1900" dirty="0">
                <a:latin typeface="微软雅黑" panose="020B0503020204020204" charset="-122"/>
                <a:ea typeface="微软雅黑" panose="020B0503020204020204" charset="-122"/>
                <a:cs typeface="微软雅黑" panose="020B0503020204020204" charset="-122"/>
              </a:rPr>
              <a:t>2. </a:t>
            </a:r>
            <a:r>
              <a:rPr lang="zh-CN" altLang="en-US" sz="1900" dirty="0">
                <a:latin typeface="微软雅黑" panose="020B0503020204020204" charset="-122"/>
                <a:ea typeface="微软雅黑" panose="020B0503020204020204" charset="-122"/>
                <a:cs typeface="微软雅黑" panose="020B0503020204020204" charset="-122"/>
              </a:rPr>
              <a:t>项目的</a:t>
            </a:r>
            <a:r>
              <a:rPr lang="en-US" altLang="zh-CN" sz="1900" dirty="0">
                <a:latin typeface="微软雅黑" panose="020B0503020204020204" charset="-122"/>
                <a:ea typeface="微软雅黑" panose="020B0503020204020204" charset="-122"/>
                <a:cs typeface="微软雅黑" panose="020B0503020204020204" charset="-122"/>
              </a:rPr>
              <a:t>PPT</a:t>
            </a:r>
            <a:r>
              <a:rPr lang="zh-CN" altLang="en-US" sz="1900" dirty="0">
                <a:latin typeface="微软雅黑" panose="020B0503020204020204" charset="-122"/>
                <a:ea typeface="微软雅黑" panose="020B0503020204020204" charset="-122"/>
                <a:cs typeface="微软雅黑" panose="020B0503020204020204" charset="-122"/>
              </a:rPr>
              <a:t>效果展示 </a:t>
            </a:r>
            <a:endParaRPr lang="zh-CN" altLang="en-US" sz="1900" dirty="0">
              <a:latin typeface="微软雅黑" panose="020B0503020204020204" charset="-122"/>
              <a:ea typeface="微软雅黑" panose="020B0503020204020204" charset="-122"/>
              <a:cs typeface="微软雅黑" panose="020B0503020204020204" charset="-122"/>
            </a:endParaRPr>
          </a:p>
          <a:p>
            <a:pPr marL="228600" lvl="1" indent="0" algn="l">
              <a:lnSpc>
                <a:spcPct val="150000"/>
              </a:lnSpc>
              <a:spcAft>
                <a:spcPts val="600"/>
              </a:spcAft>
              <a:buFont typeface="Arial" panose="020B0604020202020204" pitchFamily="34" charset="0"/>
              <a:buNone/>
            </a:pPr>
            <a:r>
              <a:rPr lang="en-US" altLang="zh-CN" sz="1900" dirty="0">
                <a:latin typeface="微软雅黑" panose="020B0503020204020204" charset="-122"/>
                <a:ea typeface="微软雅黑" panose="020B0503020204020204" charset="-122"/>
                <a:cs typeface="微软雅黑" panose="020B0503020204020204" charset="-122"/>
              </a:rPr>
              <a:t>3. </a:t>
            </a:r>
            <a:r>
              <a:rPr lang="zh-CN" altLang="en-US" sz="1900" dirty="0">
                <a:latin typeface="微软雅黑" panose="020B0503020204020204" charset="-122"/>
                <a:ea typeface="微软雅黑" panose="020B0503020204020204" charset="-122"/>
                <a:cs typeface="微软雅黑" panose="020B0503020204020204" charset="-122"/>
              </a:rPr>
              <a:t>你的参数调整记录表 </a:t>
            </a:r>
            <a:endParaRPr lang="zh-CN" altLang="en-US" sz="1900" dirty="0">
              <a:latin typeface="微软雅黑" panose="020B0503020204020204" charset="-122"/>
              <a:ea typeface="微软雅黑" panose="020B0503020204020204" charset="-122"/>
              <a:cs typeface="微软雅黑" panose="020B0503020204020204" charset="-122"/>
            </a:endParaRPr>
          </a:p>
          <a:p>
            <a:pPr marL="228600" lvl="1" indent="0" algn="l">
              <a:lnSpc>
                <a:spcPct val="150000"/>
              </a:lnSpc>
              <a:spcAft>
                <a:spcPts val="600"/>
              </a:spcAft>
              <a:buFont typeface="Arial" panose="020B0604020202020204" pitchFamily="34" charset="0"/>
              <a:buNone/>
            </a:pPr>
            <a:r>
              <a:rPr lang="en-US" altLang="zh-CN" sz="1900" dirty="0">
                <a:latin typeface="微软雅黑" panose="020B0503020204020204" charset="-122"/>
                <a:ea typeface="微软雅黑" panose="020B0503020204020204" charset="-122"/>
                <a:cs typeface="微软雅黑" panose="020B0503020204020204" charset="-122"/>
              </a:rPr>
              <a:t>4. </a:t>
            </a:r>
            <a:r>
              <a:rPr lang="zh-CN" altLang="en-US" sz="1900" dirty="0">
                <a:latin typeface="微软雅黑" panose="020B0503020204020204" charset="-122"/>
                <a:ea typeface="微软雅黑" panose="020B0503020204020204" charset="-122"/>
                <a:cs typeface="微软雅黑" panose="020B0503020204020204" charset="-122"/>
              </a:rPr>
              <a:t>该项目能够访问的网站链接 </a:t>
            </a:r>
            <a:endParaRPr lang="zh-CN" altLang="en-US" sz="1900" dirty="0">
              <a:latin typeface="微软雅黑" panose="020B0503020204020204" charset="-122"/>
              <a:ea typeface="微软雅黑" panose="020B0503020204020204" charset="-122"/>
              <a:cs typeface="微软雅黑" panose="020B0503020204020204" charset="-122"/>
            </a:endParaRPr>
          </a:p>
          <a:p>
            <a:pPr marL="228600" lvl="1" indent="0" algn="l">
              <a:lnSpc>
                <a:spcPct val="150000"/>
              </a:lnSpc>
              <a:spcAft>
                <a:spcPts val="600"/>
              </a:spcAft>
              <a:buFont typeface="Arial" panose="020B0604020202020204" pitchFamily="34" charset="0"/>
              <a:buNone/>
            </a:pPr>
            <a:r>
              <a:rPr lang="en-US" altLang="zh-CN" sz="1900" dirty="0">
                <a:latin typeface="微软雅黑" panose="020B0503020204020204" charset="-122"/>
                <a:ea typeface="微软雅黑" panose="020B0503020204020204" charset="-122"/>
                <a:cs typeface="微软雅黑" panose="020B0503020204020204" charset="-122"/>
              </a:rPr>
              <a:t>5. </a:t>
            </a:r>
            <a:r>
              <a:rPr lang="zh-CN" altLang="en-US" sz="1900" dirty="0">
                <a:latin typeface="微软雅黑" panose="020B0503020204020204" charset="-122"/>
                <a:ea typeface="微软雅黑" panose="020B0503020204020204" charset="-122"/>
                <a:cs typeface="微软雅黑" panose="020B0503020204020204" charset="-122"/>
              </a:rPr>
              <a:t>该项目的优缺点和模型分析报告 </a:t>
            </a:r>
            <a:endParaRPr lang="en-US" altLang="zh-CN" sz="1900" dirty="0">
              <a:latin typeface="微软雅黑" panose="020B0503020204020204" charset="-122"/>
              <a:ea typeface="微软雅黑" panose="020B0503020204020204" charset="-122"/>
              <a:cs typeface="微软雅黑" panose="020B0503020204020204" charset="-122"/>
            </a:endParaRPr>
          </a:p>
          <a:p>
            <a:pPr indent="-228600" algn="l">
              <a:lnSpc>
                <a:spcPct val="150000"/>
              </a:lnSpc>
              <a:spcAft>
                <a:spcPts val="600"/>
              </a:spcAft>
              <a:buFont typeface="Arial" panose="020B0604020202020204" pitchFamily="34" charset="0"/>
              <a:buChar char="•"/>
            </a:pPr>
            <a:r>
              <a:rPr lang="zh-CN" altLang="en-US" sz="1900" dirty="0">
                <a:latin typeface="微软雅黑" panose="020B0503020204020204" charset="-122"/>
                <a:ea typeface="微软雅黑" panose="020B0503020204020204" charset="-122"/>
                <a:cs typeface="微软雅黑" panose="020B0503020204020204" charset="-122"/>
              </a:rPr>
              <a:t>之后将该</a:t>
            </a:r>
            <a:r>
              <a:rPr lang="en-US" altLang="zh-CN" sz="1900" dirty="0">
                <a:latin typeface="微软雅黑" panose="020B0503020204020204" charset="-122"/>
                <a:ea typeface="微软雅黑" panose="020B0503020204020204" charset="-122"/>
                <a:cs typeface="微软雅黑" panose="020B0503020204020204" charset="-122"/>
              </a:rPr>
              <a:t>Zip</a:t>
            </a:r>
            <a:r>
              <a:rPr lang="zh-CN" altLang="en-US" sz="1900" dirty="0">
                <a:latin typeface="微软雅黑" panose="020B0503020204020204" charset="-122"/>
                <a:ea typeface="微软雅黑" panose="020B0503020204020204" charset="-122"/>
                <a:cs typeface="微软雅黑" panose="020B0503020204020204" charset="-122"/>
              </a:rPr>
              <a:t>压缩包上传到开课吧后台， 一组只要有一位同学提交即可。 </a:t>
            </a:r>
            <a:br>
              <a:rPr lang="en-US" altLang="zh-CN" sz="1900" dirty="0">
                <a:latin typeface="微软雅黑" panose="020B0503020204020204" charset="-122"/>
                <a:ea typeface="微软雅黑" panose="020B0503020204020204" charset="-122"/>
                <a:cs typeface="微软雅黑" panose="020B0503020204020204" charset="-122"/>
              </a:rPr>
            </a:br>
            <a:endParaRPr lang="en-US" altLang="zh-CN" sz="19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kumimoji="1" lang="en-US" altLang="zh-CN" sz="3600" b="1">
                <a:solidFill>
                  <a:srgbClr val="080808"/>
                </a:solidFill>
                <a:latin typeface="微软雅黑" panose="020B0503020204020204" charset="-122"/>
                <a:ea typeface="微软雅黑" panose="020B0503020204020204" charset="-122"/>
              </a:rPr>
              <a:t>Part one</a:t>
            </a:r>
            <a:endParaRPr kumimoji="1" lang="en-US" altLang="zh-CN" sz="3600" b="1">
              <a:solidFill>
                <a:srgbClr val="080808"/>
              </a:solidFill>
              <a:latin typeface="微软雅黑" panose="020B0503020204020204" charset="-122"/>
              <a:ea typeface="微软雅黑" panose="020B0503020204020204" charset="-122"/>
            </a:endParaRPr>
          </a:p>
        </p:txBody>
      </p:sp>
      <p:sp>
        <p:nvSpPr>
          <p:cNvPr id="9" name="文本框 8"/>
          <p:cNvSpPr txBox="1"/>
          <p:nvPr/>
        </p:nvSpPr>
        <p:spPr>
          <a:xfrm>
            <a:off x="5364989" y="1850893"/>
            <a:ext cx="5975244" cy="2554481"/>
          </a:xfrm>
          <a:prstGeom prst="rect">
            <a:avLst/>
          </a:prstGeom>
          <a:noFill/>
        </p:spPr>
        <p:txBody>
          <a:bodyPr vert="horz" lIns="91440" tIns="45720" rIns="91440" bIns="45720" rtlCol="0">
            <a:noAutofit/>
          </a:bodyPr>
          <a:lstStyle/>
          <a:p>
            <a:pPr>
              <a:lnSpc>
                <a:spcPct val="150000"/>
              </a:lnSpc>
              <a:spcBef>
                <a:spcPts val="1000"/>
              </a:spcBef>
            </a:pPr>
            <a:r>
              <a:rPr kumimoji="1" lang="zh-CN" altLang="en-US" sz="2000" dirty="0">
                <a:solidFill>
                  <a:srgbClr val="080808"/>
                </a:solidFill>
                <a:latin typeface="微软雅黑" panose="020B0503020204020204" charset="-122"/>
                <a:ea typeface="微软雅黑" panose="020B0503020204020204" charset="-122"/>
                <a:cs typeface="微软雅黑" panose="020B0503020204020204" charset="-122"/>
              </a:rPr>
              <a:t>假设你是一个火锅店老板，为了提高整个火锅店的效益，你计算关注顾客的回馈建议，行业整体发展以及其他优秀店铺的方案。</a:t>
            </a:r>
            <a:endParaRPr kumimoji="1" lang="en-US" altLang="zh-CN" sz="2000" dirty="0">
              <a:solidFill>
                <a:srgbClr val="080808"/>
              </a:solidFill>
              <a:latin typeface="微软雅黑" panose="020B0503020204020204" charset="-122"/>
              <a:ea typeface="微软雅黑" panose="020B0503020204020204" charset="-122"/>
              <a:cs typeface="微软雅黑" panose="020B0503020204020204" charset="-122"/>
            </a:endParaRPr>
          </a:p>
          <a:p>
            <a:pPr>
              <a:lnSpc>
                <a:spcPct val="150000"/>
              </a:lnSpc>
              <a:spcBef>
                <a:spcPts val="1000"/>
              </a:spcBef>
            </a:pPr>
            <a:r>
              <a:rPr kumimoji="1" lang="zh-CN" altLang="en-US" sz="2000" dirty="0">
                <a:solidFill>
                  <a:srgbClr val="080808"/>
                </a:solidFill>
                <a:latin typeface="微软雅黑" panose="020B0503020204020204" charset="-122"/>
                <a:ea typeface="微软雅黑" panose="020B0503020204020204" charset="-122"/>
                <a:cs typeface="微软雅黑" panose="020B0503020204020204" charset="-122"/>
              </a:rPr>
              <a:t>因此你打算做一个监控系统，这个监控系统可以按照你的要求实时返回一些你关注的信息。比如你要关注顾客给你店铺的差评，从而你可以改进自己的店铺； 或者你要关注其他店铺的好评然后看其他店铺的优点并学习。</a:t>
            </a:r>
            <a:endParaRPr kumimoji="1" lang="zh-CN" altLang="en-US" sz="2000" dirty="0">
              <a:solidFill>
                <a:srgbClr val="080808"/>
              </a:solidFill>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2231493" y="3833047"/>
            <a:ext cx="2582188" cy="793116"/>
          </a:xfrm>
          <a:prstGeom prst="rect">
            <a:avLst/>
          </a:prstGeom>
          <a:effectLst/>
        </p:spPr>
        <p:txBody>
          <a:bodyPr vert="horz" lIns="91440" tIns="45720" rIns="91440" bIns="45720" rtlCol="0" anchor="ctr">
            <a:normAutofit/>
          </a:bodyPr>
          <a:lstStyle/>
          <a:p>
            <a:pPr defTabSz="457200">
              <a:spcBef>
                <a:spcPct val="20000"/>
              </a:spcBef>
              <a:spcAft>
                <a:spcPts val="600"/>
              </a:spcAft>
              <a:buClr>
                <a:schemeClr val="tx2"/>
              </a:buClr>
              <a:buSzPct val="70000"/>
            </a:pPr>
            <a:r>
              <a:rPr kumimoji="1" lang="zh-CN" altLang="en-US" sz="2400" b="1" dirty="0">
                <a:ln>
                  <a:solidFill>
                    <a:schemeClr val="bg1">
                      <a:lumMod val="75000"/>
                      <a:lumOff val="25000"/>
                      <a:alpha val="10000"/>
                    </a:schemeClr>
                  </a:solidFill>
                </a:ln>
                <a:effectLst>
                  <a:outerShdw blurRad="9525" dist="25400" dir="14640000" algn="tl" rotWithShape="0">
                    <a:schemeClr val="bg1">
                      <a:alpha val="30000"/>
                    </a:schemeClr>
                  </a:outerShdw>
                </a:effectLst>
                <a:latin typeface="微软雅黑" panose="020B0503020204020204" charset="-122"/>
                <a:ea typeface="微软雅黑" panose="020B0503020204020204" charset="-122"/>
              </a:rPr>
              <a:t>项目背景介绍</a:t>
            </a:r>
            <a:endParaRPr kumimoji="1" lang="zh-CN" altLang="en-US" sz="2400" b="1" dirty="0">
              <a:ln>
                <a:solidFill>
                  <a:schemeClr val="bg1">
                    <a:lumMod val="75000"/>
                    <a:lumOff val="25000"/>
                    <a:alpha val="10000"/>
                  </a:schemeClr>
                </a:solidFill>
              </a:ln>
              <a:effectLst>
                <a:outerShdw blurRad="9525" dist="25400" dir="14640000" algn="tl" rotWithShape="0">
                  <a:schemeClr val="bg1">
                    <a:alpha val="30000"/>
                  </a:schemeClr>
                </a:outerShdw>
              </a:effectLst>
              <a:latin typeface="微软雅黑" panose="020B0503020204020204" charset="-122"/>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85263" y="1248934"/>
            <a:ext cx="7193280" cy="906780"/>
          </a:xfrm>
          <a:prstGeom prst="rect">
            <a:avLst/>
          </a:prstGeom>
          <a:noFill/>
        </p:spPr>
        <p:txBody>
          <a:bodyPr wrap="none" rtlCol="0">
            <a:spAutoFit/>
          </a:bodyPr>
          <a:lstStyle/>
          <a:p>
            <a:pPr>
              <a:spcAft>
                <a:spcPts val="600"/>
              </a:spcAft>
            </a:pPr>
            <a:r>
              <a:rPr kumimoji="1" lang="zh-CN" altLang="en-US" sz="2400" dirty="0">
                <a:latin typeface="微软雅黑" panose="020B0503020204020204" charset="-122"/>
                <a:ea typeface="微软雅黑" panose="020B0503020204020204" charset="-122"/>
              </a:rPr>
              <a:t>这个项目是来源于企业实际的项目，</a:t>
            </a:r>
            <a:endParaRPr kumimoji="1" lang="en-US" altLang="zh-CN" sz="2400" dirty="0">
              <a:latin typeface="微软雅黑" panose="020B0503020204020204" charset="-122"/>
              <a:ea typeface="微软雅黑" panose="020B0503020204020204" charset="-122"/>
            </a:endParaRPr>
          </a:p>
          <a:p>
            <a:pPr>
              <a:spcAft>
                <a:spcPts val="600"/>
              </a:spcAft>
            </a:pPr>
            <a:r>
              <a:rPr kumimoji="1" lang="zh-CN" altLang="en-US" sz="2400" dirty="0">
                <a:latin typeface="微软雅黑" panose="020B0503020204020204" charset="-122"/>
                <a:ea typeface="微软雅黑" panose="020B0503020204020204" charset="-122"/>
              </a:rPr>
              <a:t>企业实际的项目和实验室做的模型区别有以下几点：</a:t>
            </a:r>
            <a:endParaRPr kumimoji="1" lang="zh-CN" altLang="en-US" sz="2400" dirty="0">
              <a:latin typeface="微软雅黑" panose="020B0503020204020204" charset="-122"/>
              <a:ea typeface="微软雅黑" panose="020B0503020204020204" charset="-122"/>
            </a:endParaRPr>
          </a:p>
        </p:txBody>
      </p:sp>
      <p:graphicFrame>
        <p:nvGraphicFramePr>
          <p:cNvPr id="6" name="文本框 3"/>
          <p:cNvGraphicFramePr/>
          <p:nvPr/>
        </p:nvGraphicFramePr>
        <p:xfrm>
          <a:off x="1668145" y="2600325"/>
          <a:ext cx="8837930" cy="308800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7442199" y="946467"/>
            <a:ext cx="3237502" cy="1273175"/>
          </a:xfrm>
          <a:prstGeom prst="rect">
            <a:avLst/>
          </a:prstGeom>
        </p:spPr>
      </p:pic>
      <p:pic>
        <p:nvPicPr>
          <p:cNvPr id="3" name="图片 2"/>
          <p:cNvPicPr>
            <a:picLocks noChangeAspect="1"/>
          </p:cNvPicPr>
          <p:nvPr/>
        </p:nvPicPr>
        <p:blipFill>
          <a:blip r:embed="rId2"/>
          <a:stretch>
            <a:fillRect/>
          </a:stretch>
        </p:blipFill>
        <p:spPr>
          <a:xfrm>
            <a:off x="7442199" y="2275073"/>
            <a:ext cx="3251200" cy="2183288"/>
          </a:xfrm>
          <a:prstGeom prst="rect">
            <a:avLst/>
          </a:prstGeom>
        </p:spPr>
      </p:pic>
      <p:pic>
        <p:nvPicPr>
          <p:cNvPr id="4" name="图片 3"/>
          <p:cNvPicPr>
            <a:picLocks noChangeAspect="1"/>
          </p:cNvPicPr>
          <p:nvPr/>
        </p:nvPicPr>
        <p:blipFill>
          <a:blip r:embed="rId3"/>
          <a:stretch>
            <a:fillRect/>
          </a:stretch>
        </p:blipFill>
        <p:spPr>
          <a:xfrm>
            <a:off x="7428501" y="4555702"/>
            <a:ext cx="3251200" cy="1828800"/>
          </a:xfrm>
          <a:prstGeom prst="rect">
            <a:avLst/>
          </a:prstGeom>
        </p:spPr>
      </p:pic>
      <p:sp>
        <p:nvSpPr>
          <p:cNvPr id="5" name="文本框 4"/>
          <p:cNvSpPr txBox="1"/>
          <p:nvPr/>
        </p:nvSpPr>
        <p:spPr>
          <a:xfrm>
            <a:off x="1460500" y="854710"/>
            <a:ext cx="3860800" cy="645160"/>
          </a:xfrm>
          <a:prstGeom prst="rect">
            <a:avLst/>
          </a:prstGeom>
          <a:noFill/>
        </p:spPr>
        <p:txBody>
          <a:bodyPr wrap="square" rtlCol="0">
            <a:spAutoFit/>
          </a:bodyPr>
          <a:lstStyle/>
          <a:p>
            <a:pPr>
              <a:lnSpc>
                <a:spcPct val="150000"/>
              </a:lnSpc>
            </a:pPr>
            <a:r>
              <a:rPr kumimoji="1" lang="zh-CN" altLang="en-US" sz="2400" b="1" dirty="0">
                <a:latin typeface="微软雅黑" panose="020B0503020204020204" charset="-122"/>
                <a:ea typeface="微软雅黑" panose="020B0503020204020204" charset="-122"/>
              </a:rPr>
              <a:t>在线舆情自动检测系统</a:t>
            </a:r>
            <a:endParaRPr kumimoji="1" lang="zh-CN" altLang="en-US" sz="2400" b="1" dirty="0">
              <a:latin typeface="微软雅黑" panose="020B0503020204020204" charset="-122"/>
              <a:ea typeface="微软雅黑" panose="020B0503020204020204" charset="-122"/>
            </a:endParaRPr>
          </a:p>
        </p:txBody>
      </p:sp>
      <p:pic>
        <p:nvPicPr>
          <p:cNvPr id="14" name="图片 13"/>
          <p:cNvPicPr>
            <a:picLocks noChangeAspect="1"/>
          </p:cNvPicPr>
          <p:nvPr/>
        </p:nvPicPr>
        <p:blipFill>
          <a:blip r:embed="rId3"/>
          <a:stretch>
            <a:fillRect/>
          </a:stretch>
        </p:blipFill>
        <p:spPr>
          <a:xfrm>
            <a:off x="7442199" y="4487863"/>
            <a:ext cx="3251200" cy="1828800"/>
          </a:xfrm>
          <a:prstGeom prst="rect">
            <a:avLst/>
          </a:prstGeom>
        </p:spPr>
      </p:pic>
      <p:sp>
        <p:nvSpPr>
          <p:cNvPr id="8" name="文本框 7"/>
          <p:cNvSpPr txBox="1"/>
          <p:nvPr/>
        </p:nvSpPr>
        <p:spPr>
          <a:xfrm>
            <a:off x="1460538" y="1692990"/>
            <a:ext cx="5112875" cy="4246245"/>
          </a:xfrm>
          <a:prstGeom prst="rect">
            <a:avLst/>
          </a:prstGeom>
          <a:noFill/>
        </p:spPr>
        <p:txBody>
          <a:bodyPr wrap="square" rtlCol="0">
            <a:spAutoFit/>
          </a:bodyPr>
          <a:lstStyle/>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随着互联网特别是移动互联网社交</a:t>
            </a:r>
            <a:r>
              <a:rPr lang="en-GB" altLang="zh-CN" sz="2000" dirty="0">
                <a:latin typeface="微软雅黑" panose="020B0503020204020204" charset="-122"/>
                <a:ea typeface="微软雅黑" panose="020B0503020204020204" charset="-122"/>
                <a:cs typeface="微软雅黑" panose="020B0503020204020204" charset="-122"/>
              </a:rPr>
              <a:t>APP</a:t>
            </a:r>
            <a:r>
              <a:rPr lang="zh-CN" altLang="en-US" sz="2000" dirty="0">
                <a:latin typeface="微软雅黑" panose="020B0503020204020204" charset="-122"/>
                <a:ea typeface="微软雅黑" panose="020B0503020204020204" charset="-122"/>
                <a:cs typeface="微软雅黑" panose="020B0503020204020204" charset="-122"/>
              </a:rPr>
              <a:t>高速发展，不论是政府还是企业，甚至于个人，网络舆情监测都显得越来越重要。  </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舆情分析系统的核心技术在于舆情分析引擎，涉及的最主要的技术包括文本分类、聚类、观点倾向性识别、主题检测与跟踪、自动摘要等计算机文本信息内容识别技术。这些技术一向是国内外信息工作者关注的领域。</a:t>
            </a:r>
            <a:endParaRPr kumimoji="1"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23999" y="1688007"/>
            <a:ext cx="9144000" cy="174837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kumimoji="1" lang="en-US" altLang="zh-CN" sz="4400" b="1" kern="1200">
                <a:solidFill>
                  <a:schemeClr val="tx1"/>
                </a:solidFill>
                <a:latin typeface="微软雅黑" panose="020B0503020204020204" charset="-122"/>
                <a:ea typeface="微软雅黑" panose="020B0503020204020204" charset="-122"/>
                <a:cs typeface="+mj-cs"/>
              </a:rPr>
              <a:t>Part two</a:t>
            </a:r>
            <a:endParaRPr kumimoji="1" lang="en-US" altLang="zh-CN" sz="4400" b="1" kern="1200">
              <a:solidFill>
                <a:schemeClr val="tx1"/>
              </a:solidFill>
              <a:latin typeface="微软雅黑" panose="020B0503020204020204" charset="-122"/>
              <a:ea typeface="微软雅黑" panose="020B0503020204020204" charset="-122"/>
              <a:cs typeface="+mj-cs"/>
            </a:endParaRPr>
          </a:p>
        </p:txBody>
      </p:sp>
      <p:sp>
        <p:nvSpPr>
          <p:cNvPr id="3" name="矩形 2"/>
          <p:cNvSpPr/>
          <p:nvPr/>
        </p:nvSpPr>
        <p:spPr>
          <a:xfrm>
            <a:off x="4977744" y="3611419"/>
            <a:ext cx="2976880" cy="700405"/>
          </a:xfrm>
          <a:prstGeom prst="rect">
            <a:avLst/>
          </a:prstGeom>
        </p:spPr>
        <p:txBody>
          <a:bodyPr wrap="none">
            <a:spAutoFit/>
          </a:bodyPr>
          <a:lstStyle/>
          <a:p>
            <a:pPr>
              <a:lnSpc>
                <a:spcPct val="90000"/>
              </a:lnSpc>
              <a:spcAft>
                <a:spcPts val="600"/>
              </a:spcAft>
            </a:pPr>
            <a:r>
              <a:rPr kumimoji="1" lang="zh-CN" altLang="en-US" sz="4400" b="1" dirty="0">
                <a:latin typeface="微软雅黑" panose="020B0503020204020204" charset="-122"/>
                <a:ea typeface="微软雅黑" panose="020B0503020204020204" charset="-122"/>
              </a:rPr>
              <a:t>关键技术点</a:t>
            </a:r>
            <a:endParaRPr kumimoji="1" lang="zh-CN" altLang="en-US" sz="4400" b="1" dirty="0">
              <a:latin typeface="微软雅黑" panose="020B0503020204020204" charset="-122"/>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t="12451"/>
          <a:stretch>
            <a:fillRect/>
          </a:stretch>
        </p:blipFill>
        <p:spPr>
          <a:xfrm>
            <a:off x="690880" y="966064"/>
            <a:ext cx="10132498" cy="5699531"/>
          </a:xfrm>
          <a:prstGeom prst="rect">
            <a:avLst/>
          </a:prstGeom>
        </p:spPr>
      </p:pic>
      <p:sp>
        <p:nvSpPr>
          <p:cNvPr id="3" name="矩形 2"/>
          <p:cNvSpPr/>
          <p:nvPr/>
        </p:nvSpPr>
        <p:spPr>
          <a:xfrm>
            <a:off x="690880" y="93980"/>
            <a:ext cx="11562715" cy="758190"/>
          </a:xfrm>
          <a:prstGeom prst="rect">
            <a:avLst/>
          </a:prstGeom>
        </p:spPr>
        <p:txBody>
          <a:bodyPr vert="horz" lIns="91440" tIns="45720" rIns="91440" bIns="45720" rtlCol="0" anchor="b">
            <a:normAutofit/>
          </a:bodyPr>
          <a:lstStyle/>
          <a:p>
            <a:pPr algn="l">
              <a:lnSpc>
                <a:spcPct val="90000"/>
              </a:lnSpc>
              <a:spcBef>
                <a:spcPct val="0"/>
              </a:spcBef>
              <a:spcAft>
                <a:spcPts val="600"/>
              </a:spcAft>
            </a:pPr>
            <a:r>
              <a:rPr kumimoji="1" lang="zh-CN" altLang="en-US" sz="3200">
                <a:ln>
                  <a:solidFill>
                    <a:schemeClr val="bg1">
                      <a:lumMod val="75000"/>
                      <a:lumOff val="25000"/>
                      <a:alpha val="10000"/>
                    </a:schemeClr>
                  </a:solidFill>
                </a:ln>
                <a:effectLst/>
                <a:latin typeface="微软雅黑" panose="020B0503020204020204" charset="-122"/>
                <a:ea typeface="微软雅黑" panose="020B0503020204020204" charset="-122"/>
                <a:cs typeface="微软雅黑" panose="020B0503020204020204" charset="-122"/>
              </a:rPr>
              <a:t>在线舆情自动监测系统 原理</a:t>
            </a:r>
            <a:endParaRPr kumimoji="1" lang="zh-CN" altLang="en-US" sz="3200">
              <a:ln>
                <a:solidFill>
                  <a:schemeClr val="bg1">
                    <a:lumMod val="75000"/>
                    <a:lumOff val="25000"/>
                    <a:alpha val="10000"/>
                  </a:schemeClr>
                </a:solidFill>
              </a:ln>
              <a:effectLst/>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bwMode="white">
          <a:xfrm>
            <a:off x="-10430510" y="0"/>
            <a:ext cx="2265426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微软雅黑" panose="020B0503020204020204" charset="-122"/>
              <a:ea typeface="微软雅黑" panose="020B0503020204020204" charset="-122"/>
            </a:endParaRPr>
          </a:p>
        </p:txBody>
      </p:sp>
      <p:sp>
        <p:nvSpPr>
          <p:cNvPr id="4" name="文本框 3"/>
          <p:cNvSpPr txBox="1"/>
          <p:nvPr/>
        </p:nvSpPr>
        <p:spPr>
          <a:xfrm>
            <a:off x="863600" y="475615"/>
            <a:ext cx="6177915" cy="583565"/>
          </a:xfrm>
          <a:prstGeom prst="rect">
            <a:avLst/>
          </a:prstGeom>
          <a:noFill/>
        </p:spPr>
        <p:txBody>
          <a:bodyPr wrap="square" rtlCol="0">
            <a:spAutoFit/>
          </a:bodyPr>
          <a:lstStyle/>
          <a:p>
            <a:r>
              <a:rPr kumimoji="1" lang="zh-CN" altLang="en-US" sz="3200" dirty="0">
                <a:latin typeface="微软雅黑" panose="020B0503020204020204" charset="-122"/>
                <a:ea typeface="微软雅黑" panose="020B0503020204020204" charset="-122"/>
              </a:rPr>
              <a:t>爬虫技术</a:t>
            </a:r>
            <a:endParaRPr kumimoji="1" lang="zh-CN" altLang="en-US" sz="3200" dirty="0">
              <a:latin typeface="微软雅黑" panose="020B0503020204020204" charset="-122"/>
              <a:ea typeface="微软雅黑" panose="020B0503020204020204" charset="-122"/>
            </a:endParaRPr>
          </a:p>
        </p:txBody>
      </p:sp>
      <p:sp>
        <p:nvSpPr>
          <p:cNvPr id="5" name="矩形 4"/>
          <p:cNvSpPr/>
          <p:nvPr/>
        </p:nvSpPr>
        <p:spPr>
          <a:xfrm>
            <a:off x="863600" y="1240790"/>
            <a:ext cx="9919970" cy="5169535"/>
          </a:xfrm>
          <a:prstGeom prst="rect">
            <a:avLst/>
          </a:prstGeom>
        </p:spPr>
        <p:txBody>
          <a:bodyPr wrap="square">
            <a:spAutoFit/>
          </a:bodyPr>
          <a:lstStyle/>
          <a:p>
            <a:pPr>
              <a:lnSpc>
                <a:spcPct val="150000"/>
              </a:lnSpc>
            </a:pPr>
            <a:r>
              <a:rPr lang="zh-CN" altLang="en-US" sz="2000" dirty="0">
                <a:solidFill>
                  <a:srgbClr val="1A1A1A"/>
                </a:solidFill>
                <a:latin typeface="微软雅黑" panose="020B0503020204020204" charset="-122"/>
                <a:ea typeface="微软雅黑" panose="020B0503020204020204" charset="-122"/>
                <a:cs typeface="微软雅黑" panose="020B0503020204020204" charset="-122"/>
              </a:rPr>
              <a:t>传统爬虫从一个或若干初始网页的</a:t>
            </a:r>
            <a:r>
              <a:rPr lang="en-GB" altLang="zh-CN" sz="2000" dirty="0">
                <a:solidFill>
                  <a:srgbClr val="1A1A1A"/>
                </a:solidFill>
                <a:latin typeface="微软雅黑" panose="020B0503020204020204" charset="-122"/>
                <a:ea typeface="微软雅黑" panose="020B0503020204020204" charset="-122"/>
                <a:cs typeface="微软雅黑" panose="020B0503020204020204" charset="-122"/>
              </a:rPr>
              <a:t>URL</a:t>
            </a:r>
            <a:r>
              <a:rPr lang="zh-CN" altLang="en-US" sz="2000" dirty="0">
                <a:solidFill>
                  <a:srgbClr val="1A1A1A"/>
                </a:solidFill>
                <a:latin typeface="微软雅黑" panose="020B0503020204020204" charset="-122"/>
                <a:ea typeface="微软雅黑" panose="020B0503020204020204" charset="-122"/>
                <a:cs typeface="微软雅黑" panose="020B0503020204020204" charset="-122"/>
              </a:rPr>
              <a:t>开始，获得初始网页上的</a:t>
            </a:r>
            <a:r>
              <a:rPr lang="en-GB" altLang="zh-CN" sz="2000" dirty="0">
                <a:solidFill>
                  <a:srgbClr val="1A1A1A"/>
                </a:solidFill>
                <a:latin typeface="微软雅黑" panose="020B0503020204020204" charset="-122"/>
                <a:ea typeface="微软雅黑" panose="020B0503020204020204" charset="-122"/>
                <a:cs typeface="微软雅黑" panose="020B0503020204020204" charset="-122"/>
              </a:rPr>
              <a:t>URL</a:t>
            </a:r>
            <a:r>
              <a:rPr lang="zh-CN" altLang="en-GB" sz="2000" dirty="0">
                <a:solidFill>
                  <a:srgbClr val="1A1A1A"/>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1A1A1A"/>
                </a:solidFill>
                <a:latin typeface="微软雅黑" panose="020B0503020204020204" charset="-122"/>
                <a:ea typeface="微软雅黑" panose="020B0503020204020204" charset="-122"/>
                <a:cs typeface="微软雅黑" panose="020B0503020204020204" charset="-122"/>
              </a:rPr>
              <a:t>在抓取网页的过程中，不断从当前页面上抽取新的</a:t>
            </a:r>
            <a:r>
              <a:rPr lang="en-GB" altLang="zh-CN" sz="2000" dirty="0">
                <a:solidFill>
                  <a:srgbClr val="1A1A1A"/>
                </a:solidFill>
                <a:latin typeface="微软雅黑" panose="020B0503020204020204" charset="-122"/>
                <a:ea typeface="微软雅黑" panose="020B0503020204020204" charset="-122"/>
                <a:cs typeface="微软雅黑" panose="020B0503020204020204" charset="-122"/>
              </a:rPr>
              <a:t>URL</a:t>
            </a:r>
            <a:r>
              <a:rPr lang="zh-CN" altLang="en-US" sz="2000" dirty="0">
                <a:solidFill>
                  <a:srgbClr val="1A1A1A"/>
                </a:solidFill>
                <a:latin typeface="微软雅黑" panose="020B0503020204020204" charset="-122"/>
                <a:ea typeface="微软雅黑" panose="020B0503020204020204" charset="-122"/>
                <a:cs typeface="微软雅黑" panose="020B0503020204020204" charset="-122"/>
              </a:rPr>
              <a:t>放入队列</a:t>
            </a:r>
            <a:r>
              <a:rPr lang="en-US" altLang="zh-CN" sz="2000" dirty="0">
                <a:solidFill>
                  <a:srgbClr val="1A1A1A"/>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1A1A1A"/>
                </a:solidFill>
                <a:latin typeface="微软雅黑" panose="020B0503020204020204" charset="-122"/>
                <a:ea typeface="微软雅黑" panose="020B0503020204020204" charset="-122"/>
                <a:cs typeface="微软雅黑" panose="020B0503020204020204" charset="-122"/>
              </a:rPr>
              <a:t>直到满足系统的一定停止条件。</a:t>
            </a:r>
            <a:endParaRPr lang="en-US" altLang="zh-CN" sz="2000" dirty="0">
              <a:solidFill>
                <a:srgbClr val="1A1A1A"/>
              </a:solidFill>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000" dirty="0">
              <a:solidFill>
                <a:srgbClr val="1A1A1A"/>
              </a:solidFill>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solidFill>
                  <a:srgbClr val="1A1A1A"/>
                </a:solidFill>
                <a:latin typeface="微软雅黑" panose="020B0503020204020204" charset="-122"/>
                <a:ea typeface="微软雅黑" panose="020B0503020204020204" charset="-122"/>
                <a:cs typeface="微软雅黑" panose="020B0503020204020204" charset="-122"/>
              </a:rPr>
              <a:t>聚焦爬虫的工作流程较为复杂，需要根据一定的网页分析算法过滤与主题无关的链接，保留有用的链接并将其放入等待抓取的</a:t>
            </a:r>
            <a:r>
              <a:rPr lang="en-GB" altLang="zh-CN" sz="2000" dirty="0">
                <a:solidFill>
                  <a:srgbClr val="1A1A1A"/>
                </a:solidFill>
                <a:latin typeface="微软雅黑" panose="020B0503020204020204" charset="-122"/>
                <a:ea typeface="微软雅黑" panose="020B0503020204020204" charset="-122"/>
                <a:cs typeface="微软雅黑" panose="020B0503020204020204" charset="-122"/>
              </a:rPr>
              <a:t>URL</a:t>
            </a:r>
            <a:r>
              <a:rPr lang="zh-CN" altLang="en-US" sz="2000" dirty="0">
                <a:solidFill>
                  <a:srgbClr val="1A1A1A"/>
                </a:solidFill>
                <a:latin typeface="微软雅黑" panose="020B0503020204020204" charset="-122"/>
                <a:ea typeface="微软雅黑" panose="020B0503020204020204" charset="-122"/>
                <a:cs typeface="微软雅黑" panose="020B0503020204020204" charset="-122"/>
              </a:rPr>
              <a:t>队列。</a:t>
            </a:r>
            <a:endParaRPr lang="en-US" altLang="zh-CN" sz="2000" dirty="0">
              <a:solidFill>
                <a:srgbClr val="1A1A1A"/>
              </a:solidFill>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000" dirty="0">
              <a:solidFill>
                <a:srgbClr val="1A1A1A"/>
              </a:solidFill>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它将根据一定的搜索策略从队列中选择下一步要抓取的网页</a:t>
            </a:r>
            <a:r>
              <a:rPr lang="en-GB" altLang="zh-CN" sz="2000" dirty="0">
                <a:latin typeface="微软雅黑" panose="020B0503020204020204" charset="-122"/>
                <a:ea typeface="微软雅黑" panose="020B0503020204020204" charset="-122"/>
                <a:cs typeface="微软雅黑" panose="020B0503020204020204" charset="-122"/>
              </a:rPr>
              <a:t>URL</a:t>
            </a:r>
            <a:r>
              <a:rPr lang="zh-CN" altLang="en-GB"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并重复上述过程，直到达到系统的某一条件时停止。</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另外，所有被爬虫抓取的网页将会被系统存贮，进行一定的分析、过滤，并建立索引，以便之后的查询和检索；</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84197" y="2317266"/>
            <a:ext cx="4083434" cy="2306955"/>
          </a:xfrm>
          <a:prstGeom prst="rect">
            <a:avLst/>
          </a:prstGeom>
        </p:spPr>
        <p:txBody>
          <a:bodyPr wrap="square">
            <a:spAutoFit/>
          </a:bodyPr>
          <a:lstStyle/>
          <a:p>
            <a:pPr>
              <a:buFont typeface="+mj-lt"/>
              <a:buAutoNum type="arabicPeriod"/>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网络请求模块</a:t>
            </a:r>
            <a:endParaRPr lang="en-US"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a:buFont typeface="+mj-lt"/>
              <a:buAutoNum type="arabicPeriod"/>
            </a:pP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a:p>
            <a:pPr>
              <a:buFont typeface="+mj-lt"/>
              <a:buAutoNum type="arabicPeriod"/>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爬取流程控制模块</a:t>
            </a:r>
            <a:endParaRPr lang="en-US"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a:buFont typeface="+mj-lt"/>
              <a:buAutoNum type="arabicPeriod"/>
            </a:pP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a:p>
            <a:pPr>
              <a:buFont typeface="+mj-lt"/>
              <a:buAutoNum type="arabicPeriod"/>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内容分析提取模块</a:t>
            </a:r>
            <a:b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b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7" name="矩形 6"/>
          <p:cNvSpPr/>
          <p:nvPr/>
        </p:nvSpPr>
        <p:spPr>
          <a:xfrm>
            <a:off x="622388" y="1255220"/>
            <a:ext cx="5974080" cy="460375"/>
          </a:xfrm>
          <a:prstGeom prst="rect">
            <a:avLst/>
          </a:prstGeom>
        </p:spPr>
        <p:txBody>
          <a:bodyPr wrap="none">
            <a:spAutoFit/>
          </a:bodyPr>
          <a:lstStyle/>
          <a:p>
            <a:r>
              <a:rPr lang="zh-CN" altLang="en-US" sz="2400" dirty="0">
                <a:solidFill>
                  <a:schemeClr val="tx1"/>
                </a:solidFill>
                <a:latin typeface="微软雅黑" panose="020B0503020204020204" charset="-122"/>
                <a:ea typeface="微软雅黑" panose="020B0503020204020204" charset="-122"/>
              </a:rPr>
              <a:t>一个完整的爬虫一般会包含如下三个模块：</a:t>
            </a:r>
            <a:endParaRPr lang="zh-CN" altLang="en-US" sz="24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theme/theme1.xml><?xml version="1.0" encoding="utf-8"?>
<a:theme xmlns:a="http://schemas.openxmlformats.org/drawingml/2006/main" name="BrushVTI">
  <a:themeElements>
    <a:clrScheme name="AnalogousFromDarkSeedLeftStep">
      <a:dk1>
        <a:srgbClr val="000000"/>
      </a:dk1>
      <a:lt1>
        <a:srgbClr val="FFFFFF"/>
      </a:lt1>
      <a:dk2>
        <a:srgbClr val="233E38"/>
      </a:dk2>
      <a:lt2>
        <a:srgbClr val="E6E8E2"/>
      </a:lt2>
      <a:accent1>
        <a:srgbClr val="7545EA"/>
      </a:accent1>
      <a:accent2>
        <a:srgbClr val="485BDE"/>
      </a:accent2>
      <a:accent3>
        <a:srgbClr val="2990E7"/>
      </a:accent3>
      <a:accent4>
        <a:srgbClr val="14B5BC"/>
      </a:accent4>
      <a:accent5>
        <a:srgbClr val="21BB81"/>
      </a:accent5>
      <a:accent6>
        <a:srgbClr val="14BB37"/>
      </a:accent6>
      <a:hlink>
        <a:srgbClr val="31937E"/>
      </a:hlink>
      <a:folHlink>
        <a:srgbClr val="848484"/>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2906</Words>
  <Application>WPS 演示</Application>
  <PresentationFormat>宽屏</PresentationFormat>
  <Paragraphs>185</Paragraphs>
  <Slides>24</Slides>
  <Notes>0</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24</vt:i4>
      </vt:variant>
    </vt:vector>
  </HeadingPairs>
  <TitlesOfParts>
    <vt:vector size="38" baseType="lpstr">
      <vt:lpstr>Arial</vt:lpstr>
      <vt:lpstr>宋体</vt:lpstr>
      <vt:lpstr>Wingdings</vt:lpstr>
      <vt:lpstr>Calibri</vt:lpstr>
      <vt:lpstr>微软雅黑</vt:lpstr>
      <vt:lpstr>Arial Unicode MS</vt:lpstr>
      <vt:lpstr>等线 Light</vt:lpstr>
      <vt:lpstr>等线</vt:lpstr>
      <vt:lpstr>Devanagari Sangam MN</vt:lpstr>
      <vt:lpstr>Verdana</vt:lpstr>
      <vt:lpstr>Calibri Light</vt:lpstr>
      <vt:lpstr>BrushVTI</vt:lpstr>
      <vt:lpstr>Office 主题​​</vt:lpstr>
      <vt:lpstr>1_Office 主题​​</vt:lpstr>
      <vt:lpstr>PowerPoint 演示文稿</vt:lpstr>
      <vt:lpstr>contents</vt:lpstr>
      <vt:lpstr>Part one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dpx</dc:creator>
  <cp:lastModifiedBy>笖蓶</cp:lastModifiedBy>
  <cp:revision>6</cp:revision>
  <dcterms:created xsi:type="dcterms:W3CDTF">2020-04-10T12:59:00Z</dcterms:created>
  <dcterms:modified xsi:type="dcterms:W3CDTF">2020-07-23T04:05:42Z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