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58" r:id="rId5"/>
    <p:sldId id="259" r:id="rId6"/>
    <p:sldId id="260" r:id="rId7"/>
    <p:sldId id="263" r:id="rId8"/>
    <p:sldId id="264" r:id="rId9"/>
    <p:sldId id="265"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5CBB8-916A-4CC1-BD17-67E997F27C3C}"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859DE-D743-466B-BD15-F24AE31642AE}" type="slidenum">
              <a:rPr lang="en-US" smtClean="0"/>
              <a:t>‹#›</a:t>
            </a:fld>
            <a:endParaRPr lang="en-US"/>
          </a:p>
        </p:txBody>
      </p:sp>
    </p:spTree>
    <p:extLst>
      <p:ext uri="{BB962C8B-B14F-4D97-AF65-F5344CB8AC3E}">
        <p14:creationId xmlns:p14="http://schemas.microsoft.com/office/powerpoint/2010/main" val="298954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859DE-D743-466B-BD15-F24AE31642AE}" type="slidenum">
              <a:rPr lang="en-US" smtClean="0"/>
              <a:t>4</a:t>
            </a:fld>
            <a:endParaRPr lang="en-US"/>
          </a:p>
        </p:txBody>
      </p:sp>
    </p:spTree>
    <p:extLst>
      <p:ext uri="{BB962C8B-B14F-4D97-AF65-F5344CB8AC3E}">
        <p14:creationId xmlns:p14="http://schemas.microsoft.com/office/powerpoint/2010/main" val="303025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859DE-D743-466B-BD15-F24AE31642AE}" type="slidenum">
              <a:rPr lang="en-US" smtClean="0"/>
              <a:t>6</a:t>
            </a:fld>
            <a:endParaRPr lang="en-US"/>
          </a:p>
        </p:txBody>
      </p:sp>
    </p:spTree>
    <p:extLst>
      <p:ext uri="{BB962C8B-B14F-4D97-AF65-F5344CB8AC3E}">
        <p14:creationId xmlns:p14="http://schemas.microsoft.com/office/powerpoint/2010/main" val="61005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18D70-18AA-4079-87FC-05A3E45FE827}"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4212100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18D70-18AA-4079-87FC-05A3E45FE827}"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89524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18D70-18AA-4079-87FC-05A3E45FE827}"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46740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18D70-18AA-4079-87FC-05A3E45FE827}"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9232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518D70-18AA-4079-87FC-05A3E45FE827}"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44171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18D70-18AA-4079-87FC-05A3E45FE827}"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351215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18D70-18AA-4079-87FC-05A3E45FE827}"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23741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18D70-18AA-4079-87FC-05A3E45FE827}"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2186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18D70-18AA-4079-87FC-05A3E45FE827}"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43205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18D70-18AA-4079-87FC-05A3E45FE827}"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375647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18D70-18AA-4079-87FC-05A3E45FE827}"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3B783-101B-4A00-B46F-08BA11CAE3C4}" type="slidenum">
              <a:rPr lang="en-US" smtClean="0"/>
              <a:t>‹#›</a:t>
            </a:fld>
            <a:endParaRPr lang="en-US"/>
          </a:p>
        </p:txBody>
      </p:sp>
    </p:spTree>
    <p:extLst>
      <p:ext uri="{BB962C8B-B14F-4D97-AF65-F5344CB8AC3E}">
        <p14:creationId xmlns:p14="http://schemas.microsoft.com/office/powerpoint/2010/main" val="453609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8D70-18AA-4079-87FC-05A3E45FE827}" type="datetimeFigureOut">
              <a:rPr lang="en-US" smtClean="0"/>
              <a:t>6/10/2025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3B783-101B-4A00-B46F-08BA11CAE3C4}" type="slidenum">
              <a:rPr lang="en-US" smtClean="0"/>
              <a:t>‹#›</a:t>
            </a:fld>
            <a:endParaRPr lang="en-US"/>
          </a:p>
        </p:txBody>
      </p:sp>
    </p:spTree>
    <p:extLst>
      <p:ext uri="{BB962C8B-B14F-4D97-AF65-F5344CB8AC3E}">
        <p14:creationId xmlns:p14="http://schemas.microsoft.com/office/powerpoint/2010/main" val="276404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0401"/>
          </a:xfrm>
        </p:spPr>
        <p:txBody>
          <a:bodyPr>
            <a:normAutofit fontScale="90000"/>
          </a:bodyPr>
          <a:lstStyle/>
          <a:p>
            <a:r>
              <a:rPr lang="en-US" b="1" dirty="0" smtClean="0">
                <a:latin typeface="Verdana" panose="020B0604030504040204" pitchFamily="34" charset="0"/>
                <a:ea typeface="Verdana" panose="020B0604030504040204" pitchFamily="34" charset="0"/>
              </a:rPr>
              <a:t>INTRODUCTION</a:t>
            </a:r>
            <a:endParaRPr lang="en-US"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1524000" y="2507673"/>
            <a:ext cx="9144000" cy="3525981"/>
          </a:xfrm>
        </p:spPr>
        <p:txBody>
          <a:bodyPr>
            <a:noAutofit/>
          </a:bodyPr>
          <a:lstStyle/>
          <a:p>
            <a:pPr marL="457200" indent="-457200" algn="just">
              <a:buFont typeface="Wingdings" panose="05000000000000000000" pitchFamily="2" charset="2"/>
              <a:buChar char="q"/>
            </a:pPr>
            <a:r>
              <a:rPr lang="en-US" sz="3200" dirty="0" smtClean="0"/>
              <a:t>Name : Harmesh Pandya</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smtClean="0"/>
              <a:t>Project Name : </a:t>
            </a:r>
            <a:r>
              <a:rPr lang="en-US" sz="3200" dirty="0" smtClean="0"/>
              <a:t>Data Wrangling on given Dat</a:t>
            </a:r>
            <a:r>
              <a:rPr lang="en-US" sz="3200" dirty="0" smtClean="0"/>
              <a:t>a sets</a:t>
            </a:r>
            <a:endParaRPr lang="en-US" sz="3200" dirty="0" smtClean="0"/>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err="1" smtClean="0"/>
              <a:t>Organisation</a:t>
            </a:r>
            <a:r>
              <a:rPr lang="en-US" sz="3200" dirty="0" smtClean="0"/>
              <a:t> : </a:t>
            </a:r>
            <a:r>
              <a:rPr lang="en-US" sz="3200" dirty="0" err="1"/>
              <a:t>NextHikes</a:t>
            </a:r>
            <a:r>
              <a:rPr lang="en-US" sz="3200" dirty="0"/>
              <a:t> IT Solutions </a:t>
            </a:r>
          </a:p>
        </p:txBody>
      </p:sp>
    </p:spTree>
    <p:extLst>
      <p:ext uri="{BB962C8B-B14F-4D97-AF65-F5344CB8AC3E}">
        <p14:creationId xmlns:p14="http://schemas.microsoft.com/office/powerpoint/2010/main" val="282709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atin typeface="Verdana" panose="020B0604030504040204" pitchFamily="34" charset="0"/>
                <a:ea typeface="Verdana" panose="020B0604030504040204" pitchFamily="34" charset="0"/>
              </a:rPr>
              <a:t>DOWNMOADED MERGED DATA SET 1 IN NEW NOTE BOOK &amp; CHECKED MISSING VALUES</a:t>
            </a:r>
            <a:endParaRPr lang="en-US" sz="3200" dirty="0"/>
          </a:p>
        </p:txBody>
      </p:sp>
      <p:pic>
        <p:nvPicPr>
          <p:cNvPr id="3" name="Picture 2"/>
          <p:cNvPicPr>
            <a:picLocks noChangeAspect="1"/>
          </p:cNvPicPr>
          <p:nvPr/>
        </p:nvPicPr>
        <p:blipFill rotWithShape="1">
          <a:blip r:embed="rId2"/>
          <a:srcRect l="21570" t="30019" r="27745" b="31534"/>
          <a:stretch/>
        </p:blipFill>
        <p:spPr>
          <a:xfrm>
            <a:off x="838201" y="1967345"/>
            <a:ext cx="4937950" cy="210589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rotWithShape="1">
          <a:blip r:embed="rId3"/>
          <a:srcRect l="20930" t="42899" r="52769" b="26799"/>
          <a:stretch/>
        </p:blipFill>
        <p:spPr>
          <a:xfrm>
            <a:off x="7010399" y="3713017"/>
            <a:ext cx="3422073" cy="22167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1684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latin typeface="Verdana" panose="020B0604030504040204" pitchFamily="34" charset="0"/>
                <a:ea typeface="Verdana" panose="020B0604030504040204" pitchFamily="34" charset="0"/>
              </a:rPr>
              <a:t>HAVE CHECKED TEMPRATURE BY WEATHER</a:t>
            </a:r>
            <a:endParaRPr lang="en-US" sz="3200" dirty="0"/>
          </a:p>
        </p:txBody>
      </p:sp>
      <p:pic>
        <p:nvPicPr>
          <p:cNvPr id="4" name="Picture 3"/>
          <p:cNvPicPr>
            <a:picLocks noChangeAspect="1"/>
          </p:cNvPicPr>
          <p:nvPr/>
        </p:nvPicPr>
        <p:blipFill rotWithShape="1">
          <a:blip r:embed="rId2"/>
          <a:srcRect l="21676" t="24338" r="43398" b="26230"/>
          <a:stretch/>
        </p:blipFill>
        <p:spPr>
          <a:xfrm>
            <a:off x="2286000" y="1829233"/>
            <a:ext cx="5195455" cy="41341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9941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Verdana" panose="020B0604030504040204" pitchFamily="34" charset="0"/>
                <a:ea typeface="Verdana" panose="020B0604030504040204" pitchFamily="34" charset="0"/>
              </a:rPr>
              <a:t>DOWNLOADED DAT SET 3 &amp; CHECKED MISSING VALUES OF DATA SET 3 &amp; MERGED THE DATA OF MERGED DATA SET 1+ DATA SET 3</a:t>
            </a:r>
            <a:endParaRPr lang="en-US" sz="2800" dirty="0"/>
          </a:p>
        </p:txBody>
      </p:sp>
      <p:pic>
        <p:nvPicPr>
          <p:cNvPr id="3" name="Picture 2"/>
          <p:cNvPicPr>
            <a:picLocks noChangeAspect="1"/>
          </p:cNvPicPr>
          <p:nvPr/>
        </p:nvPicPr>
        <p:blipFill rotWithShape="1">
          <a:blip r:embed="rId2"/>
          <a:srcRect l="24019" t="22822" r="30726" b="38542"/>
          <a:stretch/>
        </p:blipFill>
        <p:spPr>
          <a:xfrm>
            <a:off x="665018" y="2341852"/>
            <a:ext cx="4703868" cy="225785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rotWithShape="1">
          <a:blip r:embed="rId3"/>
          <a:srcRect l="22741" t="36081" r="54685" b="28881"/>
          <a:stretch/>
        </p:blipFill>
        <p:spPr>
          <a:xfrm>
            <a:off x="6844146" y="3318163"/>
            <a:ext cx="2937164" cy="25630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956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latin typeface="Verdana" panose="020B0604030504040204" pitchFamily="34" charset="0"/>
                <a:ea typeface="Verdana" panose="020B0604030504040204" pitchFamily="34" charset="0"/>
              </a:rPr>
              <a:t>CHECKED THE OUTLIER &amp; SKEWNESS OF EACH COLUMN OF MERGED DATA SET 2</a:t>
            </a:r>
            <a:endParaRPr lang="en-US" sz="2800" dirty="0"/>
          </a:p>
        </p:txBody>
      </p:sp>
      <p:sp>
        <p:nvSpPr>
          <p:cNvPr id="6" name="Title 1"/>
          <p:cNvSpPr txBox="1">
            <a:spLocks/>
          </p:cNvSpPr>
          <p:nvPr/>
        </p:nvSpPr>
        <p:spPr>
          <a:xfrm>
            <a:off x="353291" y="2840182"/>
            <a:ext cx="11658600" cy="20227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smtClean="0"/>
              <a:t>Have removed Outliers by following steps</a:t>
            </a:r>
          </a:p>
          <a:p>
            <a:pPr marL="171450" lvl="0" indent="-171450" algn="just">
              <a:buFont typeface="Arial" panose="020B0604020202020204" pitchFamily="34" charset="0"/>
              <a:buChar char="•"/>
            </a:pPr>
            <a:r>
              <a:rPr lang="en-US" sz="2400" dirty="0"/>
              <a:t>Have checked the box plot of the </a:t>
            </a:r>
            <a:r>
              <a:rPr lang="en-US" sz="2400" dirty="0" smtClean="0"/>
              <a:t>each Column</a:t>
            </a:r>
          </a:p>
          <a:p>
            <a:pPr marL="171450" indent="-171450" algn="just">
              <a:buFont typeface="Arial" panose="020B0604020202020204" pitchFamily="34" charset="0"/>
              <a:buChar char="•"/>
            </a:pPr>
            <a:r>
              <a:rPr lang="en-US" sz="2400" dirty="0" smtClean="0"/>
              <a:t>Calculated skewness of each column</a:t>
            </a:r>
          </a:p>
          <a:p>
            <a:pPr marL="171450" indent="-171450" algn="just">
              <a:buFont typeface="Arial" panose="020B0604020202020204" pitchFamily="34" charset="0"/>
              <a:buChar char="•"/>
            </a:pPr>
            <a:r>
              <a:rPr lang="en-US" sz="2400" dirty="0"/>
              <a:t>Calculated 25th &amp; 75th </a:t>
            </a:r>
            <a:r>
              <a:rPr lang="en-US" sz="2400" dirty="0" smtClean="0"/>
              <a:t>Percentile</a:t>
            </a:r>
          </a:p>
          <a:p>
            <a:pPr marL="171450" lvl="0" indent="-171450" algn="just">
              <a:buFont typeface="Arial" panose="020B0604020202020204" pitchFamily="34" charset="0"/>
              <a:buChar char="•"/>
            </a:pPr>
            <a:r>
              <a:rPr lang="en-US" sz="2400" dirty="0"/>
              <a:t>Calculated </a:t>
            </a:r>
            <a:r>
              <a:rPr lang="en-US" sz="2400" dirty="0" smtClean="0"/>
              <a:t>IQR</a:t>
            </a:r>
          </a:p>
          <a:p>
            <a:pPr marL="171450" indent="-171450" algn="just">
              <a:buFont typeface="Arial" panose="020B0604020202020204" pitchFamily="34" charset="0"/>
              <a:buChar char="•"/>
            </a:pPr>
            <a:r>
              <a:rPr lang="en-US" sz="2400" dirty="0"/>
              <a:t>Calculated the upper Limit and Lower </a:t>
            </a:r>
            <a:r>
              <a:rPr lang="en-US" sz="2400" dirty="0" smtClean="0"/>
              <a:t>Limit</a:t>
            </a:r>
          </a:p>
          <a:p>
            <a:pPr marL="171450" lvl="0" indent="-171450" algn="just">
              <a:buFont typeface="Arial" panose="020B0604020202020204" pitchFamily="34" charset="0"/>
              <a:buChar char="•"/>
            </a:pPr>
            <a:r>
              <a:rPr lang="en-US" sz="2400" dirty="0"/>
              <a:t>Crated new data </a:t>
            </a:r>
            <a:r>
              <a:rPr lang="en-US" sz="2400" dirty="0" smtClean="0"/>
              <a:t>frame</a:t>
            </a:r>
          </a:p>
          <a:p>
            <a:pPr marL="171450" indent="-171450" algn="just">
              <a:buFont typeface="Arial" panose="020B0604020202020204" pitchFamily="34" charset="0"/>
              <a:buChar char="•"/>
            </a:pPr>
            <a:r>
              <a:rPr lang="en-US" sz="2400" dirty="0" smtClean="0"/>
              <a:t>Replaced </a:t>
            </a:r>
            <a:r>
              <a:rPr lang="en-US" sz="2400" dirty="0"/>
              <a:t>the Outlier values with Logic that if Outlier Value is greater than Upper Limit </a:t>
            </a:r>
            <a:r>
              <a:rPr lang="en-US" sz="2400" dirty="0" smtClean="0"/>
              <a:t>then it </a:t>
            </a:r>
            <a:r>
              <a:rPr lang="en-US" sz="2400" dirty="0"/>
              <a:t>will be replaced with upper limit else if it is lower than lower limit then it will be replaced with lower limit else if it is within upper and lower limit then it will remain unchanged </a:t>
            </a:r>
            <a:endParaRPr lang="en-US" sz="2400" dirty="0" smtClean="0"/>
          </a:p>
          <a:p>
            <a:pPr marL="171450" lvl="0" indent="-171450" algn="just">
              <a:buFont typeface="Arial" panose="020B0604020202020204" pitchFamily="34" charset="0"/>
              <a:buChar char="•"/>
            </a:pPr>
            <a:r>
              <a:rPr lang="en-US" sz="2400" dirty="0"/>
              <a:t>Finally checked &amp; compared column status before and after removing </a:t>
            </a:r>
            <a:r>
              <a:rPr lang="en-US" sz="2400" dirty="0" smtClean="0"/>
              <a:t>outliers</a:t>
            </a:r>
          </a:p>
          <a:p>
            <a:pPr marL="171450" lvl="0" indent="-171450" algn="just">
              <a:buFont typeface="Arial" panose="020B0604020202020204" pitchFamily="34" charset="0"/>
              <a:buChar char="•"/>
            </a:pPr>
            <a:r>
              <a:rPr lang="en-US" sz="2400" dirty="0" smtClean="0"/>
              <a:t>Screen shot of such column is shown in slide below</a:t>
            </a:r>
            <a:endParaRPr lang="en-US" sz="2400" dirty="0"/>
          </a:p>
        </p:txBody>
      </p:sp>
    </p:spTree>
    <p:extLst>
      <p:ext uri="{BB962C8B-B14F-4D97-AF65-F5344CB8AC3E}">
        <p14:creationId xmlns:p14="http://schemas.microsoft.com/office/powerpoint/2010/main" val="377685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1782" t="32671" r="50213" b="22443"/>
          <a:stretch/>
        </p:blipFill>
        <p:spPr>
          <a:xfrm>
            <a:off x="623453" y="831273"/>
            <a:ext cx="4378037" cy="3945228"/>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rotWithShape="1">
          <a:blip r:embed="rId3"/>
          <a:srcRect l="23805" t="44413" r="41269" b="22443"/>
          <a:stretch/>
        </p:blipFill>
        <p:spPr>
          <a:xfrm>
            <a:off x="5624945" y="3241962"/>
            <a:ext cx="5634922" cy="30064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6203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507673"/>
            <a:ext cx="9144000" cy="3525981"/>
          </a:xfrm>
        </p:spPr>
        <p:txBody>
          <a:bodyPr>
            <a:noAutofit/>
          </a:bodyPr>
          <a:lstStyle/>
          <a:p>
            <a:r>
              <a:rPr lang="en-US" sz="11500" b="1" dirty="0" smtClean="0"/>
              <a:t>THANK YOU </a:t>
            </a:r>
            <a:endParaRPr lang="en-US" sz="11500" b="1" dirty="0"/>
          </a:p>
        </p:txBody>
      </p:sp>
    </p:spTree>
    <p:extLst>
      <p:ext uri="{BB962C8B-B14F-4D97-AF65-F5344CB8AC3E}">
        <p14:creationId xmlns:p14="http://schemas.microsoft.com/office/powerpoint/2010/main" val="3100129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Verdana" panose="020B0604030504040204" pitchFamily="34" charset="0"/>
                <a:ea typeface="Verdana" panose="020B0604030504040204" pitchFamily="34" charset="0"/>
              </a:rPr>
              <a:t>LIBRARY USED</a:t>
            </a:r>
            <a:endParaRPr lang="en-US" dirty="0"/>
          </a:p>
        </p:txBody>
      </p:sp>
      <p:sp>
        <p:nvSpPr>
          <p:cNvPr id="3" name="Content Placeholder 2"/>
          <p:cNvSpPr>
            <a:spLocks noGrp="1"/>
          </p:cNvSpPr>
          <p:nvPr>
            <p:ph idx="1"/>
          </p:nvPr>
        </p:nvSpPr>
        <p:spPr/>
        <p:txBody>
          <a:bodyPr/>
          <a:lstStyle/>
          <a:p>
            <a:pPr marL="457200" indent="-457200" algn="just">
              <a:buFont typeface="Wingdings" panose="05000000000000000000" pitchFamily="2" charset="2"/>
              <a:buChar char="q"/>
            </a:pPr>
            <a:r>
              <a:rPr lang="en-US" dirty="0" err="1" smtClean="0"/>
              <a:t>Numpy</a:t>
            </a:r>
            <a:endParaRPr lang="en-US" dirty="0" smtClean="0"/>
          </a:p>
          <a:p>
            <a:pPr marL="457200" indent="-457200" algn="just">
              <a:buFont typeface="Wingdings" panose="05000000000000000000" pitchFamily="2" charset="2"/>
              <a:buChar char="q"/>
            </a:pPr>
            <a:r>
              <a:rPr lang="en-US" dirty="0" smtClean="0"/>
              <a:t>Pandas</a:t>
            </a:r>
          </a:p>
          <a:p>
            <a:pPr marL="457200" indent="-457200" algn="just">
              <a:buFont typeface="Wingdings" panose="05000000000000000000" pitchFamily="2" charset="2"/>
              <a:buChar char="q"/>
            </a:pPr>
            <a:r>
              <a:rPr lang="en-US" dirty="0" err="1" smtClean="0"/>
              <a:t>Matplotlib</a:t>
            </a:r>
            <a:endParaRPr lang="en-US" dirty="0" smtClean="0"/>
          </a:p>
          <a:p>
            <a:pPr marL="457200" indent="-457200" algn="just">
              <a:buFont typeface="Wingdings" panose="05000000000000000000" pitchFamily="2" charset="2"/>
              <a:buChar char="q"/>
            </a:pPr>
            <a:r>
              <a:rPr lang="en-US" dirty="0" err="1" smtClean="0"/>
              <a:t>Seaborn</a:t>
            </a:r>
            <a:endParaRPr lang="en-US" dirty="0"/>
          </a:p>
        </p:txBody>
      </p:sp>
    </p:spTree>
    <p:extLst>
      <p:ext uri="{BB962C8B-B14F-4D97-AF65-F5344CB8AC3E}">
        <p14:creationId xmlns:p14="http://schemas.microsoft.com/office/powerpoint/2010/main" val="385811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00401"/>
          </a:xfrm>
        </p:spPr>
        <p:txBody>
          <a:bodyPr>
            <a:normAutofit/>
          </a:bodyPr>
          <a:lstStyle/>
          <a:p>
            <a:r>
              <a:rPr lang="en-US" sz="3600" b="1" dirty="0" smtClean="0">
                <a:latin typeface="Verdana" panose="020B0604030504040204" pitchFamily="34" charset="0"/>
                <a:ea typeface="Verdana" panose="020B0604030504040204" pitchFamily="34" charset="0"/>
              </a:rPr>
              <a:t>DOWNLOADED DATA SET 1</a:t>
            </a:r>
            <a:endParaRPr lang="en-US" sz="3600" b="1" dirty="0">
              <a:latin typeface="Verdana" panose="020B0604030504040204" pitchFamily="34" charset="0"/>
              <a:ea typeface="Verdana" panose="020B0604030504040204" pitchFamily="34" charset="0"/>
            </a:endParaRPr>
          </a:p>
        </p:txBody>
      </p:sp>
      <p:pic>
        <p:nvPicPr>
          <p:cNvPr id="6" name="Picture 5"/>
          <p:cNvPicPr>
            <a:picLocks noChangeAspect="1"/>
          </p:cNvPicPr>
          <p:nvPr/>
        </p:nvPicPr>
        <p:blipFill rotWithShape="1">
          <a:blip r:embed="rId2"/>
          <a:srcRect l="17190" t="24219" r="17584" b="5664"/>
          <a:stretch/>
        </p:blipFill>
        <p:spPr>
          <a:xfrm>
            <a:off x="1828800" y="2216729"/>
            <a:ext cx="8229600" cy="497378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09345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454" y="263382"/>
            <a:ext cx="9144000" cy="900401"/>
          </a:xfrm>
        </p:spPr>
        <p:txBody>
          <a:bodyPr>
            <a:noAutofit/>
          </a:bodyPr>
          <a:lstStyle/>
          <a:p>
            <a:r>
              <a:rPr lang="en-US" sz="2800" b="1" dirty="0" smtClean="0">
                <a:latin typeface="Verdana" panose="020B0604030504040204" pitchFamily="34" charset="0"/>
                <a:ea typeface="Verdana" panose="020B0604030504040204" pitchFamily="34" charset="0"/>
              </a:rPr>
              <a:t>FOUND MISSING COUNTS OF DATA SET 1</a:t>
            </a:r>
            <a:endParaRPr lang="en-US" sz="2800" b="1"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rotWithShape="1">
          <a:blip r:embed="rId3"/>
          <a:srcRect l="16832" t="40856" r="17144" b="17647"/>
          <a:stretch/>
        </p:blipFill>
        <p:spPr>
          <a:xfrm>
            <a:off x="928254" y="2105890"/>
            <a:ext cx="10585870" cy="374072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5141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4217"/>
            <a:ext cx="9144000" cy="900401"/>
          </a:xfrm>
        </p:spPr>
        <p:txBody>
          <a:bodyPr>
            <a:normAutofit fontScale="90000"/>
          </a:bodyPr>
          <a:lstStyle/>
          <a:p>
            <a:r>
              <a:rPr lang="en-US" sz="2700" b="1" dirty="0" smtClean="0">
                <a:latin typeface="Verdana" panose="020B0604030504040204" pitchFamily="34" charset="0"/>
                <a:ea typeface="Verdana" panose="020B0604030504040204" pitchFamily="34" charset="0"/>
              </a:rPr>
              <a:t>DATA VISUALISATION – DATE WISE TEMPRATURE</a:t>
            </a:r>
            <a:r>
              <a:rPr lang="en-US" sz="4800" b="1" dirty="0" smtClean="0">
                <a:latin typeface="Verdana" panose="020B0604030504040204" pitchFamily="34" charset="0"/>
                <a:ea typeface="Verdana" panose="020B0604030504040204" pitchFamily="34" charset="0"/>
              </a:rPr>
              <a:t> </a:t>
            </a:r>
            <a:endParaRPr lang="en-US" sz="4800" b="1"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rotWithShape="1">
          <a:blip r:embed="rId2"/>
          <a:srcRect l="20550" t="28692" r="21204" b="7861"/>
          <a:stretch/>
        </p:blipFill>
        <p:spPr>
          <a:xfrm>
            <a:off x="2078181" y="1607128"/>
            <a:ext cx="7342910" cy="44970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1107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2654"/>
            <a:ext cx="9144000" cy="900401"/>
          </a:xfrm>
        </p:spPr>
        <p:txBody>
          <a:bodyPr>
            <a:normAutofit/>
          </a:bodyPr>
          <a:lstStyle/>
          <a:p>
            <a:r>
              <a:rPr lang="en-US" sz="4000" b="1" dirty="0" smtClean="0">
                <a:latin typeface="Verdana" panose="020B0604030504040204" pitchFamily="34" charset="0"/>
                <a:ea typeface="Verdana" panose="020B0604030504040204" pitchFamily="34" charset="0"/>
              </a:rPr>
              <a:t>DOWNLOADED DATA SET 2</a:t>
            </a:r>
            <a:endParaRPr lang="en-US" sz="4000" b="1" dirty="0">
              <a:latin typeface="Verdana" panose="020B0604030504040204" pitchFamily="34" charset="0"/>
              <a:ea typeface="Verdana" panose="020B0604030504040204" pitchFamily="34" charset="0"/>
            </a:endParaRPr>
          </a:p>
        </p:txBody>
      </p:sp>
      <p:pic>
        <p:nvPicPr>
          <p:cNvPr id="3" name="Picture 2"/>
          <p:cNvPicPr>
            <a:picLocks noChangeAspect="1"/>
          </p:cNvPicPr>
          <p:nvPr/>
        </p:nvPicPr>
        <p:blipFill rotWithShape="1">
          <a:blip r:embed="rId3"/>
          <a:srcRect l="20823" t="30966" r="20825" b="28314"/>
          <a:stretch/>
        </p:blipFill>
        <p:spPr>
          <a:xfrm>
            <a:off x="1523999" y="1704109"/>
            <a:ext cx="9075435" cy="35606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71468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Verdana" panose="020B0604030504040204" pitchFamily="34" charset="0"/>
                <a:ea typeface="Verdana" panose="020B0604030504040204" pitchFamily="34" charset="0"/>
              </a:rPr>
              <a:t>DROPPED “</a:t>
            </a:r>
            <a:r>
              <a:rPr lang="en-US" b="1" dirty="0" err="1" smtClean="0">
                <a:latin typeface="Verdana" panose="020B0604030504040204" pitchFamily="34" charset="0"/>
                <a:ea typeface="Verdana" panose="020B0604030504040204" pitchFamily="34" charset="0"/>
              </a:rPr>
              <a:t>atemp</a:t>
            </a:r>
            <a:r>
              <a:rPr lang="en-US" b="1" dirty="0" smtClean="0">
                <a:latin typeface="Verdana" panose="020B0604030504040204" pitchFamily="34" charset="0"/>
                <a:ea typeface="Verdana" panose="020B0604030504040204" pitchFamily="34" charset="0"/>
              </a:rPr>
              <a:t>” COLUMN</a:t>
            </a:r>
            <a:endParaRPr lang="en-US" dirty="0"/>
          </a:p>
        </p:txBody>
      </p:sp>
      <p:pic>
        <p:nvPicPr>
          <p:cNvPr id="4" name="Picture 3"/>
          <p:cNvPicPr>
            <a:picLocks noChangeAspect="1"/>
          </p:cNvPicPr>
          <p:nvPr/>
        </p:nvPicPr>
        <p:blipFill rotWithShape="1">
          <a:blip r:embed="rId2"/>
          <a:srcRect l="20611" t="33617" r="21249" b="25284"/>
          <a:stretch/>
        </p:blipFill>
        <p:spPr>
          <a:xfrm>
            <a:off x="1537853" y="1690687"/>
            <a:ext cx="8992745" cy="35740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1875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Verdana" panose="020B0604030504040204" pitchFamily="34" charset="0"/>
                <a:ea typeface="Verdana" panose="020B0604030504040204" pitchFamily="34" charset="0"/>
              </a:rPr>
              <a:t>DROPPED </a:t>
            </a:r>
            <a:r>
              <a:rPr lang="en-US" b="1" dirty="0" smtClean="0">
                <a:latin typeface="Verdana" panose="020B0604030504040204" pitchFamily="34" charset="0"/>
                <a:ea typeface="Verdana" panose="020B0604030504040204" pitchFamily="34" charset="0"/>
              </a:rPr>
              <a:t>ROWS WITH “</a:t>
            </a:r>
            <a:r>
              <a:rPr lang="en-US" b="1" dirty="0" err="1" smtClean="0">
                <a:latin typeface="Verdana" panose="020B0604030504040204" pitchFamily="34" charset="0"/>
                <a:ea typeface="Verdana" panose="020B0604030504040204" pitchFamily="34" charset="0"/>
              </a:rPr>
              <a:t>NaN</a:t>
            </a:r>
            <a:r>
              <a:rPr lang="en-US" b="1" dirty="0" smtClean="0">
                <a:latin typeface="Verdana" panose="020B0604030504040204" pitchFamily="34" charset="0"/>
                <a:ea typeface="Verdana" panose="020B0604030504040204" pitchFamily="34" charset="0"/>
              </a:rPr>
              <a:t>”</a:t>
            </a:r>
            <a:endParaRPr lang="en-US" dirty="0"/>
          </a:p>
        </p:txBody>
      </p:sp>
      <p:pic>
        <p:nvPicPr>
          <p:cNvPr id="4" name="Picture 3"/>
          <p:cNvPicPr>
            <a:picLocks noChangeAspect="1"/>
          </p:cNvPicPr>
          <p:nvPr/>
        </p:nvPicPr>
        <p:blipFill rotWithShape="1">
          <a:blip r:embed="rId2"/>
          <a:srcRect l="20506" t="35701" r="21356" b="23579"/>
          <a:stretch/>
        </p:blipFill>
        <p:spPr>
          <a:xfrm>
            <a:off x="1039091" y="1690688"/>
            <a:ext cx="9780080" cy="38511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4199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Verdana" panose="020B0604030504040204" pitchFamily="34" charset="0"/>
                <a:ea typeface="Verdana" panose="020B0604030504040204" pitchFamily="34" charset="0"/>
              </a:rPr>
              <a:t>MERGED DATA SET 1 &amp; 2</a:t>
            </a:r>
            <a:endParaRPr lang="en-US" dirty="0"/>
          </a:p>
        </p:txBody>
      </p:sp>
      <p:pic>
        <p:nvPicPr>
          <p:cNvPr id="3" name="Picture 2"/>
          <p:cNvPicPr>
            <a:picLocks noChangeAspect="1"/>
          </p:cNvPicPr>
          <p:nvPr/>
        </p:nvPicPr>
        <p:blipFill rotWithShape="1">
          <a:blip r:embed="rId2"/>
          <a:srcRect l="20718" t="33616" r="21037" b="14868"/>
          <a:stretch/>
        </p:blipFill>
        <p:spPr>
          <a:xfrm>
            <a:off x="1627909" y="1690687"/>
            <a:ext cx="9137832" cy="45438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40304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235</Words>
  <Application>Microsoft Office PowerPoint</Application>
  <PresentationFormat>Widescreen</PresentationFormat>
  <Paragraphs>35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Wingdings</vt:lpstr>
      <vt:lpstr>Office Theme</vt:lpstr>
      <vt:lpstr>INTRODUCTION</vt:lpstr>
      <vt:lpstr>LIBRARY USED</vt:lpstr>
      <vt:lpstr>DOWNLOADED DATA SET 1</vt:lpstr>
      <vt:lpstr>FOUND MISSING COUNTS OF DATA SET 1</vt:lpstr>
      <vt:lpstr>DATA VISUALISATION – DATE WISE TEMPRATURE </vt:lpstr>
      <vt:lpstr>DOWNLOADED DATA SET 2</vt:lpstr>
      <vt:lpstr>DROPPED “atemp” COLUMN</vt:lpstr>
      <vt:lpstr>DROPPED ROWS WITH “NaN”</vt:lpstr>
      <vt:lpstr>MERGED DATA SET 1 &amp; 2</vt:lpstr>
      <vt:lpstr>DOWNMOADED MERGED DATA SET 1 IN NEW NOTE BOOK &amp; CHECKED MISSING VALUES</vt:lpstr>
      <vt:lpstr>HAVE CHECKED TEMPRATURE BY WEATHER</vt:lpstr>
      <vt:lpstr>DOWNLOADED DAT SET 3 &amp; CHECKED MISSING VALUES OF DATA SET 3 &amp; MERGED THE DATA OF MERGED DATA SET 1+ DATA SET 3</vt:lpstr>
      <vt:lpstr>CHECKED THE OUTLIER &amp; SKEWNESS OF EACH COLUMN OF MERGED DATA SET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Harmesh Pandya</dc:creator>
  <cp:lastModifiedBy>Harmesh Pandya</cp:lastModifiedBy>
  <cp:revision>14</cp:revision>
  <dcterms:created xsi:type="dcterms:W3CDTF">2025-05-07T09:17:00Z</dcterms:created>
  <dcterms:modified xsi:type="dcterms:W3CDTF">2025-06-10T14:34:21Z</dcterms:modified>
</cp:coreProperties>
</file>