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92" r:id="rId10"/>
    <p:sldId id="263" r:id="rId11"/>
    <p:sldId id="276" r:id="rId12"/>
    <p:sldId id="274" r:id="rId13"/>
    <p:sldId id="275" r:id="rId14"/>
    <p:sldId id="266" r:id="rId15"/>
    <p:sldId id="267" r:id="rId16"/>
    <p:sldId id="268" r:id="rId17"/>
    <p:sldId id="269" r:id="rId18"/>
    <p:sldId id="293" r:id="rId19"/>
    <p:sldId id="270" r:id="rId20"/>
    <p:sldId id="277" r:id="rId21"/>
    <p:sldId id="278" r:id="rId22"/>
    <p:sldId id="279" r:id="rId23"/>
    <p:sldId id="280" r:id="rId24"/>
    <p:sldId id="272" r:id="rId25"/>
    <p:sldId id="282" r:id="rId26"/>
    <p:sldId id="283" r:id="rId27"/>
    <p:sldId id="284" r:id="rId28"/>
    <p:sldId id="291" r:id="rId29"/>
    <p:sldId id="295" r:id="rId30"/>
    <p:sldId id="294" r:id="rId31"/>
    <p:sldId id="285" r:id="rId32"/>
    <p:sldId id="296" r:id="rId33"/>
    <p:sldId id="286" r:id="rId34"/>
    <p:sldId id="288" r:id="rId35"/>
    <p:sldId id="289" r:id="rId36"/>
    <p:sldId id="290" r:id="rId37"/>
    <p:sldId id="297" r:id="rId38"/>
    <p:sldId id="298" r:id="rId39"/>
    <p:sldId id="299" r:id="rId40"/>
    <p:sldId id="303" r:id="rId41"/>
    <p:sldId id="300" r:id="rId42"/>
    <p:sldId id="301" r:id="rId43"/>
    <p:sldId id="302" r:id="rId44"/>
    <p:sldId id="304" r:id="rId45"/>
    <p:sldId id="307" r:id="rId46"/>
    <p:sldId id="30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van 'Zane'" initials="J'" lastIdx="2" clrIdx="0">
    <p:extLst>
      <p:ext uri="{19B8F6BF-5375-455C-9EA6-DF929625EA0E}">
        <p15:presenceInfo xmlns:p15="http://schemas.microsoft.com/office/powerpoint/2012/main" userId="c532e519c60b14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2T17:43:46.130" idx="2">
    <p:pos x="106" y="106"/>
    <p:text>LogAnalysis enables the curious to look closely at what others ignore — machine data — and find what others never see: insights that can help make your company more productive, profitable, competitive and secure.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://scala-ide.org/download/sdk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741" y="534838"/>
            <a:ext cx="10714008" cy="12584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Crystal Ball Event Prediction </a:t>
            </a:r>
            <a:r>
              <a:rPr lang="en-US" sz="2800" dirty="0" smtClean="0">
                <a:solidFill>
                  <a:srgbClr val="00B0F0"/>
                </a:solidFill>
              </a:rPr>
              <a:t>(MapReduce)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&amp; Log analysis </a:t>
            </a:r>
            <a:r>
              <a:rPr lang="en-US" sz="2800" dirty="0" smtClean="0">
                <a:solidFill>
                  <a:srgbClr val="00B0F0"/>
                </a:solidFill>
              </a:rPr>
              <a:t>(spark)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907" y="5491222"/>
            <a:ext cx="10006640" cy="1655762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Jivan Nepali, 985095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(CS522) Project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62" y="1843087"/>
            <a:ext cx="7668883" cy="35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26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approach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07" y="2023863"/>
            <a:ext cx="2524529" cy="417853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522" y="2023863"/>
            <a:ext cx="2911358" cy="41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23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652" y="2840382"/>
            <a:ext cx="4555352" cy="1326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Stripe Approach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6" y="1280482"/>
            <a:ext cx="3130286" cy="953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46" y="4408097"/>
            <a:ext cx="3234723" cy="16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55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MAPPER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40631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MAPPER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INITIALIZE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 = new Associative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MAP (</a:t>
            </a:r>
            <a:r>
              <a:rPr lang="en-US" dirty="0" err="1" smtClean="0"/>
              <a:t>docid</a:t>
            </a:r>
            <a:r>
              <a:rPr lang="en-US" dirty="0" smtClean="0"/>
              <a:t> a, doc 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term w in doc d do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	S = H { w }   // Initialize a new Associative Array if  H {w} is </a:t>
            </a: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for all term u in Neighbors(w)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S { u } = S { u } +  count 1   // Tally counts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H { w } =  S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CLOSE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term t in H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EMIT ( term t,  stripe H { t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PSUDEO CODE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3"/>
            <a:ext cx="10507579" cy="4235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REDUCER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INITIALIZE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TOTALFREQ = 0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Hf</a:t>
            </a:r>
            <a:r>
              <a:rPr lang="en-US" dirty="0" smtClean="0"/>
              <a:t> = new Associative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REDUCE (term t, stripes [H1, H2, H3, … 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stripe H in stripes [H1, H2, H3, … ])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for all term w in stripe H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Hf</a:t>
            </a:r>
            <a:r>
              <a:rPr lang="en-US" dirty="0" smtClean="0"/>
              <a:t> { w } = </a:t>
            </a:r>
            <a:r>
              <a:rPr lang="en-US" dirty="0" err="1" smtClean="0"/>
              <a:t>Hf</a:t>
            </a:r>
            <a:r>
              <a:rPr lang="en-US" dirty="0" smtClean="0"/>
              <a:t> { w } + H { w }    // </a:t>
            </a:r>
            <a:r>
              <a:rPr lang="en-US" i="1" dirty="0" err="1" smtClean="0"/>
              <a:t>Hf</a:t>
            </a:r>
            <a:r>
              <a:rPr lang="en-US" i="1" dirty="0" smtClean="0"/>
              <a:t> = </a:t>
            </a:r>
            <a:r>
              <a:rPr lang="en-US" i="1" dirty="0" err="1" smtClean="0"/>
              <a:t>Hf</a:t>
            </a:r>
            <a:r>
              <a:rPr lang="en-US" i="1" dirty="0" smtClean="0"/>
              <a:t> + H ; Element-wise addition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TOTALFREQ = TOTALFREQ + count H { w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term w in stripe </a:t>
            </a:r>
            <a:r>
              <a:rPr lang="en-US" dirty="0" err="1" smtClean="0"/>
              <a:t>Hf</a:t>
            </a:r>
            <a:r>
              <a:rPr lang="en-US" dirty="0" smtClean="0"/>
              <a:t>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Hf</a:t>
            </a:r>
            <a:r>
              <a:rPr lang="en-US" dirty="0" smtClean="0"/>
              <a:t> { w } = </a:t>
            </a:r>
            <a:r>
              <a:rPr lang="en-US" dirty="0" err="1" smtClean="0"/>
              <a:t>Hf</a:t>
            </a:r>
            <a:r>
              <a:rPr lang="en-US" dirty="0" smtClean="0"/>
              <a:t> { w } / TOTALFREQ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EMIT ( term t, stripe </a:t>
            </a:r>
            <a:r>
              <a:rPr lang="en-US" dirty="0" err="1" smtClean="0"/>
              <a:t>Hf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05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mapper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92" y="1935921"/>
            <a:ext cx="6411366" cy="4604526"/>
          </a:xfrm>
        </p:spPr>
      </p:pic>
    </p:spTree>
    <p:extLst>
      <p:ext uri="{BB962C8B-B14F-4D97-AF65-F5344CB8AC3E}">
        <p14:creationId xmlns:p14="http://schemas.microsoft.com/office/powerpoint/2010/main" val="509465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mapper</a:t>
            </a:r>
            <a:r>
              <a:rPr lang="en-US" dirty="0" smtClean="0"/>
              <a:t>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36" y="1752967"/>
            <a:ext cx="6400277" cy="4846240"/>
          </a:xfrm>
        </p:spPr>
      </p:pic>
    </p:spTree>
    <p:extLst>
      <p:ext uri="{BB962C8B-B14F-4D97-AF65-F5344CB8AC3E}">
        <p14:creationId xmlns:p14="http://schemas.microsoft.com/office/powerpoint/2010/main" val="2240922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97" y="2000610"/>
            <a:ext cx="8834007" cy="4184530"/>
          </a:xfrm>
        </p:spPr>
      </p:pic>
    </p:spTree>
    <p:extLst>
      <p:ext uri="{BB962C8B-B14F-4D97-AF65-F5344CB8AC3E}">
        <p14:creationId xmlns:p14="http://schemas.microsoft.com/office/powerpoint/2010/main" val="2934251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reducer</a:t>
            </a:r>
            <a:r>
              <a:rPr lang="en-US" dirty="0" smtClean="0"/>
              <a:t>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33" y="1935921"/>
            <a:ext cx="6732809" cy="4643317"/>
          </a:xfrm>
        </p:spPr>
      </p:pic>
    </p:spTree>
    <p:extLst>
      <p:ext uri="{BB962C8B-B14F-4D97-AF65-F5344CB8AC3E}">
        <p14:creationId xmlns:p14="http://schemas.microsoft.com/office/powerpoint/2010/main" val="105988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 approach 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 input records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806" y="2760298"/>
            <a:ext cx="10360930" cy="19583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18 34 56 29 12 34 56 92 29 34 12</a:t>
            </a:r>
          </a:p>
          <a:p>
            <a:pPr marL="0" indent="0" algn="ctr">
              <a:buNone/>
            </a:pPr>
            <a:r>
              <a:rPr lang="en-US" sz="2800" dirty="0"/>
              <a:t>92 29 18 12 34 79 29 56 12 34 18</a:t>
            </a:r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8710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 approach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77" y="2107317"/>
            <a:ext cx="11250520" cy="2154132"/>
          </a:xfrm>
        </p:spPr>
      </p:pic>
    </p:spTree>
    <p:extLst>
      <p:ext uri="{BB962C8B-B14F-4D97-AF65-F5344CB8AC3E}">
        <p14:creationId xmlns:p14="http://schemas.microsoft.com/office/powerpoint/2010/main" val="105751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012552" cy="157878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100" b="1" u="sng" dirty="0" smtClean="0">
                <a:hlinkClick r:id="rId2" action="ppaction://hlinksldjump"/>
              </a:rPr>
              <a:t>Pair Approach</a:t>
            </a:r>
            <a:endParaRPr lang="en-US" sz="3100" b="1" u="sng" dirty="0" smtClean="0"/>
          </a:p>
          <a:p>
            <a:r>
              <a:rPr lang="en-US" dirty="0" smtClean="0"/>
              <a:t>Pseudo-code for Pair Approach</a:t>
            </a:r>
          </a:p>
          <a:p>
            <a:r>
              <a:rPr lang="en-US" dirty="0" smtClean="0"/>
              <a:t>Java Implementation for Pair Approach</a:t>
            </a:r>
          </a:p>
          <a:p>
            <a:r>
              <a:rPr lang="en-US" dirty="0" smtClean="0"/>
              <a:t>Pair Approach Result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6347" y="2032804"/>
            <a:ext cx="5012552" cy="1578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100" b="1" u="sng" dirty="0" smtClean="0">
                <a:hlinkClick r:id="rId3" action="ppaction://hlinksldjump"/>
              </a:rPr>
              <a:t>Stripe Approach</a:t>
            </a:r>
            <a:endParaRPr lang="en-US" sz="3100" b="1" dirty="0" smtClean="0"/>
          </a:p>
          <a:p>
            <a:r>
              <a:rPr lang="en-US" dirty="0" smtClean="0"/>
              <a:t>Pseudo-code for Stripe Approach</a:t>
            </a:r>
          </a:p>
          <a:p>
            <a:r>
              <a:rPr lang="en-US" dirty="0" smtClean="0"/>
              <a:t>Java Implementation for Stripe Approach</a:t>
            </a:r>
          </a:p>
          <a:p>
            <a:r>
              <a:rPr lang="en-US" dirty="0" smtClean="0"/>
              <a:t>Stripe Approach Result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94" y="4065763"/>
            <a:ext cx="5078083" cy="1972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100" b="1" u="sng" dirty="0" smtClean="0">
                <a:hlinkClick r:id="rId4" action="ppaction://hlinksldjump"/>
              </a:rPr>
              <a:t>Hybrid Approach</a:t>
            </a:r>
            <a:endParaRPr lang="en-US" sz="3100" b="1" u="sng" dirty="0" smtClean="0"/>
          </a:p>
          <a:p>
            <a:r>
              <a:rPr lang="en-US" dirty="0" smtClean="0"/>
              <a:t>Pseudo-code for Hybrid Approach</a:t>
            </a:r>
          </a:p>
          <a:p>
            <a:r>
              <a:rPr lang="en-US" dirty="0" smtClean="0"/>
              <a:t>Java Implementation for Hybrid Approach</a:t>
            </a:r>
          </a:p>
          <a:p>
            <a:r>
              <a:rPr lang="en-US" dirty="0" smtClean="0"/>
              <a:t>Hybrid Approach Result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Comparison of three Approaches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91878" y="4002503"/>
            <a:ext cx="5058560" cy="2174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u="sng" dirty="0" smtClean="0">
                <a:hlinkClick r:id="rId5" action="ppaction://hlinksldjump"/>
              </a:rPr>
              <a:t>Spark</a:t>
            </a:r>
            <a:endParaRPr lang="en-US" sz="2600" b="1" u="sng" dirty="0" smtClean="0"/>
          </a:p>
          <a:p>
            <a:r>
              <a:rPr lang="en-US" dirty="0" err="1" smtClean="0"/>
              <a:t>LogAnalysis</a:t>
            </a:r>
            <a:r>
              <a:rPr lang="en-US" dirty="0" smtClean="0"/>
              <a:t> – Problem Description</a:t>
            </a:r>
          </a:p>
          <a:p>
            <a:r>
              <a:rPr lang="en-US" dirty="0" err="1"/>
              <a:t>LogAnalysis</a:t>
            </a:r>
            <a:r>
              <a:rPr lang="en-US" dirty="0"/>
              <a:t> –  </a:t>
            </a:r>
            <a:r>
              <a:rPr lang="en-US" dirty="0" smtClean="0"/>
              <a:t>Expected Outcomes</a:t>
            </a:r>
          </a:p>
          <a:p>
            <a:r>
              <a:rPr lang="en-US" dirty="0" err="1" smtClean="0"/>
              <a:t>LogAnalysis</a:t>
            </a:r>
            <a:r>
              <a:rPr lang="en-US" dirty="0" smtClean="0"/>
              <a:t> – Scala Implementation</a:t>
            </a:r>
          </a:p>
          <a:p>
            <a:r>
              <a:rPr lang="en-US" dirty="0" err="1"/>
              <a:t>LogAnalysis</a:t>
            </a:r>
            <a:r>
              <a:rPr lang="en-US" dirty="0"/>
              <a:t> </a:t>
            </a:r>
            <a:r>
              <a:rPr lang="en-US" dirty="0" smtClean="0"/>
              <a:t>–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03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652" y="2840382"/>
            <a:ext cx="4555352" cy="1326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Hybrid Approach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6" y="1280482"/>
            <a:ext cx="3130286" cy="953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46" y="4408097"/>
            <a:ext cx="3234723" cy="16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72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MAPPER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40631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MAPPER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INITIALIZE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 = new Associative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MAP (</a:t>
            </a:r>
            <a:r>
              <a:rPr lang="en-US" dirty="0" err="1" smtClean="0"/>
              <a:t>docid</a:t>
            </a:r>
            <a:r>
              <a:rPr lang="en-US" dirty="0" smtClean="0"/>
              <a:t> a, doc 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term w in doc d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for all term u in Neighbors(w)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H { Pair (w, u) } = H {Pair (w, u) } +  count 1   // Tally counts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CLOSE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Pair (w, u) in H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EMIT ( Pair (w, u),  count  H { Pair (w, u)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80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PSUDEO CODE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29" y="1794294"/>
            <a:ext cx="10869283" cy="4839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REDUCER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INITIALIZE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TOTALFREQ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Hf</a:t>
            </a:r>
            <a:r>
              <a:rPr lang="en-US" dirty="0" smtClean="0"/>
              <a:t> = new Associative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PREVKEY = “”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REDUCE (Pair p, counts [C1, C2, C3, … 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sum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count </a:t>
            </a:r>
            <a:r>
              <a:rPr lang="en-US" dirty="0"/>
              <a:t>c</a:t>
            </a:r>
            <a:r>
              <a:rPr lang="en-US" dirty="0" smtClean="0"/>
              <a:t> in counts [ C1, C2, C3, … ]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sum = sum + 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 PREVKEY &lt;&gt; </a:t>
            </a:r>
            <a:r>
              <a:rPr lang="en-US" dirty="0" err="1" smtClean="0"/>
              <a:t>p.getKey</a:t>
            </a:r>
            <a:r>
              <a:rPr lang="en-US" dirty="0" smtClean="0"/>
              <a:t>( ))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EMIT ( PREVKEY,  </a:t>
            </a:r>
            <a:r>
              <a:rPr lang="en-US" dirty="0" err="1" smtClean="0"/>
              <a:t>Hf</a:t>
            </a:r>
            <a:r>
              <a:rPr lang="en-US" dirty="0" smtClean="0"/>
              <a:t> / TOTALFREQ )  // Element-wise divide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Hf</a:t>
            </a:r>
            <a:r>
              <a:rPr lang="en-US" dirty="0" smtClean="0"/>
              <a:t> = new Associative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TOTALFREQ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4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PSUDEO CODE 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REDUCER</a:t>
            </a:r>
            <a:r>
              <a:rPr lang="en-US" dirty="0" smtClean="0"/>
              <a:t>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366" y="1935921"/>
            <a:ext cx="10714007" cy="4395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TOTALFREQ = TOTALFREQ + sum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Hf</a:t>
            </a:r>
            <a:r>
              <a:rPr lang="en-US" dirty="0" smtClean="0"/>
              <a:t> { </a:t>
            </a:r>
            <a:r>
              <a:rPr lang="en-US" dirty="0" err="1" smtClean="0"/>
              <a:t>p.getNeighbor</a:t>
            </a:r>
            <a:r>
              <a:rPr lang="en-US" dirty="0" smtClean="0"/>
              <a:t>( ) } = </a:t>
            </a:r>
            <a:r>
              <a:rPr lang="en-US" dirty="0" err="1"/>
              <a:t>Hf</a:t>
            </a:r>
            <a:r>
              <a:rPr lang="en-US" dirty="0"/>
              <a:t> { </a:t>
            </a:r>
            <a:r>
              <a:rPr lang="en-US" dirty="0" err="1"/>
              <a:t>p.getNeighbor</a:t>
            </a:r>
            <a:r>
              <a:rPr lang="en-US" dirty="0"/>
              <a:t>( ) </a:t>
            </a:r>
            <a:r>
              <a:rPr lang="en-US" dirty="0" smtClean="0"/>
              <a:t>} + sum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PREVKEY = </a:t>
            </a:r>
            <a:r>
              <a:rPr lang="en-US" dirty="0" err="1" smtClean="0"/>
              <a:t>p.getKey</a:t>
            </a:r>
            <a:r>
              <a:rPr lang="en-US" dirty="0" smtClean="0"/>
              <a:t>( 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method CLOSE     // for the remaining last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EMIT ( PREVKEY,  </a:t>
            </a:r>
            <a:r>
              <a:rPr lang="en-US" dirty="0" err="1"/>
              <a:t>Hf</a:t>
            </a:r>
            <a:r>
              <a:rPr lang="en-US" dirty="0"/>
              <a:t> / TOTALFREQ )  // Element-wise divide</a:t>
            </a:r>
          </a:p>
        </p:txBody>
      </p:sp>
    </p:spTree>
    <p:extLst>
      <p:ext uri="{BB962C8B-B14F-4D97-AF65-F5344CB8AC3E}">
        <p14:creationId xmlns:p14="http://schemas.microsoft.com/office/powerpoint/2010/main" val="1493622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mapper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76" y="1746140"/>
            <a:ext cx="7754090" cy="4611528"/>
          </a:xfrm>
        </p:spPr>
      </p:pic>
    </p:spTree>
    <p:extLst>
      <p:ext uri="{BB962C8B-B14F-4D97-AF65-F5344CB8AC3E}">
        <p14:creationId xmlns:p14="http://schemas.microsoft.com/office/powerpoint/2010/main" val="250951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mapper</a:t>
            </a:r>
            <a:r>
              <a:rPr lang="en-US" dirty="0" smtClean="0"/>
              <a:t> </a:t>
            </a:r>
            <a:r>
              <a:rPr lang="en-US" dirty="0" err="1" smtClean="0"/>
              <a:t>conted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44" y="1875536"/>
            <a:ext cx="7181166" cy="4495081"/>
          </a:xfrm>
        </p:spPr>
      </p:pic>
    </p:spTree>
    <p:extLst>
      <p:ext uri="{BB962C8B-B14F-4D97-AF65-F5344CB8AC3E}">
        <p14:creationId xmlns:p14="http://schemas.microsoft.com/office/powerpoint/2010/main" val="248419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72" y="1845333"/>
            <a:ext cx="6037942" cy="4702115"/>
          </a:xfrm>
        </p:spPr>
      </p:pic>
    </p:spTree>
    <p:extLst>
      <p:ext uri="{BB962C8B-B14F-4D97-AF65-F5344CB8AC3E}">
        <p14:creationId xmlns:p14="http://schemas.microsoft.com/office/powerpoint/2010/main" val="1206160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reducer</a:t>
            </a:r>
            <a:r>
              <a:rPr lang="en-US" dirty="0" smtClean="0"/>
              <a:t> </a:t>
            </a:r>
            <a:r>
              <a:rPr lang="en-US" dirty="0" err="1" smtClean="0"/>
              <a:t>contd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77" y="2095500"/>
            <a:ext cx="7365801" cy="4184530"/>
          </a:xfrm>
        </p:spPr>
      </p:pic>
    </p:spTree>
    <p:extLst>
      <p:ext uri="{BB962C8B-B14F-4D97-AF65-F5344CB8AC3E}">
        <p14:creationId xmlns:p14="http://schemas.microsoft.com/office/powerpoint/2010/main" val="2282094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reducer</a:t>
            </a:r>
            <a:r>
              <a:rPr lang="en-US" dirty="0" smtClean="0"/>
              <a:t> </a:t>
            </a:r>
            <a:r>
              <a:rPr lang="en-US" dirty="0" err="1" smtClean="0"/>
              <a:t>contd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45" y="1845334"/>
            <a:ext cx="6844557" cy="4762500"/>
          </a:xfrm>
        </p:spPr>
      </p:pic>
    </p:spTree>
    <p:extLst>
      <p:ext uri="{BB962C8B-B14F-4D97-AF65-F5344CB8AC3E}">
        <p14:creationId xmlns:p14="http://schemas.microsoft.com/office/powerpoint/2010/main" val="1575635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approach 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 input records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806" y="2760298"/>
            <a:ext cx="10360930" cy="19583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18 34 56 29 12 34 56 92 29 34 12</a:t>
            </a:r>
          </a:p>
          <a:p>
            <a:pPr marL="0" indent="0" algn="ctr">
              <a:buNone/>
            </a:pPr>
            <a:r>
              <a:rPr lang="en-US" sz="2800" dirty="0"/>
              <a:t>92 29 18 12 34 79 29 56 12 34 18</a:t>
            </a:r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974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652" y="2840382"/>
            <a:ext cx="4555352" cy="1326321"/>
          </a:xfrm>
        </p:spPr>
        <p:txBody>
          <a:bodyPr/>
          <a:lstStyle/>
          <a:p>
            <a:pPr algn="l"/>
            <a:r>
              <a:rPr lang="en-US" dirty="0" smtClean="0"/>
              <a:t>Pair Approach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6" y="1280482"/>
            <a:ext cx="3130286" cy="953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46" y="4408097"/>
            <a:ext cx="3234723" cy="16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4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approach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3" y="2513926"/>
            <a:ext cx="11240321" cy="2515273"/>
          </a:xfrm>
        </p:spPr>
      </p:pic>
    </p:spTree>
    <p:extLst>
      <p:ext uri="{BB962C8B-B14F-4D97-AF65-F5344CB8AC3E}">
        <p14:creationId xmlns:p14="http://schemas.microsoft.com/office/powerpoint/2010/main" val="1902321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50" y="169653"/>
            <a:ext cx="10353761" cy="1072552"/>
          </a:xfrm>
        </p:spPr>
        <p:txBody>
          <a:bodyPr/>
          <a:lstStyle/>
          <a:p>
            <a:r>
              <a:rPr lang="en-US" dirty="0" smtClean="0"/>
              <a:t>Map-reduce Job Performance comparison with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counters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565965"/>
              </p:ext>
            </p:extLst>
          </p:nvPr>
        </p:nvGraphicFramePr>
        <p:xfrm>
          <a:off x="1708031" y="1250833"/>
          <a:ext cx="8522896" cy="545440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61726"/>
                <a:gridCol w="1846275"/>
                <a:gridCol w="1911033"/>
                <a:gridCol w="1903862"/>
              </a:tblGrid>
              <a:tr h="5054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Pair</a:t>
                      </a:r>
                      <a:r>
                        <a:rPr lang="en-US" sz="1600" baseline="0" dirty="0" smtClean="0"/>
                        <a:t> 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Stripe Approach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Hybrid Approach</a:t>
                      </a:r>
                      <a:endParaRPr lang="en-US" sz="1100" dirty="0"/>
                    </a:p>
                  </a:txBody>
                  <a:tcPr/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Map Input Records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</a:t>
                      </a:r>
                      <a:endParaRPr lang="en-US" sz="1100" b="1" dirty="0"/>
                    </a:p>
                  </a:txBody>
                  <a:tcPr/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Map</a:t>
                      </a:r>
                      <a:r>
                        <a:rPr lang="en-US" sz="1100" b="1" baseline="0" dirty="0" smtClean="0"/>
                        <a:t> Output Records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47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40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Map Output Bytes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463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416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400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2738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Map Output Materialized Bytes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563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436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486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Input-split Bytes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147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149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149</a:t>
                      </a:r>
                      <a:endParaRPr lang="en-US" sz="1100" b="1" dirty="0"/>
                    </a:p>
                  </a:txBody>
                  <a:tcPr/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Combine Input Records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Combine Output</a:t>
                      </a:r>
                      <a:r>
                        <a:rPr lang="en-US" sz="1100" b="1" baseline="0" dirty="0" smtClean="0"/>
                        <a:t> Records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</a:t>
                      </a:r>
                      <a:endParaRPr lang="en-US" sz="1100" b="1" dirty="0"/>
                    </a:p>
                  </a:txBody>
                  <a:tcPr/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Reduce Input Groups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47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40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Reduce Shuffle</a:t>
                      </a:r>
                      <a:r>
                        <a:rPr lang="en-US" sz="1100" b="1" baseline="0" dirty="0" smtClean="0"/>
                        <a:t> Bytes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563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436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486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Reduce Input Records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47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40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Reduce Output</a:t>
                      </a:r>
                      <a:r>
                        <a:rPr lang="en-US" sz="1100" b="1" baseline="0" dirty="0" smtClean="0"/>
                        <a:t> Records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40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Shuffled Maps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</a:t>
                      </a:r>
                      <a:endParaRPr lang="en-US" sz="1100" b="1" dirty="0"/>
                    </a:p>
                  </a:txBody>
                  <a:tcPr/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GC Time Elapsed (</a:t>
                      </a:r>
                      <a:r>
                        <a:rPr lang="en-US" sz="1100" b="1" dirty="0" err="1" smtClean="0"/>
                        <a:t>ms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140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175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129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CPU Time Spent (</a:t>
                      </a:r>
                      <a:r>
                        <a:rPr lang="en-US" sz="1100" b="1" dirty="0" err="1" smtClean="0"/>
                        <a:t>ms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1540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1530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1700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Physical Memory (bytes) Snapshot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357101568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354013184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352686080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Virtual Memory (bytes) Snapshot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3022008320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3019862016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3020025856</a:t>
                      </a:r>
                      <a:endParaRPr lang="en-US" sz="1100" b="1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88846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Total Committed</a:t>
                      </a:r>
                      <a:r>
                        <a:rPr lang="en-US" sz="1100" b="1" baseline="0" dirty="0" smtClean="0"/>
                        <a:t> Heap Usage (bytes)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226365440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226365440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226365440</a:t>
                      </a:r>
                      <a:endParaRPr lang="en-US" sz="11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15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651" y="2840382"/>
            <a:ext cx="7238167" cy="132632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Log analysis with spark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83" y="398210"/>
            <a:ext cx="3571921" cy="1791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93" y="4910876"/>
            <a:ext cx="3787058" cy="1363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26" y="398210"/>
            <a:ext cx="5209120" cy="15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374862" cy="3695136"/>
          </a:xfrm>
        </p:spPr>
        <p:txBody>
          <a:bodyPr/>
          <a:lstStyle/>
          <a:p>
            <a:r>
              <a:rPr lang="en-US" dirty="0"/>
              <a:t>Log data is a </a:t>
            </a:r>
            <a:r>
              <a:rPr lang="en-US" b="1" dirty="0"/>
              <a:t>definitive record of what's happening in every business, organization or agency</a:t>
            </a:r>
            <a:r>
              <a:rPr lang="en-US" dirty="0"/>
              <a:t> and it’s often an untapped resource when it comes to troubleshooting and supporting broader business objectives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1.5 Millions Log Lines Per Second !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67" y="2096064"/>
            <a:ext cx="5668489" cy="3156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9472" y="63749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32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91" y="1935921"/>
            <a:ext cx="10468580" cy="3866586"/>
          </a:xfrm>
        </p:spPr>
        <p:txBody>
          <a:bodyPr/>
          <a:lstStyle/>
          <a:p>
            <a:r>
              <a:rPr lang="en-US" dirty="0" smtClean="0"/>
              <a:t>Web-access log data  from </a:t>
            </a:r>
            <a:r>
              <a:rPr lang="en-US" dirty="0" err="1" smtClean="0"/>
              <a:t>Splunk</a:t>
            </a:r>
            <a:endParaRPr lang="en-US" dirty="0" smtClean="0"/>
          </a:p>
          <a:p>
            <a:r>
              <a:rPr lang="en-US" dirty="0" smtClean="0"/>
              <a:t>Three log files ( ~ 12 MB)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Features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xtract </a:t>
            </a:r>
            <a:r>
              <a:rPr lang="en-US" dirty="0"/>
              <a:t>top selling products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top selling product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/>
              <a:t>Extract top client </a:t>
            </a:r>
            <a:r>
              <a:rPr lang="en-US" dirty="0" smtClean="0"/>
              <a:t>IPs visiting the e-commerce site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Sample Data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09" y="5274242"/>
            <a:ext cx="10170543" cy="10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0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Spark, </a:t>
            </a:r>
            <a:r>
              <a:rPr lang="en-US" dirty="0" err="1" smtClean="0"/>
              <a:t>scala</a:t>
            </a:r>
            <a:r>
              <a:rPr lang="en-US" dirty="0" smtClean="0"/>
              <a:t> configuration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Scala IDE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scala-ide.org/download/sdk.html</a:t>
            </a:r>
            <a:r>
              <a:rPr lang="en-US" dirty="0" smtClean="0"/>
              <a:t>  for Linux 64 bit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63" y="3347768"/>
            <a:ext cx="5905645" cy="18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3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Spark, </a:t>
            </a:r>
            <a:r>
              <a:rPr lang="en-US" dirty="0" err="1"/>
              <a:t>scala</a:t>
            </a:r>
            <a:r>
              <a:rPr lang="en-US" dirty="0"/>
              <a:t> configuration 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314477" cy="3695136"/>
          </a:xfrm>
        </p:spPr>
        <p:txBody>
          <a:bodyPr/>
          <a:lstStyle/>
          <a:p>
            <a:r>
              <a:rPr lang="en-US" dirty="0" smtClean="0"/>
              <a:t>Open the Scala IDE </a:t>
            </a:r>
          </a:p>
          <a:p>
            <a:r>
              <a:rPr lang="en-US" dirty="0" smtClean="0"/>
              <a:t>Create a new Maven Project</a:t>
            </a:r>
          </a:p>
          <a:p>
            <a:r>
              <a:rPr lang="en-US" dirty="0" smtClean="0"/>
              <a:t>Configure the </a:t>
            </a: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</a:rPr>
              <a:t>pom.xml</a:t>
            </a:r>
            <a:r>
              <a:rPr lang="en-US" dirty="0" smtClean="0"/>
              <a:t> file </a:t>
            </a:r>
          </a:p>
          <a:p>
            <a:r>
              <a:rPr lang="en-US" i="1" dirty="0" smtClean="0"/>
              <a:t>maven clean, maven install</a:t>
            </a:r>
          </a:p>
          <a:p>
            <a:r>
              <a:rPr lang="en-US" dirty="0" smtClean="0"/>
              <a:t>Set the Scala Installation to Scala 2.10.4 from </a:t>
            </a:r>
            <a:r>
              <a:rPr lang="en-US" i="1" dirty="0" smtClean="0"/>
              <a:t>Project -&gt; Scala -&gt; Set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60" y="1935921"/>
            <a:ext cx="4947896" cy="39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7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06083"/>
            <a:ext cx="10353761" cy="1326321"/>
          </a:xfrm>
        </p:spPr>
        <p:txBody>
          <a:bodyPr/>
          <a:lstStyle/>
          <a:p>
            <a:r>
              <a:rPr lang="en-US" dirty="0" smtClean="0"/>
              <a:t>Log analysis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Scala implementation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87" y="1935921"/>
            <a:ext cx="3130935" cy="3588744"/>
          </a:xfrm>
        </p:spPr>
        <p:txBody>
          <a:bodyPr/>
          <a:lstStyle/>
          <a:p>
            <a:r>
              <a:rPr lang="en-US" dirty="0" smtClean="0"/>
              <a:t>Add new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Scala Object </a:t>
            </a:r>
            <a:r>
              <a:rPr lang="en-US" dirty="0" smtClean="0"/>
              <a:t>to the </a:t>
            </a:r>
            <a:r>
              <a:rPr lang="en-US" b="1" i="1" dirty="0" err="1" smtClean="0"/>
              <a:t>src</a:t>
            </a:r>
            <a:r>
              <a:rPr lang="en-US" dirty="0" smtClean="0"/>
              <a:t> directory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730" y="1935921"/>
            <a:ext cx="7222826" cy="47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7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analysis </a:t>
            </a:r>
            <a:r>
              <a:rPr lang="en-US" dirty="0"/>
              <a:t>-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Scala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42" y="1828081"/>
            <a:ext cx="9011297" cy="4650356"/>
          </a:xfrm>
        </p:spPr>
      </p:pic>
    </p:spTree>
    <p:extLst>
      <p:ext uri="{BB962C8B-B14F-4D97-AF65-F5344CB8AC3E}">
        <p14:creationId xmlns:p14="http://schemas.microsoft.com/office/powerpoint/2010/main" val="1787448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analysis </a:t>
            </a:r>
            <a:r>
              <a:rPr lang="en-US" dirty="0"/>
              <a:t>-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Scala implementation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45" y="1828081"/>
            <a:ext cx="9283460" cy="4641730"/>
          </a:xfrm>
        </p:spPr>
      </p:pic>
    </p:spTree>
    <p:extLst>
      <p:ext uri="{BB962C8B-B14F-4D97-AF65-F5344CB8AC3E}">
        <p14:creationId xmlns:p14="http://schemas.microsoft.com/office/powerpoint/2010/main" val="1021705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MAPPER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40631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MAPPER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INITIALIZE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 = new Associative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MAP (</a:t>
            </a:r>
            <a:r>
              <a:rPr lang="en-US" dirty="0" err="1" smtClean="0"/>
              <a:t>docid</a:t>
            </a:r>
            <a:r>
              <a:rPr lang="en-US" dirty="0" smtClean="0"/>
              <a:t> a, doc 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term w in doc d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for all term u in Neighbors(w)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H { Pair (w, u) } = H {Pair (w, u) } +  count 1   // Tally counts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H { Pair(w, *) }  = H { Pair (w, *) } + count 1    // Tally counts for 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CLOSE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Pair (w, u) in H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EMIT ( Pair (w, u),  count  H { Pair (w, u)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78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analysis </a:t>
            </a:r>
            <a:r>
              <a:rPr lang="en-US" dirty="0"/>
              <a:t>- Scala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3" y="1935921"/>
            <a:ext cx="10877165" cy="4417443"/>
          </a:xfrm>
        </p:spPr>
      </p:pic>
    </p:spTree>
    <p:extLst>
      <p:ext uri="{BB962C8B-B14F-4D97-AF65-F5344CB8AC3E}">
        <p14:creationId xmlns:p14="http://schemas.microsoft.com/office/powerpoint/2010/main" val="2321571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executing the .jar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1" cy="3951053"/>
          </a:xfrm>
        </p:spPr>
        <p:txBody>
          <a:bodyPr/>
          <a:lstStyle/>
          <a:p>
            <a:r>
              <a:rPr lang="en-US" dirty="0" smtClean="0"/>
              <a:t>Open Linux Terminal</a:t>
            </a:r>
          </a:p>
          <a:p>
            <a:r>
              <a:rPr lang="en-US" dirty="0" smtClean="0"/>
              <a:t>Go to the project directory &amp; Perform </a:t>
            </a:r>
            <a:r>
              <a:rPr lang="en-US" i="1" dirty="0" err="1" smtClean="0">
                <a:solidFill>
                  <a:schemeClr val="tx2">
                    <a:lumMod val="50000"/>
                  </a:schemeClr>
                </a:solidFill>
              </a:rPr>
              <a:t>mvn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 clean</a:t>
            </a:r>
            <a:r>
              <a:rPr lang="en-US" i="1" dirty="0" smtClean="0"/>
              <a:t>,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50000"/>
                  </a:schemeClr>
                </a:solidFill>
              </a:rPr>
              <a:t>mvn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 package </a:t>
            </a:r>
            <a:r>
              <a:rPr lang="en-US" dirty="0" smtClean="0"/>
              <a:t>to create the .JAR file</a:t>
            </a:r>
          </a:p>
          <a:p>
            <a:r>
              <a:rPr lang="en-US" dirty="0" smtClean="0"/>
              <a:t>Change the permission of .jar as executable ( </a:t>
            </a:r>
            <a:r>
              <a:rPr lang="en-US" i="1" dirty="0" err="1" smtClean="0">
                <a:solidFill>
                  <a:schemeClr val="tx2">
                    <a:lumMod val="50000"/>
                  </a:schemeClr>
                </a:solidFill>
              </a:rPr>
              <a:t>sudo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50000"/>
                  </a:schemeClr>
                </a:solidFill>
              </a:rPr>
              <a:t>chmod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 777 filename.jar 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the .jar file by providing the </a:t>
            </a:r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directories as arguments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spark-submit --class cs522.sparkproject.LogAnalyzer $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LOCAL_DIR/spark/sparkproject-0.0.1-SNAPSHOT.jar 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$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HDFS_DIR/spark/input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$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HDFS_DIR/spark/output</a:t>
            </a:r>
          </a:p>
          <a:p>
            <a:endParaRPr lang="en-US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93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81" y="609600"/>
            <a:ext cx="10826151" cy="1326321"/>
          </a:xfrm>
        </p:spPr>
        <p:txBody>
          <a:bodyPr/>
          <a:lstStyle/>
          <a:p>
            <a:r>
              <a:rPr lang="en-US" dirty="0" smtClean="0"/>
              <a:t>Log Analysis – Result (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Top Product ID</a:t>
            </a:r>
            <a:r>
              <a:rPr lang="en-US" cap="none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96" y="2233451"/>
            <a:ext cx="6524320" cy="4009220"/>
          </a:xfrm>
        </p:spPr>
      </p:pic>
    </p:spTree>
    <p:extLst>
      <p:ext uri="{BB962C8B-B14F-4D97-AF65-F5344CB8AC3E}">
        <p14:creationId xmlns:p14="http://schemas.microsoft.com/office/powerpoint/2010/main" val="2665671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 Analysis – Result (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Top Product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Categories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37" y="2517475"/>
            <a:ext cx="8921969" cy="2580735"/>
          </a:xfrm>
        </p:spPr>
      </p:pic>
    </p:spTree>
    <p:extLst>
      <p:ext uri="{BB962C8B-B14F-4D97-AF65-F5344CB8AC3E}">
        <p14:creationId xmlns:p14="http://schemas.microsoft.com/office/powerpoint/2010/main" val="1407926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 Analysis – Result (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Top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Client IP</a:t>
            </a:r>
            <a:r>
              <a:rPr lang="en-US" sz="3200" cap="none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34" y="1707311"/>
            <a:ext cx="3986000" cy="4873938"/>
          </a:xfrm>
        </p:spPr>
      </p:pic>
    </p:spTree>
    <p:extLst>
      <p:ext uri="{BB962C8B-B14F-4D97-AF65-F5344CB8AC3E}">
        <p14:creationId xmlns:p14="http://schemas.microsoft.com/office/powerpoint/2010/main" val="330985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4" y="1901226"/>
            <a:ext cx="9976586" cy="3990634"/>
          </a:xfrm>
        </p:spPr>
      </p:pic>
    </p:spTree>
    <p:extLst>
      <p:ext uri="{BB962C8B-B14F-4D97-AF65-F5344CB8AC3E}">
        <p14:creationId xmlns:p14="http://schemas.microsoft.com/office/powerpoint/2010/main" val="251623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58320" y="4490718"/>
            <a:ext cx="2809681" cy="1126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0489" y="731521"/>
            <a:ext cx="8224341" cy="587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36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&amp; Answers Session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00" y="2220898"/>
            <a:ext cx="6116867" cy="32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2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PSUDEO CODE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3"/>
            <a:ext cx="10507579" cy="4235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REDUCER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INITIALIZE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TOTALFREQ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method REDUCE (Pair p, counts [c1, c2, c3, … 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sum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count c in counts [c1, c2, c3, … ])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sum = sum + 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 </a:t>
            </a:r>
            <a:r>
              <a:rPr lang="en-US" dirty="0" err="1" smtClean="0"/>
              <a:t>p.getNeighbor</a:t>
            </a:r>
            <a:r>
              <a:rPr lang="en-US" dirty="0" smtClean="0"/>
              <a:t>() == “*”)) then    //Neighbor is second element of the pair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TOTALFREQ = sum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EMIT ( Pair p, sum / TOTALFREQ)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90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mapper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59" y="1935921"/>
            <a:ext cx="7999533" cy="4556125"/>
          </a:xfrm>
        </p:spPr>
      </p:pic>
    </p:spTree>
    <p:extLst>
      <p:ext uri="{BB962C8B-B14F-4D97-AF65-F5344CB8AC3E}">
        <p14:creationId xmlns:p14="http://schemas.microsoft.com/office/powerpoint/2010/main" val="3593989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mapper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13" y="1935921"/>
            <a:ext cx="7828038" cy="4549630"/>
          </a:xfrm>
        </p:spPr>
      </p:pic>
    </p:spTree>
    <p:extLst>
      <p:ext uri="{BB962C8B-B14F-4D97-AF65-F5344CB8AC3E}">
        <p14:creationId xmlns:p14="http://schemas.microsoft.com/office/powerpoint/2010/main" val="236732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48" y="1845334"/>
            <a:ext cx="7177653" cy="4614804"/>
          </a:xfrm>
        </p:spPr>
      </p:pic>
    </p:spTree>
    <p:extLst>
      <p:ext uri="{BB962C8B-B14F-4D97-AF65-F5344CB8AC3E}">
        <p14:creationId xmlns:p14="http://schemas.microsoft.com/office/powerpoint/2010/main" val="252811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approach 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 input records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806" y="2760298"/>
            <a:ext cx="10360930" cy="19583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18 34 56 29 12 34 56 92 29 34 12</a:t>
            </a:r>
          </a:p>
          <a:p>
            <a:pPr marL="0" indent="0" algn="ctr">
              <a:buNone/>
            </a:pPr>
            <a:r>
              <a:rPr lang="en-US" sz="2800" dirty="0"/>
              <a:t>92 29 18 12 34 79 29 56 12 34 18</a:t>
            </a:r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8076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565</TotalTime>
  <Words>673</Words>
  <Application>Microsoft Office PowerPoint</Application>
  <PresentationFormat>Widescreen</PresentationFormat>
  <Paragraphs>241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Bookman Old Style</vt:lpstr>
      <vt:lpstr>Rockwell</vt:lpstr>
      <vt:lpstr>Times New Roman</vt:lpstr>
      <vt:lpstr>Damask</vt:lpstr>
      <vt:lpstr>Crystal Ball Event Prediction (MapReduce)  &amp; Log analysis (spark)</vt:lpstr>
      <vt:lpstr>Presentation overview</vt:lpstr>
      <vt:lpstr>Pair Approach Implementation</vt:lpstr>
      <vt:lpstr>Pseudo code – MAPPER</vt:lpstr>
      <vt:lpstr>PSUDEO CODE - REDUCER</vt:lpstr>
      <vt:lpstr>Implementation - mapper</vt:lpstr>
      <vt:lpstr>Implementation – mapper Contd…</vt:lpstr>
      <vt:lpstr>Implementation - reducer</vt:lpstr>
      <vt:lpstr>Pair approach – Map input records</vt:lpstr>
      <vt:lpstr>Pair approach - result</vt:lpstr>
      <vt:lpstr>Stripe Approach Implementation</vt:lpstr>
      <vt:lpstr>Pseudo code – MAPPER</vt:lpstr>
      <vt:lpstr>PSUDEO CODE - REDUCER</vt:lpstr>
      <vt:lpstr>Implementation - mapper</vt:lpstr>
      <vt:lpstr>Implementation – mapper Contd…</vt:lpstr>
      <vt:lpstr>Implementation - reducer</vt:lpstr>
      <vt:lpstr>Implementation – reducer contd…</vt:lpstr>
      <vt:lpstr>Stripe approach – Map input records</vt:lpstr>
      <vt:lpstr>Stripe approach - result</vt:lpstr>
      <vt:lpstr>Hybrid Approach Implementation</vt:lpstr>
      <vt:lpstr>Pseudo code – MAPPER</vt:lpstr>
      <vt:lpstr>PSUDEO CODE - REDUCER</vt:lpstr>
      <vt:lpstr>PSUDEO CODE – REDUCER contd…</vt:lpstr>
      <vt:lpstr>Implementation - mapper</vt:lpstr>
      <vt:lpstr>Implementation – mapper conted…</vt:lpstr>
      <vt:lpstr>Implementation - reducer</vt:lpstr>
      <vt:lpstr>Implementation – reducer contd …</vt:lpstr>
      <vt:lpstr>Implementation – reducer contd …</vt:lpstr>
      <vt:lpstr>Hybrid approach – Map input records</vt:lpstr>
      <vt:lpstr>Hybrid approach - result</vt:lpstr>
      <vt:lpstr>Map-reduce Job Performance comparison with counters</vt:lpstr>
      <vt:lpstr>Log analysis with spark</vt:lpstr>
      <vt:lpstr>Log Analysis</vt:lpstr>
      <vt:lpstr>Problem description</vt:lpstr>
      <vt:lpstr>Spark, scala configuration in eclipse</vt:lpstr>
      <vt:lpstr>Spark, scala configuration in eclipse</vt:lpstr>
      <vt:lpstr>Log analysis - Scala implementation</vt:lpstr>
      <vt:lpstr>Log analysis - Scala implementation</vt:lpstr>
      <vt:lpstr>Log analysis - Scala implementation</vt:lpstr>
      <vt:lpstr>Log analysis - Scala implementation</vt:lpstr>
      <vt:lpstr>Creating &amp; executing the .jar file</vt:lpstr>
      <vt:lpstr>Log Analysis – Result (Top Product IDs)</vt:lpstr>
      <vt:lpstr>Log Analysis – Result (Top Product Categories)</vt:lpstr>
      <vt:lpstr>Log Analysis – Result (Top Client IPs)</vt:lpstr>
      <vt:lpstr>DEMO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Ball Event Prediction (MapReduce) &amp; Log analysis (spark)</dc:title>
  <dc:creator>Jivan 'Zane'</dc:creator>
  <cp:lastModifiedBy>Jivan 'Zane'</cp:lastModifiedBy>
  <cp:revision>35</cp:revision>
  <dcterms:created xsi:type="dcterms:W3CDTF">2016-06-12T18:54:21Z</dcterms:created>
  <dcterms:modified xsi:type="dcterms:W3CDTF">2016-06-13T04:20:17Z</dcterms:modified>
</cp:coreProperties>
</file>