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3"/>
  </p:notesMasterIdLst>
  <p:sldIdLst>
    <p:sldId id="256" r:id="rId2"/>
    <p:sldId id="257" r:id="rId3"/>
    <p:sldId id="296" r:id="rId4"/>
    <p:sldId id="261" r:id="rId5"/>
    <p:sldId id="300" r:id="rId6"/>
    <p:sldId id="259" r:id="rId7"/>
    <p:sldId id="297" r:id="rId8"/>
    <p:sldId id="298" r:id="rId9"/>
    <p:sldId id="299" r:id="rId10"/>
    <p:sldId id="263" r:id="rId11"/>
    <p:sldId id="27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DDD1"/>
    <a:srgbClr val="13DDD1"/>
    <a:srgbClr val="18DBD3"/>
    <a:srgbClr val="15DCD2"/>
    <a:srgbClr val="19DAD4"/>
    <a:srgbClr val="2CBDDF"/>
    <a:srgbClr val="FFFFFF"/>
    <a:srgbClr val="3292E1"/>
    <a:srgbClr val="30B0E1"/>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29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92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104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72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4403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272659" y="1935125"/>
            <a:ext cx="6343500" cy="20060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A Project Presentation </a:t>
            </a:r>
            <a:br>
              <a:rPr lang="en" sz="3200" dirty="0"/>
            </a:br>
            <a:r>
              <a:rPr lang="en" sz="3200" dirty="0"/>
              <a:t>on</a:t>
            </a:r>
            <a:br>
              <a:rPr lang="en" sz="3200" dirty="0"/>
            </a:br>
            <a:r>
              <a:rPr lang="en" sz="3200" dirty="0"/>
              <a:t>Airlines Reservation System</a:t>
            </a:r>
            <a:br>
              <a:rPr lang="en" dirty="0"/>
            </a:br>
            <a:endParaRPr dirty="0"/>
          </a:p>
        </p:txBody>
      </p:sp>
      <p:sp>
        <p:nvSpPr>
          <p:cNvPr id="2" name="TextBox 1">
            <a:extLst>
              <a:ext uri="{FF2B5EF4-FFF2-40B4-BE49-F238E27FC236}">
                <a16:creationId xmlns:a16="http://schemas.microsoft.com/office/drawing/2014/main" id="{996D61CC-BD96-41AD-81F7-445D87B56894}"/>
              </a:ext>
            </a:extLst>
          </p:cNvPr>
          <p:cNvSpPr txBox="1"/>
          <p:nvPr/>
        </p:nvSpPr>
        <p:spPr>
          <a:xfrm>
            <a:off x="404333" y="3515833"/>
            <a:ext cx="2650606" cy="1384995"/>
          </a:xfrm>
          <a:prstGeom prst="rect">
            <a:avLst/>
          </a:prstGeom>
          <a:noFill/>
        </p:spPr>
        <p:txBody>
          <a:bodyPr wrap="square" rtlCol="0">
            <a:spAutoFit/>
          </a:bodyPr>
          <a:lstStyle/>
          <a:p>
            <a:r>
              <a:rPr lang="en-US" dirty="0">
                <a:solidFill>
                  <a:srgbClr val="19BBD5"/>
                </a:solidFill>
              </a:rPr>
              <a:t>Submitted by :</a:t>
            </a:r>
          </a:p>
          <a:p>
            <a:r>
              <a:rPr lang="en-US" dirty="0">
                <a:solidFill>
                  <a:srgbClr val="19BBD5"/>
                </a:solidFill>
              </a:rPr>
              <a:t>Girban Adhikari</a:t>
            </a:r>
          </a:p>
          <a:p>
            <a:r>
              <a:rPr lang="en-US" dirty="0">
                <a:solidFill>
                  <a:srgbClr val="19BBD5"/>
                </a:solidFill>
              </a:rPr>
              <a:t>Arjan Sapkota</a:t>
            </a:r>
          </a:p>
          <a:p>
            <a:r>
              <a:rPr lang="en-US" dirty="0">
                <a:solidFill>
                  <a:srgbClr val="19BBD5"/>
                </a:solidFill>
              </a:rPr>
              <a:t>Subarna Ghimire</a:t>
            </a:r>
          </a:p>
          <a:p>
            <a:r>
              <a:rPr lang="en-US" dirty="0">
                <a:solidFill>
                  <a:srgbClr val="19BBD5"/>
                </a:solidFill>
              </a:rPr>
              <a:t>Jivan Acharya</a:t>
            </a:r>
          </a:p>
          <a:p>
            <a:endParaRPr lang="en-US" dirty="0">
              <a:solidFill>
                <a:srgbClr val="19BBD5"/>
              </a:solidFill>
            </a:endParaRPr>
          </a:p>
        </p:txBody>
      </p:sp>
      <p:sp>
        <p:nvSpPr>
          <p:cNvPr id="3" name="TextBox 2">
            <a:extLst>
              <a:ext uri="{FF2B5EF4-FFF2-40B4-BE49-F238E27FC236}">
                <a16:creationId xmlns:a16="http://schemas.microsoft.com/office/drawing/2014/main" id="{4D1CDABC-C27C-4FAE-A001-2888F28ED2A7}"/>
              </a:ext>
            </a:extLst>
          </p:cNvPr>
          <p:cNvSpPr txBox="1"/>
          <p:nvPr/>
        </p:nvSpPr>
        <p:spPr>
          <a:xfrm>
            <a:off x="6698511" y="3515833"/>
            <a:ext cx="1984298" cy="954107"/>
          </a:xfrm>
          <a:prstGeom prst="rect">
            <a:avLst/>
          </a:prstGeom>
          <a:noFill/>
        </p:spPr>
        <p:txBody>
          <a:bodyPr wrap="square" rtlCol="0">
            <a:spAutoFit/>
          </a:bodyPr>
          <a:lstStyle/>
          <a:p>
            <a:r>
              <a:rPr lang="en-US" dirty="0">
                <a:solidFill>
                  <a:srgbClr val="19BBD5"/>
                </a:solidFill>
              </a:rPr>
              <a:t>Submitted to:</a:t>
            </a:r>
          </a:p>
          <a:p>
            <a:r>
              <a:rPr lang="en-US" dirty="0">
                <a:solidFill>
                  <a:srgbClr val="19BBD5"/>
                </a:solidFill>
              </a:rPr>
              <a:t>Department of Electronics and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15" name="Picture 14">
            <a:extLst>
              <a:ext uri="{FF2B5EF4-FFF2-40B4-BE49-F238E27FC236}">
                <a16:creationId xmlns:a16="http://schemas.microsoft.com/office/drawing/2014/main" id="{FB8048CA-BB9D-408F-9F20-5034776D8C27}"/>
              </a:ext>
            </a:extLst>
          </p:cNvPr>
          <p:cNvPicPr>
            <a:picLocks noChangeAspect="1"/>
          </p:cNvPicPr>
          <p:nvPr/>
        </p:nvPicPr>
        <p:blipFill>
          <a:blip r:embed="rId3"/>
          <a:stretch>
            <a:fillRect/>
          </a:stretch>
        </p:blipFill>
        <p:spPr>
          <a:xfrm>
            <a:off x="391932" y="148485"/>
            <a:ext cx="1358895" cy="1358895"/>
          </a:xfrm>
          <a:prstGeom prst="rect">
            <a:avLst/>
          </a:prstGeom>
        </p:spPr>
      </p:pic>
      <p:sp>
        <p:nvSpPr>
          <p:cNvPr id="399" name="Google Shape;399;p18"/>
          <p:cNvSpPr txBox="1">
            <a:spLocks noGrp="1"/>
          </p:cNvSpPr>
          <p:nvPr>
            <p:ph type="title"/>
          </p:nvPr>
        </p:nvSpPr>
        <p:spPr>
          <a:xfrm>
            <a:off x="1834300" y="71234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640A5579-9D97-4AF8-853B-8F9911D7E841}"/>
              </a:ext>
            </a:extLst>
          </p:cNvPr>
          <p:cNvSpPr txBox="1"/>
          <p:nvPr/>
        </p:nvSpPr>
        <p:spPr>
          <a:xfrm>
            <a:off x="1516744" y="1600412"/>
            <a:ext cx="644434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14DDD1"/>
                </a:solidFill>
              </a:rPr>
              <a:t>The interface of the program is interactive enough to provide a decent experience for the user while using the program</a:t>
            </a:r>
          </a:p>
          <a:p>
            <a:pPr marL="285750" indent="-285750">
              <a:buFont typeface="Arial" panose="020B0604020202020204" pitchFamily="34" charset="0"/>
              <a:buChar char="•"/>
            </a:pPr>
            <a:r>
              <a:rPr lang="en-US" sz="1600" dirty="0">
                <a:solidFill>
                  <a:srgbClr val="14DDD1"/>
                </a:solidFill>
              </a:rPr>
              <a:t>New users are able to securely register and book flights effortlessly</a:t>
            </a:r>
          </a:p>
          <a:p>
            <a:pPr marL="285750" indent="-285750">
              <a:buFont typeface="Arial" panose="020B0604020202020204" pitchFamily="34" charset="0"/>
              <a:buChar char="•"/>
            </a:pPr>
            <a:r>
              <a:rPr lang="en-US" sz="1600" dirty="0">
                <a:solidFill>
                  <a:srgbClr val="14DDD1"/>
                </a:solidFill>
              </a:rPr>
              <a:t>Admin of the program is able to view all the booked flights of all users</a:t>
            </a:r>
          </a:p>
          <a:p>
            <a:pPr marL="285750" indent="-285750">
              <a:buFont typeface="Arial" panose="020B0604020202020204" pitchFamily="34" charset="0"/>
              <a:buChar char="•"/>
            </a:pPr>
            <a:r>
              <a:rPr lang="en-US" sz="1600" dirty="0">
                <a:solidFill>
                  <a:srgbClr val="14DDD1"/>
                </a:solidFill>
              </a:rPr>
              <a:t>Airlines companies can benefit themselves by using this software</a:t>
            </a:r>
          </a:p>
        </p:txBody>
      </p:sp>
      <p:sp>
        <p:nvSpPr>
          <p:cNvPr id="3" name="TextBox 2">
            <a:extLst>
              <a:ext uri="{FF2B5EF4-FFF2-40B4-BE49-F238E27FC236}">
                <a16:creationId xmlns:a16="http://schemas.microsoft.com/office/drawing/2014/main" id="{B8D7691C-9AA7-4912-B65C-CB4DC91EB035}"/>
              </a:ext>
            </a:extLst>
          </p:cNvPr>
          <p:cNvSpPr txBox="1"/>
          <p:nvPr/>
        </p:nvSpPr>
        <p:spPr>
          <a:xfrm>
            <a:off x="762001" y="3735129"/>
            <a:ext cx="7112000" cy="1631216"/>
          </a:xfrm>
          <a:prstGeom prst="rect">
            <a:avLst/>
          </a:prstGeom>
          <a:noFill/>
        </p:spPr>
        <p:txBody>
          <a:bodyPr wrap="square" rtlCol="0">
            <a:spAutoFit/>
          </a:bodyPr>
          <a:lstStyle/>
          <a:p>
            <a:pPr marL="635" algn="ctr" rtl="0">
              <a:spcBef>
                <a:spcPts val="0"/>
              </a:spcBef>
              <a:spcAft>
                <a:spcPts val="0"/>
              </a:spcAft>
            </a:pPr>
            <a:r>
              <a:rPr lang="en-US" sz="1800" b="1" i="0" u="none" strike="noStrike" dirty="0">
                <a:solidFill>
                  <a:srgbClr val="2CBDDF"/>
                </a:solidFill>
                <a:effectLst/>
                <a:latin typeface="Times New Roman" panose="02020603050405020304" pitchFamily="18" charset="0"/>
              </a:rPr>
              <a:t>The project explores various features of C-programming languages like functions, loops, structures, file handling etc. to develop and present proficiency of the student developers in c-programming language to create a useful program.</a:t>
            </a:r>
            <a:endParaRPr lang="en-US" b="0" dirty="0">
              <a:solidFill>
                <a:srgbClr val="2CBDDF"/>
              </a:solidFill>
              <a:effectLst/>
            </a:endParaRPr>
          </a:p>
          <a:p>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dirty="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343" name="Google Shape;343;p12"/>
          <p:cNvSpPr txBox="1"/>
          <p:nvPr/>
        </p:nvSpPr>
        <p:spPr>
          <a:xfrm>
            <a:off x="1612198" y="1618900"/>
            <a:ext cx="6695374"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lvl="0">
              <a:spcBef>
                <a:spcPts val="600"/>
              </a:spcBef>
            </a:pPr>
            <a:r>
              <a:rPr lang="en-US" sz="1600" dirty="0">
                <a:solidFill>
                  <a:srgbClr val="C6DAEC"/>
                </a:solidFill>
                <a:latin typeface="Muli"/>
                <a:ea typeface="Muli"/>
                <a:cs typeface="Muli"/>
                <a:sym typeface="Muli"/>
              </a:rPr>
              <a:t>Air transportation is one of the most important services to offer both significant social and economic benefits. It is essential for the fast movement of people and cargo shipments around  the world .</a:t>
            </a:r>
          </a:p>
          <a:p>
            <a:pPr lvl="0">
              <a:spcBef>
                <a:spcPts val="600"/>
              </a:spcBef>
            </a:pPr>
            <a:r>
              <a:rPr lang="en-US" sz="1600" dirty="0">
                <a:solidFill>
                  <a:srgbClr val="C6DAEC"/>
                </a:solidFill>
                <a:latin typeface="Muli"/>
                <a:ea typeface="Muli"/>
                <a:cs typeface="Muli"/>
                <a:sym typeface="Muli"/>
              </a:rPr>
              <a:t> Airlines reservation system is a computer program designed and developed by using C programming language in order to implement and apply different broad concepts of C language. Airline reservation systems program enables airlines to sell their available seats .</a:t>
            </a:r>
          </a:p>
          <a:p>
            <a:pPr lvl="0">
              <a:spcBef>
                <a:spcPts val="600"/>
              </a:spcBef>
            </a:pPr>
            <a:r>
              <a:rPr lang="en-US" sz="1600" dirty="0">
                <a:solidFill>
                  <a:srgbClr val="C6DAEC"/>
                </a:solidFill>
                <a:latin typeface="Muli"/>
                <a:ea typeface="Muli"/>
                <a:cs typeface="Muli"/>
                <a:sym typeface="Muli"/>
              </a:rPr>
              <a:t>It has fares information, as well as a database of reservations (or passenger name records) and tickets issued . </a:t>
            </a:r>
            <a:endParaRPr sz="1600"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9" name="Picture 8">
            <a:extLst>
              <a:ext uri="{FF2B5EF4-FFF2-40B4-BE49-F238E27FC236}">
                <a16:creationId xmlns:a16="http://schemas.microsoft.com/office/drawing/2014/main" id="{F04AFF83-1F9B-497F-B840-387D9E53D2D1}"/>
              </a:ext>
            </a:extLst>
          </p:cNvPr>
          <p:cNvPicPr>
            <a:picLocks noChangeAspect="1"/>
          </p:cNvPicPr>
          <p:nvPr/>
        </p:nvPicPr>
        <p:blipFill>
          <a:blip r:embed="rId3"/>
          <a:stretch>
            <a:fillRect/>
          </a:stretch>
        </p:blipFill>
        <p:spPr>
          <a:xfrm>
            <a:off x="4004931" y="0"/>
            <a:ext cx="4861294" cy="20801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7" name="Picture 6">
            <a:extLst>
              <a:ext uri="{FF2B5EF4-FFF2-40B4-BE49-F238E27FC236}">
                <a16:creationId xmlns:a16="http://schemas.microsoft.com/office/drawing/2014/main" id="{CEF59D57-6588-4051-A07E-C173A71B460F}"/>
              </a:ext>
            </a:extLst>
          </p:cNvPr>
          <p:cNvPicPr>
            <a:picLocks noChangeAspect="1"/>
          </p:cNvPicPr>
          <p:nvPr/>
        </p:nvPicPr>
        <p:blipFill>
          <a:blip r:embed="rId3"/>
          <a:stretch>
            <a:fillRect/>
          </a:stretch>
        </p:blipFill>
        <p:spPr>
          <a:xfrm>
            <a:off x="4465673" y="63794"/>
            <a:ext cx="4678327" cy="2323760"/>
          </a:xfrm>
          <a:prstGeom prst="rect">
            <a:avLst/>
          </a:prstGeom>
        </p:spPr>
      </p:pic>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Objectives</a:t>
            </a:r>
            <a:endParaRPr dirty="0"/>
          </a:p>
        </p:txBody>
      </p:sp>
      <p:sp>
        <p:nvSpPr>
          <p:cNvPr id="343" name="Google Shape;343;p12"/>
          <p:cNvSpPr txBox="1"/>
          <p:nvPr/>
        </p:nvSpPr>
        <p:spPr>
          <a:xfrm>
            <a:off x="1732700" y="1618900"/>
            <a:ext cx="6695374"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600" dirty="0">
                <a:solidFill>
                  <a:schemeClr val="tx1"/>
                </a:solidFill>
                <a:latin typeface="Muli"/>
                <a:ea typeface="Muli"/>
                <a:cs typeface="Muli"/>
                <a:sym typeface="Muli"/>
              </a:rPr>
              <a:t>The project aims to fulfil the following objectives :</a:t>
            </a:r>
          </a:p>
          <a:p>
            <a:pPr marL="171450" lvl="0" indent="-171450" algn="l" rtl="0">
              <a:spcBef>
                <a:spcPts val="600"/>
              </a:spcBef>
              <a:spcAft>
                <a:spcPts val="0"/>
              </a:spcAft>
              <a:buClr>
                <a:schemeClr val="dk1"/>
              </a:buClr>
              <a:buSzPts val="1100"/>
              <a:buFont typeface="Arial" panose="020B0604020202020204" pitchFamily="34" charset="0"/>
              <a:buChar char="•"/>
            </a:pPr>
            <a:r>
              <a:rPr lang="en-US" sz="1600" dirty="0">
                <a:solidFill>
                  <a:schemeClr val="tx1"/>
                </a:solidFill>
                <a:latin typeface="Muli"/>
                <a:ea typeface="Muli"/>
                <a:cs typeface="Muli"/>
                <a:sym typeface="Muli"/>
              </a:rPr>
              <a:t>To keep the record of all the travelers that have reserved for flight from the respective aviation or airline  </a:t>
            </a:r>
          </a:p>
          <a:p>
            <a:pPr marL="171450" lvl="0" indent="-171450" algn="l" rtl="0">
              <a:spcBef>
                <a:spcPts val="600"/>
              </a:spcBef>
              <a:spcAft>
                <a:spcPts val="0"/>
              </a:spcAft>
              <a:buClr>
                <a:schemeClr val="dk1"/>
              </a:buClr>
              <a:buSzPts val="1100"/>
              <a:buFont typeface="Arial" panose="020B0604020202020204" pitchFamily="34" charset="0"/>
              <a:buChar char="•"/>
            </a:pPr>
            <a:r>
              <a:rPr lang="en-US" sz="1600" dirty="0">
                <a:solidFill>
                  <a:schemeClr val="tx1"/>
                </a:solidFill>
                <a:latin typeface="Muli"/>
                <a:ea typeface="Muli"/>
                <a:cs typeface="Muli"/>
                <a:sym typeface="Muli"/>
              </a:rPr>
              <a:t>To make the existing workers job easier with the reduction in number of required employees as well as time efficient software for people </a:t>
            </a:r>
          </a:p>
          <a:p>
            <a:pPr marL="171450" lvl="0" indent="-171450" algn="l" rtl="0">
              <a:spcBef>
                <a:spcPts val="600"/>
              </a:spcBef>
              <a:spcAft>
                <a:spcPts val="0"/>
              </a:spcAft>
              <a:buClr>
                <a:schemeClr val="dk1"/>
              </a:buClr>
              <a:buSzPts val="1100"/>
              <a:buFont typeface="Arial" panose="020B0604020202020204" pitchFamily="34" charset="0"/>
              <a:buChar char="•"/>
            </a:pPr>
            <a:r>
              <a:rPr lang="en-US" sz="1600" dirty="0">
                <a:solidFill>
                  <a:schemeClr val="tx1"/>
                </a:solidFill>
                <a:latin typeface="Muli"/>
                <a:ea typeface="Muli"/>
                <a:cs typeface="Muli"/>
                <a:sym typeface="Muli"/>
              </a:rPr>
              <a:t>To increase the efficiency of reservation of flights as per the requirements of passengers</a:t>
            </a:r>
          </a:p>
          <a:p>
            <a:pPr marL="171450" lvl="0" indent="-171450" algn="l" rtl="0">
              <a:spcBef>
                <a:spcPts val="600"/>
              </a:spcBef>
              <a:spcAft>
                <a:spcPts val="0"/>
              </a:spcAft>
              <a:buClr>
                <a:schemeClr val="dk1"/>
              </a:buClr>
              <a:buSzPts val="1100"/>
              <a:buFont typeface="Arial" panose="020B0604020202020204" pitchFamily="34" charset="0"/>
              <a:buChar char="•"/>
            </a:pPr>
            <a:r>
              <a:rPr lang="en-US" sz="1600" dirty="0">
                <a:solidFill>
                  <a:schemeClr val="tx1"/>
                </a:solidFill>
                <a:latin typeface="Muli"/>
                <a:ea typeface="Muli"/>
                <a:cs typeface="Muli"/>
                <a:sym typeface="Muli"/>
              </a:rPr>
              <a:t>To enable user to book flight with ease and help the administration in the easy monitoring of flights</a:t>
            </a: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15020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00846" y="179796"/>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7" name="Picture 6">
            <a:extLst>
              <a:ext uri="{FF2B5EF4-FFF2-40B4-BE49-F238E27FC236}">
                <a16:creationId xmlns:a16="http://schemas.microsoft.com/office/drawing/2014/main" id="{A23269AC-8F78-499B-9AE8-8FA955A454AF}"/>
              </a:ext>
            </a:extLst>
          </p:cNvPr>
          <p:cNvPicPr>
            <a:picLocks noChangeAspect="1"/>
          </p:cNvPicPr>
          <p:nvPr/>
        </p:nvPicPr>
        <p:blipFill>
          <a:blip r:embed="rId3"/>
          <a:stretch>
            <a:fillRect/>
          </a:stretch>
        </p:blipFill>
        <p:spPr>
          <a:xfrm>
            <a:off x="153227" y="2524029"/>
            <a:ext cx="1931735" cy="1931735"/>
          </a:xfrm>
          <a:prstGeom prst="rect">
            <a:avLst/>
          </a:prstGeom>
        </p:spPr>
      </p:pic>
      <p:sp>
        <p:nvSpPr>
          <p:cNvPr id="8" name="TextBox 7">
            <a:extLst>
              <a:ext uri="{FF2B5EF4-FFF2-40B4-BE49-F238E27FC236}">
                <a16:creationId xmlns:a16="http://schemas.microsoft.com/office/drawing/2014/main" id="{7DF20073-BF80-4FE4-9F73-4083A35E6462}"/>
              </a:ext>
            </a:extLst>
          </p:cNvPr>
          <p:cNvSpPr txBox="1"/>
          <p:nvPr/>
        </p:nvSpPr>
        <p:spPr>
          <a:xfrm>
            <a:off x="2300846" y="923882"/>
            <a:ext cx="5967429" cy="2554545"/>
          </a:xfrm>
          <a:prstGeom prst="rect">
            <a:avLst/>
          </a:prstGeom>
          <a:noFill/>
        </p:spPr>
        <p:txBody>
          <a:bodyPr wrap="square" rtlCol="0">
            <a:spAutoFit/>
          </a:bodyPr>
          <a:lstStyle/>
          <a:p>
            <a:pPr>
              <a:buClr>
                <a:schemeClr val="tx1"/>
              </a:buClr>
            </a:pPr>
            <a:r>
              <a:rPr lang="en-US" sz="1600" b="0" i="0" dirty="0">
                <a:solidFill>
                  <a:srgbClr val="14DDD1"/>
                </a:solidFill>
                <a:effectLst/>
                <a:latin typeface="Roboto" panose="02000000000000000000" pitchFamily="2" charset="0"/>
              </a:rPr>
              <a:t>Rapid Application </a:t>
            </a:r>
            <a:r>
              <a:rPr lang="en-US" sz="1600" dirty="0">
                <a:solidFill>
                  <a:srgbClr val="14DDD1"/>
                </a:solidFill>
                <a:latin typeface="Roboto" panose="02000000000000000000" pitchFamily="2" charset="0"/>
              </a:rPr>
              <a:t>D</a:t>
            </a:r>
            <a:r>
              <a:rPr lang="en-US" sz="1600" b="0" i="0" dirty="0">
                <a:solidFill>
                  <a:srgbClr val="14DDD1"/>
                </a:solidFill>
                <a:effectLst/>
                <a:latin typeface="Roboto" panose="02000000000000000000" pitchFamily="2" charset="0"/>
              </a:rPr>
              <a:t>evelopment</a:t>
            </a:r>
          </a:p>
          <a:p>
            <a:pPr>
              <a:buClr>
                <a:schemeClr val="tx1"/>
              </a:buClr>
            </a:pPr>
            <a:endParaRPr lang="en-US" sz="1600" dirty="0">
              <a:solidFill>
                <a:srgbClr val="14DDD1"/>
              </a:solidFill>
            </a:endParaRPr>
          </a:p>
          <a:p>
            <a:pPr>
              <a:buClr>
                <a:schemeClr val="tx1"/>
              </a:buClr>
            </a:pPr>
            <a:r>
              <a:rPr lang="en-US" dirty="0">
                <a:solidFill>
                  <a:schemeClr val="tx1"/>
                </a:solidFill>
              </a:rPr>
              <a:t>The rapid application development method contains four phases: requirements planning, user design, construction, and cutover. The user design and construction phases repeat until the user confirms that the product meets all requirements .</a:t>
            </a:r>
          </a:p>
          <a:p>
            <a:pPr>
              <a:buClr>
                <a:schemeClr val="tx1"/>
              </a:buClr>
            </a:pPr>
            <a:endParaRPr lang="en-US" dirty="0">
              <a:solidFill>
                <a:schemeClr val="tx1"/>
              </a:solidFill>
            </a:endParaRPr>
          </a:p>
          <a:p>
            <a:pPr>
              <a:buClr>
                <a:schemeClr val="tx1"/>
              </a:buClr>
            </a:pPr>
            <a:r>
              <a:rPr lang="en-US" dirty="0">
                <a:solidFill>
                  <a:schemeClr val="tx1"/>
                </a:solidFill>
              </a:rPr>
              <a:t>Rapid application development works best for projects that have a clear business goal and a clearly defined user groups, but are not computationally complex. RAD is highly useful for time-sensitive small to medium projects</a:t>
            </a:r>
            <a:r>
              <a:rPr lang="en-US" sz="1600" dirty="0">
                <a:solidFill>
                  <a:schemeClr val="tx1"/>
                </a:solidFill>
              </a:rPr>
              <a:t>.</a:t>
            </a:r>
          </a:p>
        </p:txBody>
      </p:sp>
      <p:pic>
        <p:nvPicPr>
          <p:cNvPr id="12" name="Picture 11">
            <a:extLst>
              <a:ext uri="{FF2B5EF4-FFF2-40B4-BE49-F238E27FC236}">
                <a16:creationId xmlns:a16="http://schemas.microsoft.com/office/drawing/2014/main" id="{88C819EC-7FD3-410F-8490-26BD6E8D786B}"/>
              </a:ext>
            </a:extLst>
          </p:cNvPr>
          <p:cNvPicPr>
            <a:picLocks noChangeAspect="1"/>
          </p:cNvPicPr>
          <p:nvPr/>
        </p:nvPicPr>
        <p:blipFill>
          <a:blip r:embed="rId4"/>
          <a:stretch>
            <a:fillRect/>
          </a:stretch>
        </p:blipFill>
        <p:spPr>
          <a:xfrm>
            <a:off x="2402954" y="3489896"/>
            <a:ext cx="4480405" cy="14881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 name="Picture 2">
            <a:extLst>
              <a:ext uri="{FF2B5EF4-FFF2-40B4-BE49-F238E27FC236}">
                <a16:creationId xmlns:a16="http://schemas.microsoft.com/office/drawing/2014/main" id="{115339C9-3E0C-4480-9E18-67A69B7B35E1}"/>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2219643" y="0"/>
            <a:ext cx="5705156" cy="5048058"/>
          </a:xfrm>
          <a:prstGeom prst="rect">
            <a:avLst/>
          </a:prstGeom>
        </p:spPr>
      </p:pic>
      <p:sp>
        <p:nvSpPr>
          <p:cNvPr id="372" name="Google Shape;372;p16"/>
          <p:cNvSpPr txBox="1">
            <a:spLocks noGrp="1"/>
          </p:cNvSpPr>
          <p:nvPr>
            <p:ph type="title"/>
          </p:nvPr>
        </p:nvSpPr>
        <p:spPr>
          <a:xfrm>
            <a:off x="2300846" y="8360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Control Flow</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6" name="TextBox 5">
            <a:extLst>
              <a:ext uri="{FF2B5EF4-FFF2-40B4-BE49-F238E27FC236}">
                <a16:creationId xmlns:a16="http://schemas.microsoft.com/office/drawing/2014/main" id="{5D2E07B3-B164-42B4-8EEE-42801F203110}"/>
              </a:ext>
            </a:extLst>
          </p:cNvPr>
          <p:cNvSpPr txBox="1"/>
          <p:nvPr/>
        </p:nvSpPr>
        <p:spPr>
          <a:xfrm>
            <a:off x="5575935" y="713665"/>
            <a:ext cx="569595" cy="16927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500" dirty="0">
                <a:solidFill>
                  <a:schemeClr val="bg1"/>
                </a:solidFill>
              </a:rPr>
              <a:t>Main Menu</a:t>
            </a:r>
          </a:p>
        </p:txBody>
      </p:sp>
      <p:pic>
        <p:nvPicPr>
          <p:cNvPr id="7" name="Picture 6">
            <a:extLst>
              <a:ext uri="{FF2B5EF4-FFF2-40B4-BE49-F238E27FC236}">
                <a16:creationId xmlns:a16="http://schemas.microsoft.com/office/drawing/2014/main" id="{A23269AC-8F78-499B-9AE8-8FA955A454AF}"/>
              </a:ext>
            </a:extLst>
          </p:cNvPr>
          <p:cNvPicPr>
            <a:picLocks noChangeAspect="1"/>
          </p:cNvPicPr>
          <p:nvPr/>
        </p:nvPicPr>
        <p:blipFill>
          <a:blip r:embed="rId5"/>
          <a:stretch>
            <a:fillRect/>
          </a:stretch>
        </p:blipFill>
        <p:spPr>
          <a:xfrm>
            <a:off x="153227" y="2524029"/>
            <a:ext cx="1931735" cy="1931735"/>
          </a:xfrm>
          <a:prstGeom prst="rect">
            <a:avLst/>
          </a:prstGeom>
        </p:spPr>
      </p:pic>
    </p:spTree>
    <p:extLst>
      <p:ext uri="{BB962C8B-B14F-4D97-AF65-F5344CB8AC3E}">
        <p14:creationId xmlns:p14="http://schemas.microsoft.com/office/powerpoint/2010/main" val="310533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395398"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FFFFFF"/>
                </a:solidFill>
                <a:latin typeface="Nixie One"/>
                <a:sym typeface="Nixie One"/>
              </a:rPr>
              <a:t>HOME</a:t>
            </a:r>
            <a:br>
              <a:rPr lang="en" sz="3600" b="1" dirty="0">
                <a:solidFill>
                  <a:srgbClr val="FFFFFF"/>
                </a:solidFill>
                <a:latin typeface="Nixie One"/>
                <a:sym typeface="Nixie One"/>
              </a:rPr>
            </a:br>
            <a:r>
              <a:rPr lang="en" sz="3600" b="1" dirty="0">
                <a:solidFill>
                  <a:srgbClr val="FFFFFF"/>
                </a:solidFill>
                <a:latin typeface="Nixie One"/>
                <a:sym typeface="Nixie One"/>
              </a:rPr>
              <a:t>PAGE</a:t>
            </a:r>
            <a:endParaRPr sz="3600" b="1" dirty="0">
              <a:solidFill>
                <a:srgbClr val="FFFFFF"/>
              </a:solidFill>
            </a:endParaRPr>
          </a:p>
        </p:txBody>
      </p:sp>
      <p:pic>
        <p:nvPicPr>
          <p:cNvPr id="7" name="Picture 6">
            <a:extLst>
              <a:ext uri="{FF2B5EF4-FFF2-40B4-BE49-F238E27FC236}">
                <a16:creationId xmlns:a16="http://schemas.microsoft.com/office/drawing/2014/main" id="{132FD198-8EA1-4C20-9FAE-252000D32AA8}"/>
              </a:ext>
            </a:extLst>
          </p:cNvPr>
          <p:cNvPicPr>
            <a:picLocks noChangeAspect="1"/>
          </p:cNvPicPr>
          <p:nvPr/>
        </p:nvPicPr>
        <p:blipFill rotWithShape="1">
          <a:blip r:embed="rId3"/>
          <a:srcRect l="19531" t="3804" r="27941" b="40625"/>
          <a:stretch/>
        </p:blipFill>
        <p:spPr>
          <a:xfrm>
            <a:off x="2621946" y="653144"/>
            <a:ext cx="6217960" cy="3700130"/>
          </a:xfrm>
          <a:prstGeom prst="rect">
            <a:avLst/>
          </a:prstGeom>
          <a:ln w="127000" cap="sq">
            <a:solidFill>
              <a:srgbClr val="000000"/>
            </a:solidFill>
            <a:miter lim="800000"/>
          </a:ln>
          <a:effectLst>
            <a:outerShdw blurRad="57150" dist="50800" dir="2700000" algn="tl" rotWithShape="0">
              <a:srgbClr val="000000">
                <a:alpha val="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52105"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FFFFF"/>
                </a:solidFill>
                <a:latin typeface="Nixie One"/>
                <a:sym typeface="Nixie One"/>
              </a:rPr>
              <a:t>LOGIN /</a:t>
            </a:r>
          </a:p>
          <a:p>
            <a:pPr marL="0" lvl="0" indent="0" algn="ctr" rtl="0">
              <a:spcBef>
                <a:spcPts val="0"/>
              </a:spcBef>
              <a:spcAft>
                <a:spcPts val="0"/>
              </a:spcAft>
              <a:buNone/>
            </a:pPr>
            <a:r>
              <a:rPr lang="en" sz="3200" b="1" dirty="0">
                <a:solidFill>
                  <a:srgbClr val="FFFFFF"/>
                </a:solidFill>
                <a:latin typeface="Nixie One"/>
                <a:sym typeface="Nixie One"/>
              </a:rPr>
              <a:t>SIGN UP</a:t>
            </a:r>
          </a:p>
        </p:txBody>
      </p:sp>
      <p:pic>
        <p:nvPicPr>
          <p:cNvPr id="3" name="Picture 2">
            <a:extLst>
              <a:ext uri="{FF2B5EF4-FFF2-40B4-BE49-F238E27FC236}">
                <a16:creationId xmlns:a16="http://schemas.microsoft.com/office/drawing/2014/main" id="{4E407F4F-3485-4CFB-BFD2-7B89DFF7D091}"/>
              </a:ext>
            </a:extLst>
          </p:cNvPr>
          <p:cNvPicPr>
            <a:picLocks noChangeAspect="1"/>
          </p:cNvPicPr>
          <p:nvPr/>
        </p:nvPicPr>
        <p:blipFill rotWithShape="1">
          <a:blip r:embed="rId3"/>
          <a:srcRect r="35615" b="18797"/>
          <a:stretch/>
        </p:blipFill>
        <p:spPr>
          <a:xfrm>
            <a:off x="2808088" y="297711"/>
            <a:ext cx="5830615" cy="4136403"/>
          </a:xfrm>
          <a:prstGeom prst="rect">
            <a:avLst/>
          </a:prstGeom>
          <a:ln w="88900" cap="sq" cmpd="thickThin">
            <a:solidFill>
              <a:srgbClr val="000000"/>
            </a:solidFill>
            <a:prstDash val="solid"/>
            <a:miter lim="800000"/>
          </a:ln>
          <a:effectLst>
            <a:glow rad="63500">
              <a:schemeClr val="accent1">
                <a:alpha val="40000"/>
              </a:schemeClr>
            </a:glow>
            <a:innerShdw blurRad="76200">
              <a:srgbClr val="000000"/>
            </a:innerShdw>
          </a:effectLst>
        </p:spPr>
      </p:pic>
    </p:spTree>
    <p:extLst>
      <p:ext uri="{BB962C8B-B14F-4D97-AF65-F5344CB8AC3E}">
        <p14:creationId xmlns:p14="http://schemas.microsoft.com/office/powerpoint/2010/main" val="47321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60712" y="1573767"/>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rgbClr val="FFFFFF"/>
                </a:solidFill>
              </a:rPr>
              <a:t>FLIGHT</a:t>
            </a:r>
          </a:p>
          <a:p>
            <a:pPr marL="0" lvl="0" indent="0" algn="ctr" rtl="0">
              <a:spcBef>
                <a:spcPts val="0"/>
              </a:spcBef>
              <a:spcAft>
                <a:spcPts val="0"/>
              </a:spcAft>
              <a:buNone/>
            </a:pPr>
            <a:r>
              <a:rPr lang="en-US" sz="2800" b="1" dirty="0">
                <a:solidFill>
                  <a:srgbClr val="FFFFFF"/>
                </a:solidFill>
              </a:rPr>
              <a:t>BOOKING</a:t>
            </a:r>
            <a:endParaRPr sz="2800" b="1" dirty="0">
              <a:solidFill>
                <a:srgbClr val="FFFFFF"/>
              </a:solidFill>
            </a:endParaRPr>
          </a:p>
        </p:txBody>
      </p:sp>
      <p:pic>
        <p:nvPicPr>
          <p:cNvPr id="3" name="Picture 2">
            <a:extLst>
              <a:ext uri="{FF2B5EF4-FFF2-40B4-BE49-F238E27FC236}">
                <a16:creationId xmlns:a16="http://schemas.microsoft.com/office/drawing/2014/main" id="{9ED39384-90E3-4231-82FB-0A74128970F4}"/>
              </a:ext>
            </a:extLst>
          </p:cNvPr>
          <p:cNvPicPr>
            <a:picLocks noChangeAspect="1"/>
          </p:cNvPicPr>
          <p:nvPr/>
        </p:nvPicPr>
        <p:blipFill rotWithShape="1">
          <a:blip r:embed="rId3"/>
          <a:srcRect r="31960" b="13310"/>
          <a:stretch/>
        </p:blipFill>
        <p:spPr>
          <a:xfrm>
            <a:off x="2549715" y="271637"/>
            <a:ext cx="6133573" cy="4395751"/>
          </a:xfrm>
          <a:prstGeom prst="rect">
            <a:avLst/>
          </a:prstGeom>
          <a:ln w="88900" cap="sq" cmpd="thickThin">
            <a:solidFill>
              <a:srgbClr val="000000"/>
            </a:solidFill>
            <a:prstDash val="solid"/>
            <a:miter lim="800000"/>
          </a:ln>
          <a:effectLst>
            <a:glow rad="63500">
              <a:schemeClr val="accent1">
                <a:alpha val="40000"/>
              </a:schemeClr>
            </a:glow>
            <a:innerShdw blurRad="76200">
              <a:srgbClr val="000000"/>
            </a:innerShdw>
          </a:effectLst>
        </p:spPr>
      </p:pic>
    </p:spTree>
    <p:extLst>
      <p:ext uri="{BB962C8B-B14F-4D97-AF65-F5344CB8AC3E}">
        <p14:creationId xmlns:p14="http://schemas.microsoft.com/office/powerpoint/2010/main" val="41603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912" y="1583612"/>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rgbClr val="FFFFFF"/>
                </a:solidFill>
              </a:rPr>
              <a:t>ADMIN</a:t>
            </a:r>
          </a:p>
          <a:p>
            <a:pPr marL="0" lvl="0" indent="0" algn="ctr" rtl="0">
              <a:spcBef>
                <a:spcPts val="0"/>
              </a:spcBef>
              <a:spcAft>
                <a:spcPts val="0"/>
              </a:spcAft>
              <a:buNone/>
            </a:pPr>
            <a:r>
              <a:rPr lang="en-US" sz="2800" b="1" dirty="0">
                <a:solidFill>
                  <a:srgbClr val="FFFFFF"/>
                </a:solidFill>
              </a:rPr>
              <a:t>LOGIN</a:t>
            </a:r>
            <a:endParaRPr sz="2800" b="1" dirty="0">
              <a:solidFill>
                <a:srgbClr val="FFFFFF"/>
              </a:solidFill>
            </a:endParaRPr>
          </a:p>
        </p:txBody>
      </p:sp>
      <p:pic>
        <p:nvPicPr>
          <p:cNvPr id="4" name="Picture 3">
            <a:extLst>
              <a:ext uri="{FF2B5EF4-FFF2-40B4-BE49-F238E27FC236}">
                <a16:creationId xmlns:a16="http://schemas.microsoft.com/office/drawing/2014/main" id="{14A19455-8BE0-4287-B178-E53D4D364131}"/>
              </a:ext>
            </a:extLst>
          </p:cNvPr>
          <p:cNvPicPr>
            <a:picLocks noChangeAspect="1"/>
          </p:cNvPicPr>
          <p:nvPr/>
        </p:nvPicPr>
        <p:blipFill rotWithShape="1">
          <a:blip r:embed="rId3"/>
          <a:srcRect l="7965" t="-372" r="51132" b="51466"/>
          <a:stretch/>
        </p:blipFill>
        <p:spPr>
          <a:xfrm>
            <a:off x="2636032" y="228667"/>
            <a:ext cx="4084082" cy="2582185"/>
          </a:xfrm>
          <a:prstGeom prst="rect">
            <a:avLst/>
          </a:prstGeom>
          <a:solidFill>
            <a:srgbClr val="FFFFFF">
              <a:shade val="85000"/>
            </a:srgbClr>
          </a:solidFill>
          <a:ln w="190500" cap="rnd">
            <a:solidFill>
              <a:srgbClr val="FFFFFF"/>
            </a:solidFill>
          </a:ln>
          <a:effectLst>
            <a:glow rad="63500">
              <a:schemeClr val="accent1">
                <a:alpha val="40000"/>
              </a:schemeClr>
            </a:glow>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402AB4FA-562F-4570-BBFF-A34E0A4086F1}"/>
              </a:ext>
            </a:extLst>
          </p:cNvPr>
          <p:cNvPicPr>
            <a:picLocks noChangeAspect="1"/>
          </p:cNvPicPr>
          <p:nvPr/>
        </p:nvPicPr>
        <p:blipFill rotWithShape="1">
          <a:blip r:embed="rId4"/>
          <a:srcRect l="-2143" t="-1411" r="75055" b="61058"/>
          <a:stretch/>
        </p:blipFill>
        <p:spPr>
          <a:xfrm>
            <a:off x="4490349" y="2417167"/>
            <a:ext cx="4243739" cy="2497666"/>
          </a:xfrm>
          <a:prstGeom prst="rect">
            <a:avLst/>
          </a:prstGeom>
          <a:solidFill>
            <a:srgbClr val="FFFFFF">
              <a:shade val="85000"/>
            </a:srgbClr>
          </a:solidFill>
          <a:ln w="190500" cap="rnd">
            <a:solidFill>
              <a:srgbClr val="FFFFFF"/>
            </a:solidFill>
          </a:ln>
          <a:effectLst>
            <a:glow rad="63500">
              <a:schemeClr val="accent1">
                <a:alpha val="40000"/>
              </a:schemeClr>
            </a:glow>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0218800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411</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Helvetica Neue</vt:lpstr>
      <vt:lpstr>Muli</vt:lpstr>
      <vt:lpstr>Nixie One</vt:lpstr>
      <vt:lpstr>Roboto</vt:lpstr>
      <vt:lpstr>Times New Roman</vt:lpstr>
      <vt:lpstr>Imogen template</vt:lpstr>
      <vt:lpstr>A Project Presentation  on Airlines Reservation System </vt:lpstr>
      <vt:lpstr>Introduction</vt:lpstr>
      <vt:lpstr>Objectives</vt:lpstr>
      <vt:lpstr>Methodology</vt:lpstr>
      <vt:lpstr>Control Flow</vt:lpstr>
      <vt:lpstr>PowerPoint Presentation</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Airlines Reservation System</dc:title>
  <dc:creator>Jivan Acharya</dc:creator>
  <cp:lastModifiedBy>jivan9181@gmail.com</cp:lastModifiedBy>
  <cp:revision>6</cp:revision>
  <dcterms:modified xsi:type="dcterms:W3CDTF">2021-10-31T02:49:45Z</dcterms:modified>
</cp:coreProperties>
</file>