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0" r:id="rId3"/>
    <p:sldId id="257" r:id="rId4"/>
    <p:sldId id="259" r:id="rId5"/>
    <p:sldId id="271" r:id="rId6"/>
    <p:sldId id="258" r:id="rId7"/>
    <p:sldId id="265" r:id="rId8"/>
    <p:sldId id="266" r:id="rId9"/>
    <p:sldId id="262" r:id="rId10"/>
    <p:sldId id="267" r:id="rId11"/>
    <p:sldId id="268" r:id="rId12"/>
    <p:sldId id="263" r:id="rId13"/>
    <p:sldId id="270" r:id="rId14"/>
    <p:sldId id="269" r:id="rId15"/>
    <p:sldId id="274" r:id="rId16"/>
    <p:sldId id="273" r:id="rId17"/>
    <p:sldId id="275" r:id="rId18"/>
    <p:sldId id="276" r:id="rId19"/>
    <p:sldId id="27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1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0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6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1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August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30,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952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DE8EA-7B48-F855-97B9-2B74247FF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40898"/>
            <a:ext cx="4511964" cy="2947210"/>
          </a:xfrm>
        </p:spPr>
        <p:txBody>
          <a:bodyPr anchor="t">
            <a:normAutofit/>
          </a:bodyPr>
          <a:lstStyle/>
          <a:p>
            <a:pPr algn="l"/>
            <a:r>
              <a:rPr lang="en-IN" b="1" u="sng"/>
              <a:t>HOSPITAL MANAGEMENT SYSTEM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F8A76-DEA5-4DD6-C8A8-315BC982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91700"/>
            <a:ext cx="4855464" cy="2400924"/>
          </a:xfrm>
        </p:spPr>
        <p:txBody>
          <a:bodyPr anchor="b">
            <a:normAutofit/>
          </a:bodyPr>
          <a:lstStyle/>
          <a:p>
            <a:pPr algn="l"/>
            <a:r>
              <a:rPr lang="en-IN" sz="1400" b="1" u="sng" spc="300">
                <a:latin typeface="Abadi" panose="020B0604020104020204" pitchFamily="34" charset="0"/>
              </a:rPr>
              <a:t>Team-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300">
                <a:latin typeface="Abadi" panose="020B0604020104020204" pitchFamily="34" charset="0"/>
              </a:rPr>
              <a:t>Jivan JAMdar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300">
                <a:latin typeface="Abadi" panose="020B0604020104020204" pitchFamily="34" charset="0"/>
              </a:rPr>
              <a:t>HitendrA KUMAR Dewangan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300">
                <a:latin typeface="Abadi" panose="020B0604020104020204" pitchFamily="34" charset="0"/>
              </a:rPr>
              <a:t>Raj Agrawal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300">
                <a:latin typeface="Abadi" panose="020B0604020104020204" pitchFamily="34" charset="0"/>
              </a:rPr>
              <a:t>balkrishna</a:t>
            </a:r>
            <a:endParaRPr lang="en-IN" sz="1400" spc="300" dirty="0">
              <a:latin typeface="Abadi" panose="020B06040201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613FB02-FFAF-8EAF-1B97-B7058E50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68" r="22081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5" name="Picture 2" descr="68,100+ Hospital Cartoon Stock Photos, Pictures &amp; Royalty ...">
            <a:extLst>
              <a:ext uri="{FF2B5EF4-FFF2-40B4-BE49-F238E27FC236}">
                <a16:creationId xmlns:a16="http://schemas.microsoft.com/office/drawing/2014/main" id="{78E055F7-EEB1-2AEB-5EC2-818C6476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6" r="22216" b="4"/>
          <a:stretch/>
        </p:blipFill>
        <p:spPr bwMode="auto">
          <a:xfrm>
            <a:off x="6107647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1380236" y="286601"/>
            <a:ext cx="5929422" cy="18529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u="sng" cap="all" spc="700">
                <a:latin typeface="+mj-lt"/>
                <a:ea typeface="+mj-ea"/>
                <a:cs typeface="+mj-cs"/>
              </a:rPr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1BCE1-24C5-9806-BDA0-190ED0400EF0}"/>
              </a:ext>
            </a:extLst>
          </p:cNvPr>
          <p:cNvSpPr txBox="1"/>
          <p:nvPr/>
        </p:nvSpPr>
        <p:spPr>
          <a:xfrm>
            <a:off x="1380236" y="2621381"/>
            <a:ext cx="6620763" cy="33222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i="0" u="none" strike="noStrike" baseline="0" dirty="0"/>
              <a:t>Operations: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u="none" strike="noStrike" baseline="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 err="1"/>
              <a:t>is_empty</a:t>
            </a:r>
            <a:r>
              <a:rPr lang="en-US" b="1" i="0" u="none" strike="noStrike" baseline="0" dirty="0"/>
              <a:t>()</a:t>
            </a:r>
            <a:r>
              <a:rPr lang="en-US" b="0" i="0" u="none" strike="noStrike" baseline="0" dirty="0"/>
              <a:t>: Checks if the stack is empty.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push(item</a:t>
            </a:r>
            <a:r>
              <a:rPr lang="en-US" b="0" i="0" u="none" strike="noStrike" baseline="0" dirty="0"/>
              <a:t>): Adds an item to the top of the stack.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pop()</a:t>
            </a:r>
            <a:r>
              <a:rPr lang="en-US" b="0" i="0" u="none" strike="noStrike" baseline="0" dirty="0"/>
              <a:t>: Removes and returns the item from the top of the stack.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peek(): </a:t>
            </a:r>
            <a:r>
              <a:rPr lang="en-US" b="0" i="0" u="none" strike="noStrike" baseline="0" dirty="0"/>
              <a:t>Returns the item at the top of the stack without removing it.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83CB2C-5A33-86A6-037F-21015CC5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3" r="20885" b="3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1253236" y="-783187"/>
            <a:ext cx="5929422" cy="18529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u="sng" cap="all" spc="700">
                <a:latin typeface="+mj-lt"/>
                <a:ea typeface="+mj-ea"/>
                <a:cs typeface="+mj-cs"/>
              </a:rPr>
              <a:t>STACK</a:t>
            </a:r>
            <a:endParaRPr lang="en-US" sz="4000" b="1" u="sng" cap="all" spc="7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B5ADC-02BA-4BE1-609D-44F595F2C996}"/>
              </a:ext>
            </a:extLst>
          </p:cNvPr>
          <p:cNvCxnSpPr>
            <a:cxnSpLocks/>
          </p:cNvCxnSpPr>
          <p:nvPr/>
        </p:nvCxnSpPr>
        <p:spPr>
          <a:xfrm>
            <a:off x="5866369" y="369378"/>
            <a:ext cx="0" cy="62142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B29058-1629-E6EF-C5E2-C7810ED81168}"/>
              </a:ext>
            </a:extLst>
          </p:cNvPr>
          <p:cNvSpPr txBox="1"/>
          <p:nvPr/>
        </p:nvSpPr>
        <p:spPr>
          <a:xfrm>
            <a:off x="4485563" y="2119591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65565-F910-FEAD-6B22-4D85B467DC79}"/>
              </a:ext>
            </a:extLst>
          </p:cNvPr>
          <p:cNvSpPr txBox="1"/>
          <p:nvPr/>
        </p:nvSpPr>
        <p:spPr>
          <a:xfrm>
            <a:off x="4604683" y="2845899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D5B44-2CCE-4AFF-DC17-F8EF3555A20A}"/>
              </a:ext>
            </a:extLst>
          </p:cNvPr>
          <p:cNvSpPr txBox="1"/>
          <p:nvPr/>
        </p:nvSpPr>
        <p:spPr>
          <a:xfrm>
            <a:off x="4510963" y="3458104"/>
            <a:ext cx="91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F6992-4ECE-F54B-E8A0-18DF6BF9DC2A}"/>
              </a:ext>
            </a:extLst>
          </p:cNvPr>
          <p:cNvSpPr txBox="1"/>
          <p:nvPr/>
        </p:nvSpPr>
        <p:spPr>
          <a:xfrm>
            <a:off x="4510963" y="4485388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0F1B22-CB06-7B53-97DB-D908453E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36" y="1339593"/>
            <a:ext cx="5761162" cy="103036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40C1B75-20B6-F41D-DA0F-6EFFCE38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36" y="2562142"/>
            <a:ext cx="5744377" cy="135273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8B7E9F7-1A32-E946-30F9-7D258CC111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010"/>
          <a:stretch/>
        </p:blipFill>
        <p:spPr>
          <a:xfrm>
            <a:off x="5977636" y="4067304"/>
            <a:ext cx="5831612" cy="159215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62B723-28E6-C869-3A4B-C53574A35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0" y="1255848"/>
            <a:ext cx="3837655" cy="50122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629BA-17D2-2B62-6D7F-B8BDE575E918}"/>
              </a:ext>
            </a:extLst>
          </p:cNvPr>
          <p:cNvCxnSpPr>
            <a:cxnSpLocks/>
          </p:cNvCxnSpPr>
          <p:nvPr/>
        </p:nvCxnSpPr>
        <p:spPr>
          <a:xfrm>
            <a:off x="2717800" y="2950245"/>
            <a:ext cx="1930404" cy="926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A675D-27AD-10F6-F41F-4FCC8746D05B}"/>
              </a:ext>
            </a:extLst>
          </p:cNvPr>
          <p:cNvCxnSpPr>
            <a:cxnSpLocks/>
          </p:cNvCxnSpPr>
          <p:nvPr/>
        </p:nvCxnSpPr>
        <p:spPr>
          <a:xfrm>
            <a:off x="2139950" y="3602955"/>
            <a:ext cx="234561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3FB4F-2D74-2A2D-8521-6FB546EA2E43}"/>
              </a:ext>
            </a:extLst>
          </p:cNvPr>
          <p:cNvCxnSpPr>
            <a:cxnSpLocks/>
          </p:cNvCxnSpPr>
          <p:nvPr/>
        </p:nvCxnSpPr>
        <p:spPr>
          <a:xfrm>
            <a:off x="2089149" y="4669866"/>
            <a:ext cx="239641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305CE8-3555-916C-9654-04ECD2D65DB6}"/>
              </a:ext>
            </a:extLst>
          </p:cNvPr>
          <p:cNvCxnSpPr>
            <a:cxnSpLocks/>
          </p:cNvCxnSpPr>
          <p:nvPr/>
        </p:nvCxnSpPr>
        <p:spPr>
          <a:xfrm flipV="1">
            <a:off x="2451100" y="2260865"/>
            <a:ext cx="2098981" cy="125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84D6A3C-499A-92F6-D8CB-DBD97B09BECF}"/>
              </a:ext>
            </a:extLst>
          </p:cNvPr>
          <p:cNvSpPr txBox="1"/>
          <p:nvPr/>
        </p:nvSpPr>
        <p:spPr>
          <a:xfrm>
            <a:off x="4726863" y="5653788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BB18BA-83D4-C561-3EC3-F7411830FE6C}"/>
              </a:ext>
            </a:extLst>
          </p:cNvPr>
          <p:cNvCxnSpPr>
            <a:cxnSpLocks/>
          </p:cNvCxnSpPr>
          <p:nvPr/>
        </p:nvCxnSpPr>
        <p:spPr>
          <a:xfrm>
            <a:off x="2305049" y="5838266"/>
            <a:ext cx="239641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4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449179" y="4088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/>
              <a:t>QUEUE</a:t>
            </a:r>
            <a:endParaRPr lang="en-IN" sz="4000" u="sng" dirty="0"/>
          </a:p>
        </p:txBody>
      </p:sp>
      <p:pic>
        <p:nvPicPr>
          <p:cNvPr id="3078" name="Picture 6" descr="Queue Data Structure">
            <a:extLst>
              <a:ext uri="{FF2B5EF4-FFF2-40B4-BE49-F238E27FC236}">
                <a16:creationId xmlns:a16="http://schemas.microsoft.com/office/drawing/2014/main" id="{0FCBCA5F-789A-DC4E-665B-4330D4F1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79" y="2700905"/>
            <a:ext cx="7231063" cy="36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A4F99-CDBB-8F9A-9B85-46B8BE6B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79" y="1872632"/>
            <a:ext cx="7869124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patients are seen in the order they arrived for their appointments.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manage patient appointments in a first-in-first-out (FIFO) order.</a:t>
            </a:r>
          </a:p>
        </p:txBody>
      </p:sp>
    </p:spTree>
    <p:extLst>
      <p:ext uri="{BB962C8B-B14F-4D97-AF65-F5344CB8AC3E}">
        <p14:creationId xmlns:p14="http://schemas.microsoft.com/office/powerpoint/2010/main" val="11868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406400" y="-177800"/>
            <a:ext cx="491139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cap="all" spc="700" dirty="0">
                <a:latin typeface="+mj-lt"/>
                <a:ea typeface="+mj-ea"/>
                <a:cs typeface="+mj-cs"/>
              </a:rPr>
              <a:t>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8D183-76FC-BF8D-9D80-00175CC60143}"/>
              </a:ext>
            </a:extLst>
          </p:cNvPr>
          <p:cNvSpPr txBox="1"/>
          <p:nvPr/>
        </p:nvSpPr>
        <p:spPr>
          <a:xfrm>
            <a:off x="406401" y="18757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baseline="0" dirty="0"/>
              <a:t>Operations: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0" u="none" strike="noStrike" baseline="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 err="1"/>
              <a:t>is_empty</a:t>
            </a:r>
            <a:r>
              <a:rPr lang="en-US" sz="1600" b="1" i="0" u="none" strike="noStrike" baseline="0" dirty="0"/>
              <a:t>(): </a:t>
            </a:r>
            <a:r>
              <a:rPr lang="en-US" sz="1600" i="0" u="none" strike="noStrike" baseline="0" dirty="0"/>
              <a:t>Checks if the queue is empty</a:t>
            </a:r>
            <a:r>
              <a:rPr lang="en-US" sz="1600" b="1" i="0" u="none" strike="noStrike" baseline="0" dirty="0"/>
              <a:t>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/>
              <a:t>enqueue(item): </a:t>
            </a:r>
            <a:r>
              <a:rPr lang="en-US" sz="1600" i="0" u="none" strike="noStrike" baseline="0" dirty="0"/>
              <a:t>Adds an item to the end of the queue.</a:t>
            </a:r>
            <a:endParaRPr lang="en-US" sz="1600" b="1" i="0" u="none" strike="noStrike" baseline="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/>
              <a:t>dequeue(): </a:t>
            </a:r>
            <a:r>
              <a:rPr lang="en-US" sz="1600" i="0" u="none" strike="noStrike" baseline="0" dirty="0"/>
              <a:t>Removes and returns the item from the front of the queue.</a:t>
            </a:r>
            <a:endParaRPr lang="en-US" sz="1600" b="1" i="0" u="none" strike="noStrike" baseline="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/>
              <a:t>peek(): </a:t>
            </a:r>
            <a:r>
              <a:rPr lang="en-US" sz="1600" i="0" u="none" strike="noStrike" baseline="0" dirty="0"/>
              <a:t>Returns the item at the front of the queue without removing it.</a:t>
            </a:r>
          </a:p>
        </p:txBody>
      </p:sp>
      <p:pic>
        <p:nvPicPr>
          <p:cNvPr id="3078" name="Picture 6" descr="Queue Data Structure">
            <a:extLst>
              <a:ext uri="{FF2B5EF4-FFF2-40B4-BE49-F238E27FC236}">
                <a16:creationId xmlns:a16="http://schemas.microsoft.com/office/drawing/2014/main" id="{0FCBCA5F-789A-DC4E-665B-4330D4F1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308" y="1678576"/>
            <a:ext cx="6087291" cy="30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F982E71-4B1F-EC53-746F-626776BE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1" y="1002048"/>
            <a:ext cx="3673691" cy="49675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051599-C5B6-A0E6-4153-B2C5E98AE9B8}"/>
              </a:ext>
            </a:extLst>
          </p:cNvPr>
          <p:cNvCxnSpPr>
            <a:cxnSpLocks/>
          </p:cNvCxnSpPr>
          <p:nvPr/>
        </p:nvCxnSpPr>
        <p:spPr>
          <a:xfrm>
            <a:off x="2850633" y="2644353"/>
            <a:ext cx="204366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538FE-DB2A-8CB4-81C5-DDEAAC92C29D}"/>
              </a:ext>
            </a:extLst>
          </p:cNvPr>
          <p:cNvCxnSpPr>
            <a:cxnSpLocks/>
          </p:cNvCxnSpPr>
          <p:nvPr/>
        </p:nvCxnSpPr>
        <p:spPr>
          <a:xfrm>
            <a:off x="2451100" y="3341448"/>
            <a:ext cx="1872738" cy="593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5D700F-5E61-D0C7-9BBF-9268AD5ACB4A}"/>
              </a:ext>
            </a:extLst>
          </p:cNvPr>
          <p:cNvCxnSpPr>
            <a:cxnSpLocks/>
          </p:cNvCxnSpPr>
          <p:nvPr/>
        </p:nvCxnSpPr>
        <p:spPr>
          <a:xfrm>
            <a:off x="2137736" y="4419600"/>
            <a:ext cx="2154637" cy="3922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F080F-817A-A66B-C884-04C38E5CE39D}"/>
              </a:ext>
            </a:extLst>
          </p:cNvPr>
          <p:cNvCxnSpPr>
            <a:cxnSpLocks/>
          </p:cNvCxnSpPr>
          <p:nvPr/>
        </p:nvCxnSpPr>
        <p:spPr>
          <a:xfrm>
            <a:off x="2451100" y="1968579"/>
            <a:ext cx="2259051" cy="276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449179" y="1840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DB8-0DA6-0465-BE1C-E4376F9A1083}"/>
              </a:ext>
            </a:extLst>
          </p:cNvPr>
          <p:cNvSpPr txBox="1"/>
          <p:nvPr/>
        </p:nvSpPr>
        <p:spPr>
          <a:xfrm>
            <a:off x="4710151" y="1783913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6F542-C598-9AC5-AC95-52FD5FC2F4A1}"/>
              </a:ext>
            </a:extLst>
          </p:cNvPr>
          <p:cNvSpPr txBox="1"/>
          <p:nvPr/>
        </p:nvSpPr>
        <p:spPr>
          <a:xfrm>
            <a:off x="4818098" y="2481008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65E3F-60A0-7F40-64DA-90300EB6FEF1}"/>
              </a:ext>
            </a:extLst>
          </p:cNvPr>
          <p:cNvSpPr txBox="1"/>
          <p:nvPr/>
        </p:nvSpPr>
        <p:spPr>
          <a:xfrm>
            <a:off x="4323838" y="3216003"/>
            <a:ext cx="91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BE1E3-FD0E-D6F6-BFE7-E3B09CD40C2A}"/>
              </a:ext>
            </a:extLst>
          </p:cNvPr>
          <p:cNvSpPr txBox="1"/>
          <p:nvPr/>
        </p:nvSpPr>
        <p:spPr>
          <a:xfrm>
            <a:off x="4265257" y="4276426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BF4709-0BC3-8D1C-1006-C97936664690}"/>
              </a:ext>
            </a:extLst>
          </p:cNvPr>
          <p:cNvCxnSpPr>
            <a:cxnSpLocks/>
          </p:cNvCxnSpPr>
          <p:nvPr/>
        </p:nvCxnSpPr>
        <p:spPr>
          <a:xfrm>
            <a:off x="5866369" y="369378"/>
            <a:ext cx="0" cy="62142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A0754-0172-FDFE-DAE4-AF8286E9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1" y="4276426"/>
            <a:ext cx="5749706" cy="15849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99932C-B462-CD52-9F8C-950AABC7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67" y="1002048"/>
            <a:ext cx="5842170" cy="9941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2BAB63-948E-E880-899E-3C43F34B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067" y="2462300"/>
            <a:ext cx="5669174" cy="141959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014740-E3C0-013F-B18D-964D47966806}"/>
              </a:ext>
            </a:extLst>
          </p:cNvPr>
          <p:cNvCxnSpPr>
            <a:cxnSpLocks/>
          </p:cNvCxnSpPr>
          <p:nvPr/>
        </p:nvCxnSpPr>
        <p:spPr>
          <a:xfrm>
            <a:off x="2357652" y="5516406"/>
            <a:ext cx="2154637" cy="3922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74C164-0C61-CD9E-6F8E-40B3B779DD45}"/>
              </a:ext>
            </a:extLst>
          </p:cNvPr>
          <p:cNvSpPr txBox="1"/>
          <p:nvPr/>
        </p:nvSpPr>
        <p:spPr>
          <a:xfrm>
            <a:off x="4485173" y="5373232"/>
            <a:ext cx="93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3278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9A91E-CB0A-FB26-57C5-D1BE1A1C1391}"/>
              </a:ext>
            </a:extLst>
          </p:cNvPr>
          <p:cNvSpPr txBox="1"/>
          <p:nvPr/>
        </p:nvSpPr>
        <p:spPr>
          <a:xfrm>
            <a:off x="1841500" y="2374900"/>
            <a:ext cx="8394700" cy="10541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spc="700" dirty="0">
                <a:latin typeface="+mj-lt"/>
                <a:ea typeface="+mj-ea"/>
                <a:cs typeface="+mj-cs"/>
              </a:rPr>
              <a:t>Instance </a:t>
            </a:r>
            <a:r>
              <a:rPr lang="en-US" sz="6000" b="1" u="sng" cap="all" spc="700" dirty="0" err="1">
                <a:latin typeface="+mj-lt"/>
                <a:ea typeface="+mj-ea"/>
                <a:cs typeface="+mj-cs"/>
              </a:rPr>
              <a:t>scenerio</a:t>
            </a:r>
            <a:endParaRPr lang="en-US" sz="6000" b="1" u="sng" cap="all" spc="7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67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8A4BF-D1ED-7BBA-C110-37E51593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8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6121-F106-2299-261A-7718DF64263E}"/>
              </a:ext>
            </a:extLst>
          </p:cNvPr>
          <p:cNvSpPr txBox="1"/>
          <p:nvPr/>
        </p:nvSpPr>
        <p:spPr>
          <a:xfrm>
            <a:off x="463825" y="2950387"/>
            <a:ext cx="3077044" cy="353140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u="sng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Instance </a:t>
            </a:r>
          </a:p>
        </p:txBody>
      </p:sp>
    </p:spTree>
    <p:extLst>
      <p:ext uri="{BB962C8B-B14F-4D97-AF65-F5344CB8AC3E}">
        <p14:creationId xmlns:p14="http://schemas.microsoft.com/office/powerpoint/2010/main" val="107708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5B7F-B5F8-51A2-CA6E-0F2CEAA73CC0}"/>
              </a:ext>
            </a:extLst>
          </p:cNvPr>
          <p:cNvSpPr txBox="1"/>
          <p:nvPr/>
        </p:nvSpPr>
        <p:spPr>
          <a:xfrm>
            <a:off x="0" y="660400"/>
            <a:ext cx="12192000" cy="2768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spc="700" dirty="0">
                <a:latin typeface="+mj-lt"/>
                <a:ea typeface="+mj-ea"/>
                <a:cs typeface="+mj-cs"/>
              </a:rPr>
              <a:t>ADDITIONAL FEATURS IN FUTURE</a:t>
            </a:r>
          </a:p>
        </p:txBody>
      </p:sp>
    </p:spTree>
    <p:extLst>
      <p:ext uri="{BB962C8B-B14F-4D97-AF65-F5344CB8AC3E}">
        <p14:creationId xmlns:p14="http://schemas.microsoft.com/office/powerpoint/2010/main" val="85222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5B7F-B5F8-51A2-CA6E-0F2CEAA73CC0}"/>
              </a:ext>
            </a:extLst>
          </p:cNvPr>
          <p:cNvSpPr txBox="1"/>
          <p:nvPr/>
        </p:nvSpPr>
        <p:spPr>
          <a:xfrm>
            <a:off x="355600" y="0"/>
            <a:ext cx="11557000" cy="6985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u="sng" cap="all" spc="300" dirty="0">
                <a:latin typeface="+mj-lt"/>
                <a:ea typeface="+mj-ea"/>
                <a:cs typeface="+mj-cs"/>
              </a:rPr>
              <a:t>ADDITIONAL FEATURS IN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CEE67-8E31-1D89-9D0B-10D941A956B0}"/>
              </a:ext>
            </a:extLst>
          </p:cNvPr>
          <p:cNvSpPr txBox="1"/>
          <p:nvPr/>
        </p:nvSpPr>
        <p:spPr>
          <a:xfrm>
            <a:off x="355600" y="1039336"/>
            <a:ext cx="10845800" cy="498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Medication Management: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Linked Lists:</a:t>
            </a:r>
            <a:r>
              <a:rPr lang="en-US" dirty="0"/>
              <a:t> Store medication prescriptions and refill information in a chronological order.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Hash Tables:</a:t>
            </a:r>
            <a:r>
              <a:rPr lang="en-US" dirty="0"/>
              <a:t> Quickly access medication information based on the medication name or ID.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Organize inventory items in a hierarchical structure based on categories or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 Tables: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search for items based on their unique identifiers.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Management: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the relationships between beds, patients, and wards.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Queues: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beds based on patient needs or urgency.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E4F59-9C74-7D2F-3B91-930CC36146C5}"/>
              </a:ext>
            </a:extLst>
          </p:cNvPr>
          <p:cNvSpPr txBox="1"/>
          <p:nvPr/>
        </p:nvSpPr>
        <p:spPr>
          <a:xfrm>
            <a:off x="1371600" y="2667000"/>
            <a:ext cx="5724939" cy="137626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DOUBTS ?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D098AB-F23B-9735-FF30-AC9E7FCB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67324-C943-2735-AD60-396A64668C22}"/>
              </a:ext>
            </a:extLst>
          </p:cNvPr>
          <p:cNvSpPr txBox="1"/>
          <p:nvPr/>
        </p:nvSpPr>
        <p:spPr>
          <a:xfrm>
            <a:off x="625642" y="1395663"/>
            <a:ext cx="109407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The Hospital Management System (HMS) is a software solution designed to manage patient records, appointments, and emergency handling efficiently. This system utilizes an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AVL Tree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for maintaining patient records, ensuring that the data remains balanced and retrieval operations are performed quickly. Additionally,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Queue and Stack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data structures are used for managing patient appointments and emergency cases, respectively.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BD594-BE99-BAC1-5AF2-8330B9380201}"/>
              </a:ext>
            </a:extLst>
          </p:cNvPr>
          <p:cNvSpPr txBox="1"/>
          <p:nvPr/>
        </p:nvSpPr>
        <p:spPr>
          <a:xfrm>
            <a:off x="625642" y="28643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800" b="0" i="0" u="sng" strike="noStrike" baseline="0" dirty="0">
              <a:solidFill>
                <a:srgbClr val="000000"/>
              </a:solidFill>
            </a:endParaRPr>
          </a:p>
          <a:p>
            <a:r>
              <a:rPr lang="en-IN" sz="2800" b="0" i="0" u="sng" strike="noStrike" baseline="0" dirty="0">
                <a:solidFill>
                  <a:srgbClr val="000000"/>
                </a:solidFill>
              </a:rPr>
              <a:t> Overview 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23391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E4F59-9C74-7D2F-3B91-930CC36146C5}"/>
              </a:ext>
            </a:extLst>
          </p:cNvPr>
          <p:cNvSpPr txBox="1"/>
          <p:nvPr/>
        </p:nvSpPr>
        <p:spPr>
          <a:xfrm>
            <a:off x="1371600" y="2667000"/>
            <a:ext cx="5724939" cy="137626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D098AB-F23B-9735-FF30-AC9E7FCB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BC167-57D8-9AED-0A44-685167F9BA92}"/>
              </a:ext>
            </a:extLst>
          </p:cNvPr>
          <p:cNvSpPr txBox="1"/>
          <p:nvPr/>
        </p:nvSpPr>
        <p:spPr>
          <a:xfrm>
            <a:off x="237744" y="109728"/>
            <a:ext cx="10844784" cy="554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Features of the Hospital Management System (HMS)</a:t>
            </a:r>
          </a:p>
          <a:p>
            <a:endParaRPr lang="en-US" sz="3600" b="1" u="sng" dirty="0"/>
          </a:p>
          <a:p>
            <a:r>
              <a:rPr lang="en-US" sz="2400" b="1" dirty="0"/>
              <a:t>Patient Management:</a:t>
            </a:r>
          </a:p>
          <a:p>
            <a:endParaRPr lang="en-US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Registration:</a:t>
            </a:r>
            <a:r>
              <a:rPr lang="en-US" sz="2000" dirty="0"/>
              <a:t> Adding new patients to the system.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Check-in/Check-out:</a:t>
            </a:r>
            <a:r>
              <a:rPr lang="en-US" sz="2000" dirty="0"/>
              <a:t> Recording patient arrival and departure.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Appointment Scheduling:</a:t>
            </a:r>
            <a:r>
              <a:rPr lang="en-US" sz="2000" dirty="0"/>
              <a:t> Booking appointments with doctors.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Emergency Handling:</a:t>
            </a:r>
            <a:r>
              <a:rPr lang="en-US" sz="2000" dirty="0"/>
              <a:t> Prioritizing emergency cases.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Search:</a:t>
            </a:r>
            <a:r>
              <a:rPr lang="en-US" sz="2000" dirty="0"/>
              <a:t> Finding patients by ID.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Listing Patients:</a:t>
            </a:r>
            <a:r>
              <a:rPr lang="en-US" sz="2000" dirty="0"/>
              <a:t> Viewing all registered patients.</a:t>
            </a:r>
          </a:p>
        </p:txBody>
      </p:sp>
      <p:pic>
        <p:nvPicPr>
          <p:cNvPr id="2" name="Picture 2" descr="68,100+ Hospital Cartoon Stock Photos, Pictures &amp; Royalty ...">
            <a:extLst>
              <a:ext uri="{FF2B5EF4-FFF2-40B4-BE49-F238E27FC236}">
                <a16:creationId xmlns:a16="http://schemas.microsoft.com/office/drawing/2014/main" id="{3D0BBF3C-CF5A-52F7-8660-C9303272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6" r="22216" b="4"/>
          <a:stretch/>
        </p:blipFill>
        <p:spPr bwMode="auto">
          <a:xfrm>
            <a:off x="7198094" y="897841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3711A-E7FD-490E-7970-D1636CAEACCE}"/>
              </a:ext>
            </a:extLst>
          </p:cNvPr>
          <p:cNvSpPr txBox="1"/>
          <p:nvPr/>
        </p:nvSpPr>
        <p:spPr>
          <a:xfrm>
            <a:off x="457200" y="393700"/>
            <a:ext cx="9144000" cy="55358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u="sng" dirty="0"/>
              <a:t>Three primary data structures the Hospital Management System (HMS)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u="sng" dirty="0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AVL Tree </a:t>
            </a:r>
            <a:r>
              <a:rPr lang="en-US" sz="2000" dirty="0"/>
              <a:t>- Used to store and manage patient records efficiently.</a:t>
            </a:r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Stack</a:t>
            </a:r>
            <a:r>
              <a:rPr lang="en-US" sz="2000" dirty="0"/>
              <a:t> - Used to manage emergency cases in a last-in-first-out (LIFO) order.</a:t>
            </a:r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Queue</a:t>
            </a:r>
            <a:r>
              <a:rPr lang="en-US" sz="2000" dirty="0"/>
              <a:t> - Used to manage patient appointments in a first-in-first-out (FIFO)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A950B-63FE-474C-7C06-3FC380A6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161637"/>
            <a:ext cx="7037982" cy="23120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3711A-E7FD-490E-7970-D1636CAEACCE}"/>
              </a:ext>
            </a:extLst>
          </p:cNvPr>
          <p:cNvSpPr txBox="1"/>
          <p:nvPr/>
        </p:nvSpPr>
        <p:spPr>
          <a:xfrm>
            <a:off x="457200" y="485359"/>
            <a:ext cx="11517086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i="0" u="none" strike="noStrike" baseline="0" dirty="0"/>
              <a:t>The </a:t>
            </a:r>
            <a:r>
              <a:rPr lang="en-US" i="0" u="none" strike="noStrike" baseline="0" dirty="0" err="1"/>
              <a:t>TreeNode</a:t>
            </a:r>
            <a:r>
              <a:rPr lang="en-US" i="0" u="none" strike="noStrike" baseline="0" dirty="0"/>
              <a:t> class is a helper class for the AVL Tree. It represents a node in the AVL tree containing a patient and pointers to its left and right children.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patient: </a:t>
            </a:r>
            <a:r>
              <a:rPr lang="en-US" dirty="0"/>
              <a:t>A Patient object stored in the node.</a:t>
            </a:r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left: </a:t>
            </a:r>
            <a:r>
              <a:rPr lang="en-US" dirty="0"/>
              <a:t>Reference to the left child node.</a:t>
            </a:r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right: </a:t>
            </a:r>
            <a:r>
              <a:rPr lang="en-US" dirty="0"/>
              <a:t>Reference to the right child node</a:t>
            </a:r>
            <a:r>
              <a:rPr lang="en-US" b="1" dirty="0"/>
              <a:t>.</a:t>
            </a:r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height: </a:t>
            </a:r>
            <a:r>
              <a:rPr lang="en-US" dirty="0"/>
              <a:t>Height of the node in the AVL tree (used for balancing).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6D64-7097-F648-CDD7-C2B0FFCF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85" y="3429000"/>
            <a:ext cx="4037215" cy="22406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1387149" y="457199"/>
            <a:ext cx="5524143" cy="155672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cap="all" spc="700" dirty="0">
                <a:latin typeface="+mj-lt"/>
                <a:ea typeface="+mj-ea"/>
                <a:cs typeface="+mj-cs"/>
              </a:rPr>
              <a:t>AVL Tree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A86C3-4B3F-D8CD-0A24-C177BE7C590B}"/>
              </a:ext>
            </a:extLst>
          </p:cNvPr>
          <p:cNvSpPr txBox="1"/>
          <p:nvPr/>
        </p:nvSpPr>
        <p:spPr>
          <a:xfrm>
            <a:off x="1387150" y="2384714"/>
            <a:ext cx="5476045" cy="35992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 A self-balancing binary search tree that ensures </a:t>
            </a:r>
            <a:r>
              <a:rPr lang="en-US" sz="1600" b="1" i="0" u="none" strike="noStrike" baseline="0" dirty="0"/>
              <a:t>O(log n) </a:t>
            </a:r>
            <a:r>
              <a:rPr lang="en-US" sz="1600" b="0" i="0" u="none" strike="noStrike" baseline="0" dirty="0"/>
              <a:t>time complexity for insertion, deletion, and search operations. This is crucial for efficient management and retrieval of patient records. </a:t>
            </a:r>
            <a:endParaRPr lang="en-US" sz="1600" dirty="0"/>
          </a:p>
        </p:txBody>
      </p:sp>
      <p:pic>
        <p:nvPicPr>
          <p:cNvPr id="2050" name="Picture 2" descr="AVL Trees | Learn Data Structure ...">
            <a:extLst>
              <a:ext uri="{FF2B5EF4-FFF2-40B4-BE49-F238E27FC236}">
                <a16:creationId xmlns:a16="http://schemas.microsoft.com/office/drawing/2014/main" id="{7EEB653A-8B69-7158-4A5B-B28553BB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4109973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A31973-B9D9-B80B-F6F9-E41FA06F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76" y="3360776"/>
            <a:ext cx="4165023" cy="1388340"/>
          </a:xfrm>
          <a:prstGeom prst="rect">
            <a:avLst/>
          </a:prstGeom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49F7E-AA54-E112-CB76-0A5B81BAD4A8}"/>
              </a:ext>
            </a:extLst>
          </p:cNvPr>
          <p:cNvSpPr txBox="1"/>
          <p:nvPr/>
        </p:nvSpPr>
        <p:spPr>
          <a:xfrm>
            <a:off x="8250345" y="4756633"/>
            <a:ext cx="4002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Root node of </a:t>
            </a:r>
            <a:r>
              <a:rPr lang="en-US" sz="1200" cap="all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avl</a:t>
            </a:r>
            <a:r>
              <a:rPr lang="en-US" sz="1200" cap="all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tree</a:t>
            </a:r>
            <a:endParaRPr lang="en-IN" sz="1200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982147" y="-628299"/>
            <a:ext cx="491139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cap="all" spc="700" dirty="0">
                <a:latin typeface="+mj-lt"/>
                <a:ea typeface="+mj-ea"/>
                <a:cs typeface="+mj-cs"/>
              </a:rPr>
              <a:t>AVL Tree </a:t>
            </a:r>
          </a:p>
        </p:txBody>
      </p:sp>
      <p:pic>
        <p:nvPicPr>
          <p:cNvPr id="1026" name="Picture 2" descr="AVL Tree (Data Structures) - javatpoint">
            <a:extLst>
              <a:ext uri="{FF2B5EF4-FFF2-40B4-BE49-F238E27FC236}">
                <a16:creationId xmlns:a16="http://schemas.microsoft.com/office/drawing/2014/main" id="{5346AB9F-E832-6748-C973-6A94D7586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687" y="457200"/>
            <a:ext cx="4628065" cy="54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A86C3-4B3F-D8CD-0A24-C177BE7C590B}"/>
              </a:ext>
            </a:extLst>
          </p:cNvPr>
          <p:cNvSpPr txBox="1"/>
          <p:nvPr/>
        </p:nvSpPr>
        <p:spPr>
          <a:xfrm>
            <a:off x="537030" y="1556724"/>
            <a:ext cx="6752770" cy="43728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Operations performed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1. insert(root, patient):</a:t>
            </a:r>
            <a:r>
              <a:rPr lang="en-US" sz="1400" dirty="0"/>
              <a:t> Inserts a new patient into the AVL tree, maintaining its balance.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2. delete(root, patient_id):</a:t>
            </a:r>
            <a:r>
              <a:rPr lang="en-US" sz="1400" dirty="0"/>
              <a:t> Deletes a patient from the AVL tree, maintaining its balance.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3. left_rotate(z):</a:t>
            </a:r>
            <a:r>
              <a:rPr lang="en-US" sz="1400" dirty="0"/>
              <a:t> Performs a left rotation around node z.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4. right_rotate(z):</a:t>
            </a:r>
            <a:r>
              <a:rPr lang="en-US" sz="1400" dirty="0"/>
              <a:t> Performs a right rotation around node z.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5. get_height(root):</a:t>
            </a:r>
            <a:r>
              <a:rPr lang="en-US" sz="1400" dirty="0"/>
              <a:t> Returns the height of a node.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6. get_balance(root):</a:t>
            </a:r>
            <a:r>
              <a:rPr lang="en-US" sz="1400" dirty="0"/>
              <a:t> Computes the balance factor of a node.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7. get_min_value_node(root):</a:t>
            </a:r>
            <a:r>
              <a:rPr lang="en-US" sz="1400" dirty="0"/>
              <a:t> Finds the node with the minimum patient_id in the subtree rooted at root.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8. search(root, patient_id):</a:t>
            </a:r>
            <a:r>
              <a:rPr lang="en-US" sz="1400" dirty="0"/>
              <a:t> Searches for a patient in the AVL tree by patient_id.</a:t>
            </a:r>
          </a:p>
        </p:txBody>
      </p:sp>
    </p:spTree>
    <p:extLst>
      <p:ext uri="{BB962C8B-B14F-4D97-AF65-F5344CB8AC3E}">
        <p14:creationId xmlns:p14="http://schemas.microsoft.com/office/powerpoint/2010/main" val="23837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982147" y="-628299"/>
            <a:ext cx="491139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cap="all" spc="700" dirty="0">
                <a:latin typeface="+mj-lt"/>
                <a:ea typeface="+mj-ea"/>
                <a:cs typeface="+mj-cs"/>
              </a:rPr>
              <a:t>AVL Tree 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A86C3-4B3F-D8CD-0A24-C177BE7C590B}"/>
              </a:ext>
            </a:extLst>
          </p:cNvPr>
          <p:cNvSpPr txBox="1"/>
          <p:nvPr/>
        </p:nvSpPr>
        <p:spPr>
          <a:xfrm>
            <a:off x="537030" y="1556724"/>
            <a:ext cx="6752770" cy="43728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9D680-D262-1B33-865A-A2388A3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54" y="1016975"/>
            <a:ext cx="5290546" cy="166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73A75-22B0-4C16-965C-72195ACBB7FD}"/>
              </a:ext>
            </a:extLst>
          </p:cNvPr>
          <p:cNvSpPr txBox="1"/>
          <p:nvPr/>
        </p:nvSpPr>
        <p:spPr>
          <a:xfrm>
            <a:off x="3494765" y="606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cap="all" spc="700" dirty="0">
                <a:latin typeface="+mj-lt"/>
                <a:ea typeface="+mj-ea"/>
                <a:cs typeface="+mj-cs"/>
              </a:rPr>
              <a:t>HMS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B088C-98E4-ACC6-075A-B268DF91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4" y="4376615"/>
            <a:ext cx="10133359" cy="17184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A73EBB-B9A9-DBC3-6843-8ADAFFB3A0D1}"/>
              </a:ext>
            </a:extLst>
          </p:cNvPr>
          <p:cNvCxnSpPr>
            <a:cxnSpLocks/>
          </p:cNvCxnSpPr>
          <p:nvPr/>
        </p:nvCxnSpPr>
        <p:spPr>
          <a:xfrm flipV="1">
            <a:off x="3437843" y="1114216"/>
            <a:ext cx="4385357" cy="397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C4ADC-5F14-054E-A869-473CF1E12F58}"/>
              </a:ext>
            </a:extLst>
          </p:cNvPr>
          <p:cNvCxnSpPr>
            <a:cxnSpLocks/>
          </p:cNvCxnSpPr>
          <p:nvPr/>
        </p:nvCxnSpPr>
        <p:spPr>
          <a:xfrm>
            <a:off x="3238500" y="1768022"/>
            <a:ext cx="4311918" cy="19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0E554-6B42-7A1D-1A85-9FC9FA858485}"/>
              </a:ext>
            </a:extLst>
          </p:cNvPr>
          <p:cNvCxnSpPr>
            <a:cxnSpLocks/>
          </p:cNvCxnSpPr>
          <p:nvPr/>
        </p:nvCxnSpPr>
        <p:spPr>
          <a:xfrm>
            <a:off x="3450727" y="2331769"/>
            <a:ext cx="4122141" cy="275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63613-FEC3-D412-CB86-18FDA784C388}"/>
              </a:ext>
            </a:extLst>
          </p:cNvPr>
          <p:cNvCxnSpPr>
            <a:cxnSpLocks/>
          </p:cNvCxnSpPr>
          <p:nvPr/>
        </p:nvCxnSpPr>
        <p:spPr>
          <a:xfrm>
            <a:off x="3437843" y="4050036"/>
            <a:ext cx="208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5F855A-BD08-BD2D-C747-A1A8895B3CC0}"/>
              </a:ext>
            </a:extLst>
          </p:cNvPr>
          <p:cNvSpPr txBox="1"/>
          <p:nvPr/>
        </p:nvSpPr>
        <p:spPr>
          <a:xfrm>
            <a:off x="5448267" y="4436102"/>
            <a:ext cx="4002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Sorted listing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AD773-B0F1-EDF1-84C9-250131D6CF05}"/>
              </a:ext>
            </a:extLst>
          </p:cNvPr>
          <p:cNvSpPr txBox="1"/>
          <p:nvPr/>
        </p:nvSpPr>
        <p:spPr>
          <a:xfrm>
            <a:off x="7572868" y="1725426"/>
            <a:ext cx="4002402" cy="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insert()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C96B6-BFD8-2ED6-182F-CA444CD107CB}"/>
              </a:ext>
            </a:extLst>
          </p:cNvPr>
          <p:cNvSpPr txBox="1"/>
          <p:nvPr/>
        </p:nvSpPr>
        <p:spPr>
          <a:xfrm>
            <a:off x="7589564" y="2438694"/>
            <a:ext cx="4002402" cy="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Delete()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007B1-3272-C5FA-D271-B9CF0F2EECD3}"/>
              </a:ext>
            </a:extLst>
          </p:cNvPr>
          <p:cNvSpPr txBox="1"/>
          <p:nvPr/>
        </p:nvSpPr>
        <p:spPr>
          <a:xfrm>
            <a:off x="7823200" y="910623"/>
            <a:ext cx="4002402" cy="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insert()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704799-3D51-6D69-2345-2CF62864E114}"/>
              </a:ext>
            </a:extLst>
          </p:cNvPr>
          <p:cNvSpPr txBox="1"/>
          <p:nvPr/>
        </p:nvSpPr>
        <p:spPr>
          <a:xfrm>
            <a:off x="7823200" y="1149723"/>
            <a:ext cx="1127671" cy="4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O(log 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DBC78-DA68-6005-6C6E-F621C804CB12}"/>
              </a:ext>
            </a:extLst>
          </p:cNvPr>
          <p:cNvSpPr txBox="1"/>
          <p:nvPr/>
        </p:nvSpPr>
        <p:spPr>
          <a:xfrm>
            <a:off x="7550418" y="1994602"/>
            <a:ext cx="1127671" cy="4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O(log 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97DB0-343E-6424-9B5A-61510B323DA0}"/>
              </a:ext>
            </a:extLst>
          </p:cNvPr>
          <p:cNvSpPr txBox="1"/>
          <p:nvPr/>
        </p:nvSpPr>
        <p:spPr>
          <a:xfrm>
            <a:off x="7589564" y="2679490"/>
            <a:ext cx="1127671" cy="4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O(log 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B88B3A-D40F-A689-4A3E-F93E467150AD}"/>
              </a:ext>
            </a:extLst>
          </p:cNvPr>
          <p:cNvSpPr txBox="1"/>
          <p:nvPr/>
        </p:nvSpPr>
        <p:spPr>
          <a:xfrm>
            <a:off x="5797208" y="4655524"/>
            <a:ext cx="112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O(n)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2A96D0-A6CE-9A4A-9A28-EF914601F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54" y="2715526"/>
            <a:ext cx="5611008" cy="161947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2F5CB1-AB7E-FB4F-F0AA-47D19B49AC9D}"/>
              </a:ext>
            </a:extLst>
          </p:cNvPr>
          <p:cNvCxnSpPr>
            <a:cxnSpLocks/>
          </p:cNvCxnSpPr>
          <p:nvPr/>
        </p:nvCxnSpPr>
        <p:spPr>
          <a:xfrm>
            <a:off x="3610958" y="2892900"/>
            <a:ext cx="4157282" cy="4926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B2F9C5-CBC9-CB90-FB93-2915491775FA}"/>
              </a:ext>
            </a:extLst>
          </p:cNvPr>
          <p:cNvSpPr txBox="1"/>
          <p:nvPr/>
        </p:nvSpPr>
        <p:spPr>
          <a:xfrm>
            <a:off x="7794687" y="3186299"/>
            <a:ext cx="4002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cap="all" spc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search()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E66083-67FD-05AE-8556-466FDCC19FE6}"/>
              </a:ext>
            </a:extLst>
          </p:cNvPr>
          <p:cNvSpPr txBox="1"/>
          <p:nvPr/>
        </p:nvSpPr>
        <p:spPr>
          <a:xfrm>
            <a:off x="7794687" y="3427304"/>
            <a:ext cx="112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O(log n)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2C17E5-EE81-6B8C-909B-21A5D2C9B76D}"/>
              </a:ext>
            </a:extLst>
          </p:cNvPr>
          <p:cNvCxnSpPr>
            <a:cxnSpLocks/>
          </p:cNvCxnSpPr>
          <p:nvPr/>
        </p:nvCxnSpPr>
        <p:spPr>
          <a:xfrm flipV="1">
            <a:off x="3238500" y="4557540"/>
            <a:ext cx="2146899" cy="305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3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34229-4991-BE71-CA26-026A8A93D6AA}"/>
              </a:ext>
            </a:extLst>
          </p:cNvPr>
          <p:cNvSpPr txBox="1"/>
          <p:nvPr/>
        </p:nvSpPr>
        <p:spPr>
          <a:xfrm>
            <a:off x="1371600" y="457200"/>
            <a:ext cx="5268036" cy="21401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cap="all" spc="700" dirty="0">
                <a:latin typeface="+mj-lt"/>
                <a:ea typeface="+mj-ea"/>
                <a:cs typeface="+mj-cs"/>
              </a:rPr>
              <a:t>STACK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16AFEF4-020B-3646-FE07-0E099CB7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3054545"/>
            <a:ext cx="5268037" cy="25675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Used to manage emergency cases in a last-in-first-out (LIFO) order.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Ensures that the most recent emergency cases are prioritized for treatment. </a:t>
            </a: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EF6799-DE18-1D6F-829A-44D00D5ED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234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829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Abadi</vt:lpstr>
      <vt:lpstr>Aptos</vt:lpstr>
      <vt:lpstr>Arial</vt:lpstr>
      <vt:lpstr>Tw Cen MT</vt:lpstr>
      <vt:lpstr>GradientRiseVTI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Hitendra Dewangan</dc:creator>
  <cp:lastModifiedBy>Hitendra Dewangan</cp:lastModifiedBy>
  <cp:revision>2</cp:revision>
  <dcterms:created xsi:type="dcterms:W3CDTF">2024-08-29T19:16:31Z</dcterms:created>
  <dcterms:modified xsi:type="dcterms:W3CDTF">2024-08-30T06:33:41Z</dcterms:modified>
</cp:coreProperties>
</file>