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24"/>
  </p:handoutMasterIdLst>
  <p:sldIdLst>
    <p:sldId id="256" r:id="rId3"/>
    <p:sldId id="307" r:id="rId4"/>
    <p:sldId id="259" r:id="rId5"/>
    <p:sldId id="308" r:id="rId6"/>
    <p:sldId id="309" r:id="rId7"/>
    <p:sldId id="281" r:id="rId8"/>
    <p:sldId id="262" r:id="rId10"/>
    <p:sldId id="271" r:id="rId11"/>
    <p:sldId id="311" r:id="rId12"/>
    <p:sldId id="310" r:id="rId13"/>
    <p:sldId id="275" r:id="rId14"/>
    <p:sldId id="312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282" r:id="rId23"/>
  </p:sldIdLst>
  <p:sldSz cx="12192000" cy="6858000"/>
  <p:notesSz cx="7103745" cy="10234295"/>
  <p:embeddedFontLst>
    <p:embeddedFont>
      <p:font typeface="Open Sans" panose="020B0606030504020204" charset="0"/>
      <p:regular r:id="rId29"/>
      <p:bold r:id="rId30"/>
    </p:embeddedFont>
    <p:embeddedFont>
      <p:font typeface="Open Sans ExtraBold" panose="020B0906030804020204" charset="0"/>
      <p:bold r:id="rId31"/>
    </p:embeddedFont>
    <p:embeddedFont>
      <p:font typeface="Arial Black" panose="020B0A04020102020204" charset="0"/>
      <p:bold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  <p:cmAuthor id="2" name="kingsoft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1E9"/>
    <a:srgbClr val="6C92B0"/>
    <a:srgbClr val="242626"/>
    <a:srgbClr val="E8EDF2"/>
    <a:srgbClr val="4E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8.xml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23" name="文本框 22"/>
            <p:cNvSpPr txBox="1"/>
            <p:nvPr/>
          </p:nvSpPr>
          <p:spPr>
            <a:xfrm>
              <a:off x="1042" y="9588"/>
              <a:ext cx="3587" cy="3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sz="1000">
                  <a:solidFill>
                    <a:schemeClr val="tx1">
                      <a:alpha val="50000"/>
                    </a:schemeClr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Open Sans" panose="020B0606030504020204" charset="0"/>
                </a:rPr>
                <a:t>Add a main point</a:t>
              </a:r>
              <a:endParaRPr sz="1000">
                <a:solidFill>
                  <a:schemeClr val="tx1">
                    <a:alpha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085" y="1450340"/>
            <a:ext cx="10927715" cy="1941830"/>
            <a:chOff x="871" y="2284"/>
            <a:chExt cx="17209" cy="3058"/>
          </a:xfrm>
        </p:grpSpPr>
        <p:sp>
          <p:nvSpPr>
            <p:cNvPr id="26" name="文本框 25"/>
            <p:cNvSpPr txBox="1"/>
            <p:nvPr/>
          </p:nvSpPr>
          <p:spPr>
            <a:xfrm>
              <a:off x="871" y="2290"/>
              <a:ext cx="10534" cy="30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2000" b="1">
                  <a:solidFill>
                    <a:schemeClr val="accent1">
                      <a:alpha val="40000"/>
                    </a:schemeClr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Derm</a:t>
              </a:r>
              <a:endParaRPr lang="en-US" altLang="zh-CN" sz="12000" b="1">
                <a:solidFill>
                  <a:schemeClr val="accent1">
                    <a:alpha val="40000"/>
                  </a:schemeClr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546" y="2284"/>
              <a:ext cx="10534" cy="30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2000" b="1" dirty="0">
                  <a:ln w="6350">
                    <a:solidFill>
                      <a:schemeClr val="accent1"/>
                    </a:solidFill>
                  </a:ln>
                  <a:noFill/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atter</a:t>
              </a:r>
              <a:endParaRPr lang="en-US" altLang="zh-CN" sz="12000" b="1" dirty="0">
                <a:ln w="6350">
                  <a:solidFill>
                    <a:schemeClr val="accent1"/>
                  </a:solidFill>
                </a:ln>
                <a:noFill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8020" y="2834640"/>
            <a:ext cx="6458585" cy="2795171"/>
            <a:chOff x="1024" y="4158"/>
            <a:chExt cx="10171" cy="4402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6" y="6625"/>
              <a:ext cx="605" cy="605"/>
              <a:chOff x="1216" y="6197"/>
              <a:chExt cx="762" cy="76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216" y="6197"/>
                <a:ext cx="762" cy="7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Open Sans" panose="020B0606030504020204" charset="0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1494" y="6498"/>
                <a:ext cx="245" cy="1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Open Sans" panose="020B060603050402020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811" y="6478"/>
              <a:ext cx="4107" cy="208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l"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Ateeb Gowhar</a:t>
              </a:r>
              <a:endParaRPr lang="en-US" altLang="zh-CN" sz="16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  <a:p>
              <a:pPr algn="l"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Jivansh Raghuvanshi</a:t>
              </a:r>
              <a:endParaRPr lang="en-US" altLang="zh-CN" sz="16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  <a:p>
              <a:pPr algn="l" fontAlgn="ctr">
                <a:lnSpc>
                  <a:spcPct val="100000"/>
                </a:lnSpc>
              </a:pPr>
              <a:endParaRPr lang="en-US" altLang="zh-CN" sz="16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  <a:p>
              <a:pPr algn="l"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B.Tech Bioinformatics</a:t>
              </a:r>
              <a:endParaRPr lang="en-US" altLang="zh-CN" sz="16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  <a:p>
              <a:pPr algn="l"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sem III</a:t>
              </a:r>
              <a:endParaRPr lang="en-US" altLang="zh-CN" sz="16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024" y="4158"/>
              <a:ext cx="10171" cy="1598"/>
              <a:chOff x="1024" y="4158"/>
              <a:chExt cx="10171" cy="1598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024" y="4158"/>
                <a:ext cx="10171" cy="159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zh-CN" sz="4000">
                    <a:solidFill>
                      <a:schemeClr val="tx1"/>
                    </a:solidFill>
                    <a:latin typeface="Open Sans ExtraBold" panose="020B0906030804020204" charset="0"/>
                    <a:ea typeface="Open Sans ExtraBold" panose="020B0906030804020204" charset="0"/>
                    <a:cs typeface="Open Sans" panose="020B0606030504020204" charset="0"/>
                  </a:rPr>
                  <a:t>A guide to skin cancer</a:t>
                </a:r>
                <a:endParaRPr lang="en-US" altLang="zh-CN" sz="400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06" y="5402"/>
                <a:ext cx="7960" cy="195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>
                  <a:noFill/>
                  <a:cs typeface="Open Sans" panose="020B0606030504020204" charset="0"/>
                  <a:sym typeface="+mn-ea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 rot="16200000">
            <a:off x="10249535" y="768985"/>
            <a:ext cx="1125220" cy="1158240"/>
          </a:xfrm>
          <a:prstGeom prst="rect">
            <a:avLst/>
          </a:prstGeom>
          <a:solidFill>
            <a:srgbClr val="4E7DA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accent1"/>
              </a:solidFill>
              <a:cs typeface="Open Sans" panose="020B0606030504020204" charset="0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47" name="矩形 4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pic>
        <p:nvPicPr>
          <p:cNvPr id="2" name="Picture 1" descr="dermat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13055"/>
            <a:ext cx="1283335" cy="128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RESOURCES USED: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22" name="任意多边形 4"/>
          <p:cNvSpPr/>
          <p:nvPr/>
        </p:nvSpPr>
        <p:spPr bwMode="auto">
          <a:xfrm>
            <a:off x="3561080" y="2432050"/>
            <a:ext cx="5172075" cy="2488565"/>
          </a:xfrm>
          <a:custGeom>
            <a:avLst/>
            <a:gdLst>
              <a:gd name="T0" fmla="*/ 7 w 2816"/>
              <a:gd name="T1" fmla="*/ 1234 h 1566"/>
              <a:gd name="T2" fmla="*/ 807 w 2816"/>
              <a:gd name="T3" fmla="*/ 408 h 1566"/>
              <a:gd name="T4" fmla="*/ 553 w 2816"/>
              <a:gd name="T5" fmla="*/ 408 h 1566"/>
              <a:gd name="T6" fmla="*/ 1421 w 2816"/>
              <a:gd name="T7" fmla="*/ 0 h 1566"/>
              <a:gd name="T8" fmla="*/ 2289 w 2816"/>
              <a:gd name="T9" fmla="*/ 408 h 1566"/>
              <a:gd name="T10" fmla="*/ 2026 w 2816"/>
              <a:gd name="T11" fmla="*/ 408 h 1566"/>
              <a:gd name="T12" fmla="*/ 2816 w 2816"/>
              <a:gd name="T13" fmla="*/ 1201 h 1566"/>
              <a:gd name="T14" fmla="*/ 2816 w 2816"/>
              <a:gd name="T15" fmla="*/ 1550 h 1566"/>
              <a:gd name="T16" fmla="*/ 0 w 2816"/>
              <a:gd name="T17" fmla="*/ 1566 h 1566"/>
              <a:gd name="T18" fmla="*/ 7 w 2816"/>
              <a:gd name="T19" fmla="*/ 1234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6" h="1566">
                <a:moveTo>
                  <a:pt x="7" y="1234"/>
                </a:moveTo>
                <a:cubicBezTo>
                  <a:pt x="7" y="1234"/>
                  <a:pt x="543" y="992"/>
                  <a:pt x="807" y="408"/>
                </a:cubicBezTo>
                <a:lnTo>
                  <a:pt x="553" y="408"/>
                </a:lnTo>
                <a:lnTo>
                  <a:pt x="1421" y="0"/>
                </a:lnTo>
                <a:lnTo>
                  <a:pt x="2289" y="408"/>
                </a:lnTo>
                <a:lnTo>
                  <a:pt x="2026" y="408"/>
                </a:lnTo>
                <a:cubicBezTo>
                  <a:pt x="2026" y="408"/>
                  <a:pt x="1997" y="705"/>
                  <a:pt x="2816" y="1201"/>
                </a:cubicBezTo>
                <a:lnTo>
                  <a:pt x="2816" y="1550"/>
                </a:lnTo>
                <a:lnTo>
                  <a:pt x="0" y="1566"/>
                </a:lnTo>
                <a:lnTo>
                  <a:pt x="7" y="1234"/>
                </a:lnTo>
              </a:path>
            </a:pathLst>
          </a:custGeom>
          <a:gradFill>
            <a:gsLst>
              <a:gs pos="0">
                <a:srgbClr val="007BD3">
                  <a:lumMod val="59000"/>
                  <a:lumOff val="41000"/>
                </a:srgbClr>
              </a:gs>
              <a:gs pos="100000">
                <a:srgbClr val="034373"/>
              </a:gs>
            </a:gsLst>
            <a:path path="shape">
              <a:fillToRect l="50000" t="50000" r="50000" b="50000"/>
            </a:path>
            <a:tileRect/>
          </a:gradFill>
          <a:ln w="31750" cap="sq" cmpd="dbl">
            <a:solidFill>
              <a:schemeClr val="accent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FFF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797560" y="4920615"/>
            <a:ext cx="276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11000">
                      <a:srgbClr val="76E88A"/>
                    </a:gs>
                    <a:gs pos="59000">
                      <a:srgbClr val="56BCBF"/>
                    </a:gs>
                  </a:gsLst>
                  <a:lin ang="2700000" scaled="1"/>
                </a:gradFill>
                <a:effectLst/>
                <a:uLnTx/>
                <a:uFillTx/>
                <a:latin typeface="汉仪新人文宋 75W" panose="00020600040101010101" charset="-122"/>
                <a:ea typeface="汉仪新人文宋 75W" panose="0002060004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KIVY LIBRARY</a:t>
            </a:r>
            <a:endParaRPr lang="en-US" b="1" dirty="0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956945" y="5442585"/>
            <a:ext cx="2604135" cy="94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spAutoFit/>
          </a:bodyPr>
          <a:lstStyle/>
          <a:p>
            <a:pPr lvl="0" algn="ctr">
              <a:lnSpc>
                <a:spcPct val="158000"/>
              </a:lnSpc>
              <a:buFont typeface="Open Sans ExtraBold" panose="020B0906030804020204" charset="0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Framework for app creation and UI</a:t>
            </a:r>
            <a:endParaRPr lang="en-US" altLang="zh-CN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4932741" y="5173621"/>
            <a:ext cx="24444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11000">
                      <a:srgbClr val="76E88A"/>
                    </a:gs>
                    <a:gs pos="59000">
                      <a:srgbClr val="56BCBF"/>
                    </a:gs>
                  </a:gsLst>
                  <a:lin ang="2700000" scaled="1"/>
                </a:gradFill>
                <a:effectLst/>
                <a:uLnTx/>
                <a:uFillTx/>
                <a:latin typeface="汉仪新人文宋 75W" panose="00020600040101010101" charset="-122"/>
                <a:ea typeface="汉仪新人文宋 75W" panose="00020600040101010101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OPENCV LIBRARY</a:t>
            </a:r>
            <a:endParaRPr lang="en-US" altLang="zh-CN" b="1" dirty="0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198620" y="5633720"/>
            <a:ext cx="4206875" cy="94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spAutoFit/>
          </a:bodyPr>
          <a:lstStyle/>
          <a:p>
            <a:pPr lvl="0" algn="ctr">
              <a:lnSpc>
                <a:spcPct val="158000"/>
              </a:lnSpc>
              <a:buFont typeface="Open Sans ExtraBold" panose="020B0906030804020204" charset="0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Comparison of user input image with other images in dataset.</a:t>
            </a:r>
            <a:endParaRPr lang="en-US" altLang="zh-CN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8749277" y="4920891"/>
            <a:ext cx="24444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11000">
                      <a:srgbClr val="76E88A"/>
                    </a:gs>
                    <a:gs pos="59000">
                      <a:srgbClr val="56BCBF"/>
                    </a:gs>
                  </a:gsLst>
                  <a:lin ang="2700000" scaled="1"/>
                </a:gradFill>
                <a:effectLst/>
                <a:uLnTx/>
                <a:uFillTx/>
                <a:latin typeface="汉仪新人文宋 75W" panose="00020600040101010101" charset="-122"/>
                <a:ea typeface="汉仪新人文宋 75W" panose="00020600040101010101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IMAGE DATASET</a:t>
            </a:r>
            <a:endParaRPr lang="en-US" altLang="zh-CN" b="1" dirty="0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749030" y="5478780"/>
            <a:ext cx="3136265" cy="94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spAutoFit/>
          </a:bodyPr>
          <a:lstStyle/>
          <a:p>
            <a:pPr lvl="0" algn="ctr">
              <a:lnSpc>
                <a:spcPct val="158000"/>
              </a:lnSpc>
              <a:buFont typeface="Open Sans ExtraBold" panose="020B0906030804020204" charset="0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Contains many images of types of skin cancer</a:t>
            </a:r>
            <a:endParaRPr lang="en-US" altLang="zh-CN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21815" y="871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ctr">
              <a:lnSpc>
                <a:spcPct val="100000"/>
              </a:lnSpc>
            </a:pPr>
            <a:r>
              <a:rPr lang="en-US" altLang="zh-CN" sz="12000" b="1">
                <a:solidFill>
                  <a:schemeClr val="accent1">
                    <a:alpha val="40000"/>
                  </a:schemeClr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  <a:sym typeface="+mn-ea"/>
              </a:rPr>
              <a:t>Derm</a:t>
            </a:r>
            <a:endParaRPr lang="en-US" altLang="zh-CN" sz="12000" b="1">
              <a:solidFill>
                <a:schemeClr val="accent1">
                  <a:alpha val="40000"/>
                </a:schemeClr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96000" y="871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ctr">
              <a:lnSpc>
                <a:spcPct val="100000"/>
              </a:lnSpc>
            </a:pPr>
            <a:r>
              <a:rPr lang="en-US" altLang="zh-CN" sz="12000" b="1" dirty="0">
                <a:ln w="6350">
                  <a:solidFill>
                    <a:schemeClr val="accent1"/>
                  </a:solidFill>
                </a:ln>
                <a:noFill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  <a:sym typeface="+mn-ea"/>
              </a:rPr>
              <a:t>atter</a:t>
            </a:r>
            <a:endParaRPr lang="en-US" altLang="zh-CN" sz="12000" b="1" dirty="0">
              <a:ln w="6350">
                <a:solidFill>
                  <a:schemeClr val="accent1"/>
                </a:solidFill>
              </a:ln>
              <a:noFill/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FUTURE PLANS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7100" y="1697355"/>
            <a:ext cx="5376545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USING LARGE DATASET FOR ACCURACY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45455" y="2289175"/>
            <a:ext cx="6268720" cy="4372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lvl="0" algn="l">
              <a:lnSpc>
                <a:spcPct val="158000"/>
              </a:lnSpc>
              <a:buFont typeface="Open Sans ExtraBold" panose="020B0906030804020204" charset="0"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HAM10000 dataset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large collection of dermatoscopic images of skin lesions, specifically for the purpose of training and validating machine learning algorithms in skin cancer detection.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58000"/>
              </a:lnSpc>
              <a:buFont typeface="Open Sans ExtraBold" panose="020B0906030804020204" charset="0"/>
            </a:pPr>
            <a:endParaRPr lang="zh-CN" altLang="en-US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58000"/>
              </a:lnSpc>
              <a:buFont typeface="Open Sans ExtraBold" panose="020B0906030804020204" charset="0"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includes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10,000 images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various skin conditions, such as melanoma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33" name="图片 32" descr="32313537353836363b32313537353836303bc8d5c0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075" y="4805045"/>
            <a:ext cx="443230" cy="44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HIGHLIGHTS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924175"/>
            <a:ext cx="5376545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EFFICIENCY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313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app's ability to process images quickly and provide results in a timely manner is crucial for user satisfaction.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App’s simple interface improves user engagement.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33" name="图片 32" descr="32313537353836363b32313537353836303bc8d5c0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075" y="4805045"/>
            <a:ext cx="443230" cy="44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HIGHLIGHTS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924175"/>
            <a:ext cx="5376545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CODE READABILITY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188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Since the app is build through Python, the code is very easy to modify and understand.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 and CV2 libraries are convenient to use.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HIGHLIGHTS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924175"/>
            <a:ext cx="5376545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FUNCTIONALITY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276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app can handle increasing numbers of users and data without compromising performance.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 aids enhance the app.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Very user friendly.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LIMITATIONS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770188"/>
            <a:ext cx="537654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THE FOLLOWING ISSUES HAVE TO BE RESOLVED FOR BETTER EXPERIENCE: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276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Image quality: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quality of the skin sample image can significantly impact the accuracy of the detection.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LIMITATIONS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770188"/>
            <a:ext cx="537654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THE FOLLOWING ISSUES HAVE TO BE RESOLVED FOR BETTER EXPERIENCE: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276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 limitations: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machine learning can be highly accurate, there will always be potential for errors, especially in cases of unusual or rare skin conditions.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LIMITATIONS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770188"/>
            <a:ext cx="537654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THE FOLLOWING ISSUES HAVE TO BE RESOLVED FOR BETTER EXPERIENCE: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276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Lighting conditions: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Poor lighting can impact the accuracy of the image analysis.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LIMITATIONS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770188"/>
            <a:ext cx="537654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THE FOLLOWING ISSUES HAVE TO BE RESOLVED FOR BETTER EXPERIENCE: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276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Skin variations: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app may struggle to accurately detect skin cancer in individuals with dark skin tones or unusual skin conditions.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LIMITATIONS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15875" y="2480310"/>
            <a:ext cx="4191635" cy="2776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1310" y="2770188"/>
            <a:ext cx="537654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2D2D2D"/>
                </a:solidFill>
                <a:latin typeface="Open Sans ExtraBold" panose="020B0906030804020204" charset="0"/>
                <a:ea typeface="Open Sans ExtraBold" panose="020B0906030804020204" charset="0"/>
                <a:cs typeface="Open Sans ExtraBold" panose="020B0906030804020204" charset="0"/>
                <a:sym typeface="+mn-ea"/>
              </a:rPr>
              <a:t>THE FOLLOWING ISSUES HAVE TO BE RESOLVED FOR BETTER EXPERIENCE:</a:t>
            </a:r>
            <a:endParaRPr lang="en-US" altLang="zh-CN" sz="2000" b="1" dirty="0">
              <a:solidFill>
                <a:srgbClr val="2D2D2D"/>
              </a:solidFill>
              <a:latin typeface="Open Sans ExtraBold" panose="020B0906030804020204" charset="0"/>
              <a:ea typeface="Open Sans ExtraBold" panose="020B0906030804020204" charset="0"/>
              <a:cs typeface="Open Sans ExtraBold" panose="020B0906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85435" y="3429000"/>
            <a:ext cx="6530975" cy="276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>
            <a:noAutofit/>
          </a:bodyPr>
          <a:lstStyle/>
          <a:p>
            <a:pPr marL="342900" lvl="0" indent="-342900" algn="l">
              <a:lnSpc>
                <a:spcPct val="158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False positives and negatives: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There is a risk of false positives (identifying a benign lesion as cancerous) or false negatives (missing a cancerous lesion).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7" name="图片 26" descr="C:\Users\Admin\OneDrive\Desktop\dermatter.jpgdermatter"/>
          <p:cNvPicPr>
            <a:picLocks noChangeAspect="1"/>
          </p:cNvPicPr>
          <p:nvPr/>
        </p:nvPicPr>
        <p:blipFill>
          <a:blip r:embed="rId2"/>
          <a:srcRect t="8" b="8"/>
          <a:stretch>
            <a:fillRect/>
          </a:stretch>
        </p:blipFill>
        <p:spPr>
          <a:xfrm>
            <a:off x="1353820" y="1907540"/>
            <a:ext cx="3921760" cy="39217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1391265" y="0"/>
            <a:ext cx="0" cy="6864985"/>
            <a:chOff x="17939" y="0"/>
            <a:chExt cx="0" cy="1081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085" y="4053205"/>
            <a:ext cx="10927715" cy="1941830"/>
            <a:chOff x="871" y="2284"/>
            <a:chExt cx="17209" cy="3058"/>
          </a:xfrm>
        </p:grpSpPr>
        <p:sp>
          <p:nvSpPr>
            <p:cNvPr id="26" name="文本框 25"/>
            <p:cNvSpPr txBox="1"/>
            <p:nvPr/>
          </p:nvSpPr>
          <p:spPr>
            <a:xfrm>
              <a:off x="871" y="2290"/>
              <a:ext cx="10534" cy="30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2000" b="1">
                  <a:solidFill>
                    <a:schemeClr val="accent1">
                      <a:alpha val="40000"/>
                    </a:schemeClr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Derm</a:t>
              </a:r>
              <a:endParaRPr lang="en-US" altLang="zh-CN" sz="12000" b="1">
                <a:solidFill>
                  <a:schemeClr val="accent1">
                    <a:alpha val="40000"/>
                  </a:schemeClr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546" y="2284"/>
              <a:ext cx="10534" cy="30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2000" b="1" dirty="0">
                  <a:ln w="6350">
                    <a:solidFill>
                      <a:schemeClr val="accent1"/>
                    </a:solidFill>
                  </a:ln>
                  <a:noFill/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atter</a:t>
              </a:r>
              <a:endParaRPr lang="en-US" altLang="zh-CN" sz="12000" b="1" dirty="0">
                <a:ln w="6350">
                  <a:solidFill>
                    <a:schemeClr val="accent1"/>
                  </a:solidFill>
                </a:ln>
                <a:noFill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 rot="16200000">
            <a:off x="10249535" y="768985"/>
            <a:ext cx="1125220" cy="1158240"/>
          </a:xfrm>
          <a:prstGeom prst="rect">
            <a:avLst/>
          </a:prstGeom>
          <a:solidFill>
            <a:srgbClr val="4E7DA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accent1"/>
              </a:solidFill>
              <a:cs typeface="Open Sans" panose="020B0606030504020204" charset="0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47" name="矩形 4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pic>
        <p:nvPicPr>
          <p:cNvPr id="2" name="Picture 1" descr="dermat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0" y="414655"/>
            <a:ext cx="3743325" cy="37433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1391265" y="0"/>
            <a:ext cx="0" cy="6864985"/>
            <a:chOff x="17939" y="0"/>
            <a:chExt cx="0" cy="1081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0">
            <a:off x="668020" y="2834640"/>
            <a:ext cx="6458585" cy="1014730"/>
            <a:chOff x="1024" y="4158"/>
            <a:chExt cx="10171" cy="1598"/>
          </a:xfrm>
        </p:grpSpPr>
        <p:sp>
          <p:nvSpPr>
            <p:cNvPr id="34" name="文本框 33"/>
            <p:cNvSpPr txBox="1"/>
            <p:nvPr/>
          </p:nvSpPr>
          <p:spPr>
            <a:xfrm>
              <a:off x="1024" y="4158"/>
              <a:ext cx="10171" cy="15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4000" b="1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THANK YOU</a:t>
              </a:r>
              <a:endParaRPr lang="zh-CN" altLang="en-US" sz="40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06" y="5402"/>
              <a:ext cx="3175" cy="19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noFill/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 rot="16200000">
            <a:off x="10249535" y="768985"/>
            <a:ext cx="1125220" cy="1158240"/>
          </a:xfrm>
          <a:prstGeom prst="rect">
            <a:avLst/>
          </a:prstGeom>
          <a:solidFill>
            <a:srgbClr val="4E7DA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accent1"/>
              </a:solidFill>
              <a:cs typeface="Open Sans" panose="020B0606030504020204" charset="0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47" name="矩形 4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085" y="1450340"/>
            <a:ext cx="10927715" cy="1941830"/>
            <a:chOff x="871" y="2284"/>
            <a:chExt cx="17209" cy="3058"/>
          </a:xfrm>
        </p:grpSpPr>
        <p:sp>
          <p:nvSpPr>
            <p:cNvPr id="2" name="文本框 25"/>
            <p:cNvSpPr txBox="1"/>
            <p:nvPr>
              <p:custDataLst>
                <p:tags r:id="rId2"/>
              </p:custDataLst>
            </p:nvPr>
          </p:nvSpPr>
          <p:spPr>
            <a:xfrm>
              <a:off x="871" y="2290"/>
              <a:ext cx="10534" cy="30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fontAlgn="ctr">
                <a:lnSpc>
                  <a:spcPct val="100000"/>
                </a:lnSpc>
              </a:pPr>
              <a:r>
                <a:rPr lang="en-US" altLang="zh-CN" sz="12000" b="1">
                  <a:solidFill>
                    <a:schemeClr val="accent1">
                      <a:alpha val="40000"/>
                    </a:schemeClr>
                  </a:solidFill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Derm</a:t>
              </a:r>
              <a:endParaRPr lang="en-US" altLang="zh-CN" sz="12000" b="1">
                <a:solidFill>
                  <a:schemeClr val="accent1">
                    <a:alpha val="40000"/>
                  </a:schemeClr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3"/>
              </p:custDataLst>
            </p:nvPr>
          </p:nvSpPr>
          <p:spPr>
            <a:xfrm>
              <a:off x="7546" y="2284"/>
              <a:ext cx="10534" cy="30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fontAlgn="ctr">
                <a:lnSpc>
                  <a:spcPct val="100000"/>
                </a:lnSpc>
              </a:pPr>
              <a:r>
                <a:rPr lang="en-US" altLang="zh-CN" sz="12000" b="1" dirty="0">
                  <a:ln w="6350">
                    <a:solidFill>
                      <a:schemeClr val="accent1"/>
                    </a:solidFill>
                  </a:ln>
                  <a:noFill/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atter</a:t>
              </a:r>
              <a:endParaRPr lang="en-US" altLang="zh-CN" sz="12000" b="1" dirty="0">
                <a:ln w="6350">
                  <a:solidFill>
                    <a:schemeClr val="accent1"/>
                  </a:solidFill>
                </a:ln>
                <a:noFill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</p:grpSp>
      <p:pic>
        <p:nvPicPr>
          <p:cNvPr id="5" name="Picture 4" descr="dermatt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4010" y="313055"/>
            <a:ext cx="1283335" cy="128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2727325" y="-384175"/>
            <a:ext cx="3797935" cy="76885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9935" y="1844040"/>
            <a:ext cx="1277620" cy="1292860"/>
            <a:chOff x="1181" y="4326"/>
            <a:chExt cx="2012" cy="2036"/>
          </a:xfrm>
        </p:grpSpPr>
        <p:sp>
          <p:nvSpPr>
            <p:cNvPr id="41" name="矩形 40"/>
            <p:cNvSpPr/>
            <p:nvPr/>
          </p:nvSpPr>
          <p:spPr>
            <a:xfrm rot="16200000">
              <a:off x="1257" y="4509"/>
              <a:ext cx="1827" cy="1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81" y="4326"/>
              <a:ext cx="2012" cy="188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en-US" altLang="zh-CN" sz="4800" b="1">
                  <a:solidFill>
                    <a:schemeClr val="bg1"/>
                  </a:solidFill>
                  <a:effectLst/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01</a:t>
              </a:r>
              <a:endParaRPr lang="en-US" altLang="zh-CN" sz="4800" b="1">
                <a:solidFill>
                  <a:schemeClr val="bg1"/>
                </a:solidFill>
                <a:effectLst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45995" y="1891348"/>
            <a:ext cx="445833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SKIN CANCER</a:t>
            </a:r>
            <a:endParaRPr lang="en-US" altLang="zh-CN" sz="3200" b="1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5995" y="2998788"/>
            <a:ext cx="5415280" cy="23069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Skin cancer in India is a growing health concern, primarily driven by factors such as increased UV exposure, lack of awareness, and changing lifestyles. </a:t>
            </a: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4215" y="4039870"/>
            <a:ext cx="6497320" cy="0"/>
          </a:xfrm>
          <a:prstGeom prst="line">
            <a:avLst/>
          </a:prstGeom>
          <a:ln w="9525"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391265" y="0"/>
            <a:ext cx="0" cy="6864985"/>
            <a:chOff x="17939" y="0"/>
            <a:chExt cx="0" cy="108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5367020" y="-437515"/>
            <a:ext cx="3797935" cy="76885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22015" y="1977390"/>
            <a:ext cx="1277620" cy="1298575"/>
            <a:chOff x="1181" y="4536"/>
            <a:chExt cx="2012" cy="2045"/>
          </a:xfrm>
        </p:grpSpPr>
        <p:sp>
          <p:nvSpPr>
            <p:cNvPr id="41" name="矩形 40"/>
            <p:cNvSpPr/>
            <p:nvPr/>
          </p:nvSpPr>
          <p:spPr>
            <a:xfrm rot="16200000">
              <a:off x="1257" y="4509"/>
              <a:ext cx="1827" cy="1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81" y="4693"/>
              <a:ext cx="2012" cy="188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en-US" altLang="zh-CN" sz="4800" b="1">
                  <a:solidFill>
                    <a:schemeClr val="bg1"/>
                  </a:solidFill>
                  <a:effectLst/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02</a:t>
              </a:r>
              <a:endParaRPr lang="en-US" altLang="zh-CN" sz="4800" b="1">
                <a:solidFill>
                  <a:schemeClr val="bg1"/>
                </a:solidFill>
                <a:effectLst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26000" y="2445703"/>
            <a:ext cx="445833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SKIN CANCER</a:t>
            </a:r>
            <a:endParaRPr lang="en-US" altLang="zh-CN" sz="3200" b="1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9635" y="3275648"/>
            <a:ext cx="5415280" cy="17532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estimates suggest that skin cancer accounts for about 5-10% of all cancers in India.</a:t>
            </a: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4215" y="4039870"/>
            <a:ext cx="6497320" cy="0"/>
          </a:xfrm>
          <a:prstGeom prst="line">
            <a:avLst/>
          </a:prstGeom>
          <a:ln w="9525"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391265" y="0"/>
            <a:ext cx="0" cy="6864985"/>
            <a:chOff x="17939" y="0"/>
            <a:chExt cx="0" cy="108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creenshot (144)"/>
          <p:cNvPicPr>
            <a:picLocks noChangeAspect="1"/>
          </p:cNvPicPr>
          <p:nvPr/>
        </p:nvPicPr>
        <p:blipFill>
          <a:blip r:embed="rId2"/>
          <a:srcRect l="3406" t="25468" r="35453" b="34297"/>
          <a:stretch>
            <a:fillRect/>
          </a:stretch>
        </p:blipFill>
        <p:spPr>
          <a:xfrm>
            <a:off x="3462020" y="0"/>
            <a:ext cx="7845425" cy="217932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5367020" y="-437515"/>
            <a:ext cx="3797935" cy="76885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22015" y="1977390"/>
            <a:ext cx="1277620" cy="1298575"/>
            <a:chOff x="1181" y="4536"/>
            <a:chExt cx="2012" cy="2045"/>
          </a:xfrm>
        </p:grpSpPr>
        <p:sp>
          <p:nvSpPr>
            <p:cNvPr id="41" name="矩形 40"/>
            <p:cNvSpPr/>
            <p:nvPr/>
          </p:nvSpPr>
          <p:spPr>
            <a:xfrm rot="16200000">
              <a:off x="1257" y="4509"/>
              <a:ext cx="1827" cy="1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81" y="4693"/>
              <a:ext cx="2012" cy="188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en-US" altLang="zh-CN" sz="4800" b="1">
                  <a:solidFill>
                    <a:schemeClr val="bg1"/>
                  </a:solidFill>
                  <a:effectLst/>
                  <a:latin typeface="Open Sans ExtraBold" panose="020B0906030804020204" charset="0"/>
                  <a:ea typeface="Open Sans ExtraBold" panose="020B0906030804020204" charset="0"/>
                  <a:cs typeface="Open Sans" panose="020B0606030504020204" charset="0"/>
                </a:rPr>
                <a:t>02</a:t>
              </a:r>
              <a:endParaRPr lang="en-US" altLang="zh-CN" sz="4800" b="1">
                <a:solidFill>
                  <a:schemeClr val="bg1"/>
                </a:solidFill>
                <a:effectLst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347585" y="1615758"/>
            <a:ext cx="445833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SKIN CANCER</a:t>
            </a:r>
            <a:endParaRPr lang="en-US" altLang="zh-CN" sz="3200" b="1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1730" y="2830830"/>
            <a:ext cx="4700270" cy="12712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India stands on 8th position on skin cancer deaths globally...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4215" y="4039870"/>
            <a:ext cx="6497320" cy="0"/>
          </a:xfrm>
          <a:prstGeom prst="line">
            <a:avLst/>
          </a:prstGeom>
          <a:ln w="9525"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391265" y="0"/>
            <a:ext cx="0" cy="6864985"/>
            <a:chOff x="17939" y="0"/>
            <a:chExt cx="0" cy="108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Screenshot (145)"/>
          <p:cNvPicPr>
            <a:picLocks noChangeAspect="1"/>
          </p:cNvPicPr>
          <p:nvPr/>
        </p:nvPicPr>
        <p:blipFill>
          <a:blip r:embed="rId2"/>
          <a:srcRect l="6464" t="14323" r="39734" b="7161"/>
          <a:stretch>
            <a:fillRect/>
          </a:stretch>
        </p:blipFill>
        <p:spPr>
          <a:xfrm>
            <a:off x="97790" y="148590"/>
            <a:ext cx="7249795" cy="5948045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0800000" flipV="1">
            <a:off x="5975350" y="4144010"/>
            <a:ext cx="3116580" cy="1729740"/>
          </a:xfrm>
          <a:prstGeom prst="curvedConnector3">
            <a:avLst>
              <a:gd name="adj1" fmla="val -4543"/>
            </a:avLst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0670" y="5739130"/>
            <a:ext cx="5622925" cy="358140"/>
          </a:xfrm>
          <a:prstGeom prst="roundRect">
            <a:avLst/>
          </a:prstGeom>
          <a:ln w="38100"/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1617345" y="1786890"/>
            <a:ext cx="5207635" cy="201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 anchor="t" anchorCtr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tx2"/>
                </a:solidFill>
                <a:latin typeface="+mn-ea"/>
                <a:cs typeface="汉仪新人文宋 75W" panose="00020600040101010101" charset="-122"/>
              </a:defRPr>
            </a:lvl1pPr>
          </a:lstStyle>
          <a:p>
            <a:pPr lvl="0" algn="l">
              <a:lnSpc>
                <a:spcPct val="158000"/>
              </a:lnSpc>
              <a:buFont typeface="Open Sans ExtraBold" panose="020B0906030804020204" charset="0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Imagine having a tool that could help you detect potential skin cancer early, right from the comfort of your home.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58000"/>
              </a:lnSpc>
              <a:buFont typeface="Open Sans ExtraBold" panose="020B0906030804020204" charset="0"/>
            </a:pP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3600" b="1" dirty="0">
                  <a:latin typeface="Times New Roman" panose="02020603050405020304" pitchFamily="18" charset="0"/>
                  <a:ea typeface="Open Sans ExtraBold" panose="020B0906030804020204" charset="0"/>
                  <a:cs typeface="Times New Roman" panose="02020603050405020304" pitchFamily="18" charset="0"/>
                  <a:sym typeface="+mn-lt"/>
                </a:rPr>
                <a:t>WHAT IS “DERMATTER”?</a:t>
              </a:r>
              <a:endPara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Open Sans ExtraBold" panose="020B0906030804020204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617345" y="3938270"/>
            <a:ext cx="5866765" cy="0"/>
          </a:xfrm>
          <a:prstGeom prst="line">
            <a:avLst/>
          </a:prstGeom>
          <a:ln w="1270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17345" y="4548505"/>
            <a:ext cx="5935345" cy="0"/>
          </a:xfrm>
          <a:prstGeom prst="line">
            <a:avLst/>
          </a:prstGeom>
          <a:ln w="1270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:\Users\Admin\OneDrive\Desktop\dermatter.jpgdermatter"/>
          <p:cNvPicPr>
            <a:picLocks noChangeAspect="1"/>
          </p:cNvPicPr>
          <p:nvPr/>
        </p:nvPicPr>
        <p:blipFill>
          <a:blip r:embed="rId2"/>
          <a:srcRect l="7999" r="7999"/>
          <a:stretch>
            <a:fillRect/>
          </a:stretch>
        </p:blipFill>
        <p:spPr>
          <a:xfrm>
            <a:off x="7098030" y="1313815"/>
            <a:ext cx="4258310" cy="50685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5400000">
            <a:off x="9763760" y="-279400"/>
            <a:ext cx="147955" cy="3038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2D2D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8176260" y="234950"/>
            <a:ext cx="147955" cy="2305050"/>
          </a:xfrm>
          <a:prstGeom prst="rect">
            <a:avLst/>
          </a:prstGeom>
          <a:gradFill flip="none" rotWithShape="1">
            <a:gsLst>
              <a:gs pos="8000">
                <a:schemeClr val="accent6"/>
              </a:gs>
              <a:gs pos="96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2E2D2D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7565" y="1860550"/>
            <a:ext cx="779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01</a:t>
            </a:r>
            <a:endParaRPr lang="en-US" altLang="zh-CN" sz="4000" b="1" dirty="0">
              <a:solidFill>
                <a:schemeClr val="accent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7565" y="5481955"/>
            <a:ext cx="779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02</a:t>
            </a:r>
            <a:endParaRPr lang="en-US" altLang="zh-CN" sz="4000" b="1" dirty="0">
              <a:solidFill>
                <a:schemeClr val="accent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17345" y="4548505"/>
            <a:ext cx="4629785" cy="201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 anchor="t" anchorCtr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tx2"/>
                </a:solidFill>
                <a:latin typeface="+mn-ea"/>
                <a:cs typeface="汉仪新人文宋 75W" panose="00020600040101010101" charset="-122"/>
              </a:defRPr>
            </a:lvl1pPr>
          </a:lstStyle>
          <a:p>
            <a:pPr lvl="0" algn="l">
              <a:lnSpc>
                <a:spcPct val="158000"/>
              </a:lnSpc>
              <a:buFont typeface="Open Sans ExtraBold" panose="020B0906030804020204" charset="0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innovative app,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Dermatter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uses advanced image recognition technology to analyze skin samples and compare them to a vast database of skin cancer images.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HOW IT WORKS?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600" y="1374775"/>
            <a:ext cx="11582400" cy="5238014"/>
            <a:chOff x="1168" y="3376"/>
            <a:chExt cx="16789" cy="5357"/>
          </a:xfrm>
        </p:grpSpPr>
        <p:grpSp>
          <p:nvGrpSpPr>
            <p:cNvPr id="13" name="组合 12"/>
            <p:cNvGrpSpPr/>
            <p:nvPr/>
          </p:nvGrpSpPr>
          <p:grpSpPr>
            <a:xfrm>
              <a:off x="3779" y="3376"/>
              <a:ext cx="10830" cy="3950"/>
              <a:chOff x="3775" y="3376"/>
              <a:chExt cx="10830" cy="3950"/>
            </a:xfrm>
          </p:grpSpPr>
          <p:sp>
            <p:nvSpPr>
              <p:cNvPr id="15" name="菱形 14"/>
              <p:cNvSpPr/>
              <p:nvPr/>
            </p:nvSpPr>
            <p:spPr>
              <a:xfrm>
                <a:off x="7689" y="4481"/>
                <a:ext cx="3372" cy="1786"/>
              </a:xfrm>
              <a:prstGeom prst="diamond">
                <a:avLst/>
              </a:prstGeom>
              <a:solidFill>
                <a:schemeClr val="accent2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Open Sans ExtraBold" panose="020B0906030804020204" charset="0"/>
                </a:endParaRPr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7689" y="3376"/>
                <a:ext cx="3372" cy="1786"/>
              </a:xfrm>
              <a:prstGeom prst="diamond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Open Sans ExtraBold" panose="020B09060308040202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775" y="4839"/>
                <a:ext cx="3382" cy="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accent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+mn-lt"/>
                  </a:rPr>
                  <a:t>ANALYSE</a:t>
                </a:r>
                <a:endParaRPr lang="en-US" sz="2000" b="1" dirty="0">
                  <a:solidFill>
                    <a:schemeClr val="accent2"/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+mn-lt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0130" y="3749"/>
                <a:ext cx="4051" cy="195"/>
                <a:chOff x="10200" y="4202"/>
                <a:chExt cx="4051" cy="165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0200" y="4202"/>
                  <a:ext cx="197" cy="16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Open Sans ExtraBold" panose="020B0906030804020204" charset="0"/>
                  </a:endParaRPr>
                </a:p>
              </p:txBody>
            </p:sp>
            <p:cxnSp>
              <p:nvCxnSpPr>
                <p:cNvPr id="109" name="直接连接符 108"/>
                <p:cNvCxnSpPr/>
                <p:nvPr/>
              </p:nvCxnSpPr>
              <p:spPr>
                <a:xfrm flipH="1">
                  <a:off x="10337" y="4291"/>
                  <a:ext cx="3914" cy="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菱形 17"/>
              <p:cNvSpPr/>
              <p:nvPr/>
            </p:nvSpPr>
            <p:spPr>
              <a:xfrm>
                <a:off x="7689" y="5540"/>
                <a:ext cx="3372" cy="1786"/>
              </a:xfrm>
              <a:prstGeom prst="diamond">
                <a:avLst/>
              </a:prstGeom>
              <a:solidFill>
                <a:schemeClr val="accent3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Open Sans ExtraBold" panose="020B0906030804020204" charset="0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0873" y="6356"/>
                <a:ext cx="3445" cy="191"/>
                <a:chOff x="10448" y="4195"/>
                <a:chExt cx="3445" cy="161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448" y="4195"/>
                  <a:ext cx="188" cy="161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Open Sans ExtraBold" panose="020B090603080402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10553" y="4271"/>
                  <a:ext cx="3340" cy="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>
                <a:off x="3775" y="5261"/>
                <a:ext cx="4085" cy="189"/>
                <a:chOff x="10080" y="4240"/>
                <a:chExt cx="4085" cy="160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13964" y="4240"/>
                  <a:ext cx="201" cy="1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Open Sans ExtraBold" panose="020B0906030804020204" charset="0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 flipH="1" flipV="1">
                  <a:off x="10080" y="4299"/>
                  <a:ext cx="3914" cy="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矩形 21"/>
              <p:cNvSpPr/>
              <p:nvPr/>
            </p:nvSpPr>
            <p:spPr>
              <a:xfrm>
                <a:off x="11060" y="3430"/>
                <a:ext cx="3293" cy="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1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+mn-lt"/>
                  </a:rPr>
                  <a:t>CAPTURE</a:t>
                </a:r>
                <a:endParaRPr lang="en-US" sz="2000" b="1" dirty="0">
                  <a:solidFill>
                    <a:schemeClr val="accent1"/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1312" y="5972"/>
                <a:ext cx="3293" cy="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2000" b="1" dirty="0">
                    <a:solidFill>
                      <a:schemeClr val="accent3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+mn-lt"/>
                  </a:rPr>
                  <a:t>RESULT</a:t>
                </a:r>
                <a:endParaRPr lang="en-US" altLang="zh-CN" sz="2000" b="1" dirty="0">
                  <a:solidFill>
                    <a:schemeClr val="accent3"/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+mn-lt"/>
                </a:endParaRPr>
              </a:p>
            </p:txBody>
          </p:sp>
        </p:grpSp>
        <p:sp>
          <p:nvSpPr>
            <p:cNvPr id="26" name="矩形 4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68" y="5368"/>
              <a:ext cx="6274" cy="2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6" tIns="34283" rIns="68566" bIns="34283">
              <a:spAutoFit/>
            </a:bodyPr>
            <a:lstStyle/>
            <a:p>
              <a:pPr>
                <a:lnSpc>
                  <a:spcPct val="158000"/>
                </a:lnSpc>
                <a:buFont typeface="Open Sans ExtraBold" panose="020B0906030804020204" charset="0"/>
                <a:buNone/>
              </a:pPr>
              <a:r>
                <a: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Our app's powerful algorithms will quickly analyze the image and compare it to thousands of skin cancer cases.</a:t>
              </a:r>
              <a:endPara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4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874" y="3870"/>
              <a:ext cx="4203" cy="1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6" tIns="34283" rIns="68566" bIns="34283">
              <a:spAutoFit/>
            </a:bodyPr>
            <a:lstStyle/>
            <a:p>
              <a:pPr lvl="0" algn="l">
                <a:lnSpc>
                  <a:spcPct val="158000"/>
                </a:lnSpc>
                <a:buFont typeface="Open Sans ExtraBold" panose="020B0906030804020204" charset="0"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Simply take a photo of your skin concern</a:t>
              </a:r>
              <a:endPara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4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984" y="6278"/>
              <a:ext cx="6973" cy="2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6" tIns="34283" rIns="68566" bIns="34283">
              <a:spAutoFit/>
            </a:bodyPr>
            <a:lstStyle/>
            <a:p>
              <a:pPr lvl="0" algn="l">
                <a:lnSpc>
                  <a:spcPct val="158000"/>
                </a:lnSpc>
                <a:buFont typeface="Open Sans ExtraBold" panose="020B0906030804020204" charset="0"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seconds, you'll receive </a:t>
              </a:r>
              <a:r>
                <a:rPr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</a:t>
              </a: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indicating the most likely type of skin cancer and its similarity percentage.</a:t>
              </a:r>
              <a:endPara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RESOURCES USED: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22" name="任意多边形 4"/>
          <p:cNvSpPr/>
          <p:nvPr/>
        </p:nvSpPr>
        <p:spPr bwMode="auto">
          <a:xfrm>
            <a:off x="3561080" y="2432050"/>
            <a:ext cx="5172075" cy="2488565"/>
          </a:xfrm>
          <a:custGeom>
            <a:avLst/>
            <a:gdLst>
              <a:gd name="T0" fmla="*/ 7 w 2816"/>
              <a:gd name="T1" fmla="*/ 1234 h 1566"/>
              <a:gd name="T2" fmla="*/ 807 w 2816"/>
              <a:gd name="T3" fmla="*/ 408 h 1566"/>
              <a:gd name="T4" fmla="*/ 553 w 2816"/>
              <a:gd name="T5" fmla="*/ 408 h 1566"/>
              <a:gd name="T6" fmla="*/ 1421 w 2816"/>
              <a:gd name="T7" fmla="*/ 0 h 1566"/>
              <a:gd name="T8" fmla="*/ 2289 w 2816"/>
              <a:gd name="T9" fmla="*/ 408 h 1566"/>
              <a:gd name="T10" fmla="*/ 2026 w 2816"/>
              <a:gd name="T11" fmla="*/ 408 h 1566"/>
              <a:gd name="T12" fmla="*/ 2816 w 2816"/>
              <a:gd name="T13" fmla="*/ 1201 h 1566"/>
              <a:gd name="T14" fmla="*/ 2816 w 2816"/>
              <a:gd name="T15" fmla="*/ 1550 h 1566"/>
              <a:gd name="T16" fmla="*/ 0 w 2816"/>
              <a:gd name="T17" fmla="*/ 1566 h 1566"/>
              <a:gd name="T18" fmla="*/ 7 w 2816"/>
              <a:gd name="T19" fmla="*/ 1234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6" h="1566">
                <a:moveTo>
                  <a:pt x="7" y="1234"/>
                </a:moveTo>
                <a:cubicBezTo>
                  <a:pt x="7" y="1234"/>
                  <a:pt x="543" y="992"/>
                  <a:pt x="807" y="408"/>
                </a:cubicBezTo>
                <a:lnTo>
                  <a:pt x="553" y="408"/>
                </a:lnTo>
                <a:lnTo>
                  <a:pt x="1421" y="0"/>
                </a:lnTo>
                <a:lnTo>
                  <a:pt x="2289" y="408"/>
                </a:lnTo>
                <a:lnTo>
                  <a:pt x="2026" y="408"/>
                </a:lnTo>
                <a:cubicBezTo>
                  <a:pt x="2026" y="408"/>
                  <a:pt x="1997" y="705"/>
                  <a:pt x="2816" y="1201"/>
                </a:cubicBezTo>
                <a:lnTo>
                  <a:pt x="2816" y="1550"/>
                </a:lnTo>
                <a:lnTo>
                  <a:pt x="0" y="1566"/>
                </a:lnTo>
                <a:lnTo>
                  <a:pt x="7" y="1234"/>
                </a:lnTo>
              </a:path>
            </a:pathLst>
          </a:custGeom>
          <a:gradFill>
            <a:gsLst>
              <a:gs pos="0">
                <a:srgbClr val="007BD3">
                  <a:lumMod val="59000"/>
                  <a:lumOff val="41000"/>
                </a:srgbClr>
              </a:gs>
              <a:gs pos="100000">
                <a:srgbClr val="034373"/>
              </a:gs>
            </a:gsLst>
            <a:path path="shape">
              <a:fillToRect l="50000" t="50000" r="50000" b="50000"/>
            </a:path>
            <a:tileRect/>
          </a:gradFill>
          <a:ln w="31750" cap="sq" cmpd="dbl">
            <a:solidFill>
              <a:schemeClr val="accent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FFF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21815" y="871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ctr">
              <a:lnSpc>
                <a:spcPct val="100000"/>
              </a:lnSpc>
            </a:pPr>
            <a:r>
              <a:rPr lang="en-US" altLang="zh-CN" sz="12000" b="1">
                <a:solidFill>
                  <a:schemeClr val="accent1">
                    <a:alpha val="40000"/>
                  </a:schemeClr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  <a:sym typeface="+mn-ea"/>
              </a:rPr>
              <a:t>Derm</a:t>
            </a:r>
            <a:endParaRPr lang="en-US" altLang="zh-CN" sz="12000" b="1">
              <a:solidFill>
                <a:schemeClr val="accent1">
                  <a:alpha val="40000"/>
                </a:schemeClr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96000" y="871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ctr">
              <a:lnSpc>
                <a:spcPct val="100000"/>
              </a:lnSpc>
            </a:pPr>
            <a:r>
              <a:rPr lang="en-US" altLang="zh-CN" sz="12000" b="1" dirty="0">
                <a:ln w="6350">
                  <a:solidFill>
                    <a:schemeClr val="accent1"/>
                  </a:solidFill>
                </a:ln>
                <a:noFill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  <a:sym typeface="+mn-ea"/>
              </a:rPr>
              <a:t>atter</a:t>
            </a:r>
            <a:endParaRPr lang="en-US" altLang="zh-CN" sz="12000" b="1" dirty="0">
              <a:ln w="6350">
                <a:solidFill>
                  <a:schemeClr val="accent1"/>
                </a:solidFill>
              </a:ln>
              <a:noFill/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16" name="TextBox 19"/>
          <p:cNvSpPr txBox="1"/>
          <p:nvPr>
            <p:custDataLst>
              <p:tags r:id="rId2"/>
            </p:custDataLst>
          </p:nvPr>
        </p:nvSpPr>
        <p:spPr>
          <a:xfrm>
            <a:off x="1181735" y="5175885"/>
            <a:ext cx="1020254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11000">
                      <a:srgbClr val="76E88A"/>
                    </a:gs>
                    <a:gs pos="59000">
                      <a:srgbClr val="56BCBF"/>
                    </a:gs>
                  </a:gsLst>
                  <a:lin ang="2700000" scaled="1"/>
                </a:gradFill>
                <a:effectLst/>
                <a:uLnTx/>
                <a:uFillTx/>
                <a:latin typeface="汉仪新人文宋 75W" panose="00020600040101010101" charset="-122"/>
                <a:ea typeface="汉仪新人文宋 75W" panose="0002060004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2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THIS APP IS SOLELY BUILD THROUGH PYTHON</a:t>
            </a:r>
            <a:endParaRPr lang="en-US" sz="3200" b="1" dirty="0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645160"/>
            <a:chOff x="671" y="810"/>
            <a:chExt cx="16006" cy="1016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Open Sans ExtraBold" panose="020B0906030804020204" charset="0"/>
                  <a:ea typeface="Open Sans ExtraBold" panose="020B0906030804020204" charset="0"/>
                  <a:cs typeface="+mn-ea"/>
                  <a:sym typeface="+mn-lt"/>
                </a:rPr>
                <a:t>RESOURCES USED:</a:t>
              </a:r>
              <a:endParaRPr lang="en-US" altLang="zh-CN" sz="3600" b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Open Sans" panose="020B060603050402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Open Sans" panose="020B0606030504020204" charset="0"/>
                <a:sym typeface="+mn-ea"/>
              </a:endParaRPr>
            </a:p>
          </p:txBody>
        </p:sp>
      </p:grpSp>
      <p:sp>
        <p:nvSpPr>
          <p:cNvPr id="22" name="任意多边形 4"/>
          <p:cNvSpPr/>
          <p:nvPr/>
        </p:nvSpPr>
        <p:spPr bwMode="auto">
          <a:xfrm>
            <a:off x="3561080" y="2432050"/>
            <a:ext cx="5172075" cy="2488565"/>
          </a:xfrm>
          <a:custGeom>
            <a:avLst/>
            <a:gdLst>
              <a:gd name="T0" fmla="*/ 7 w 2816"/>
              <a:gd name="T1" fmla="*/ 1234 h 1566"/>
              <a:gd name="T2" fmla="*/ 807 w 2816"/>
              <a:gd name="T3" fmla="*/ 408 h 1566"/>
              <a:gd name="T4" fmla="*/ 553 w 2816"/>
              <a:gd name="T5" fmla="*/ 408 h 1566"/>
              <a:gd name="T6" fmla="*/ 1421 w 2816"/>
              <a:gd name="T7" fmla="*/ 0 h 1566"/>
              <a:gd name="T8" fmla="*/ 2289 w 2816"/>
              <a:gd name="T9" fmla="*/ 408 h 1566"/>
              <a:gd name="T10" fmla="*/ 2026 w 2816"/>
              <a:gd name="T11" fmla="*/ 408 h 1566"/>
              <a:gd name="T12" fmla="*/ 2816 w 2816"/>
              <a:gd name="T13" fmla="*/ 1201 h 1566"/>
              <a:gd name="T14" fmla="*/ 2816 w 2816"/>
              <a:gd name="T15" fmla="*/ 1550 h 1566"/>
              <a:gd name="T16" fmla="*/ 0 w 2816"/>
              <a:gd name="T17" fmla="*/ 1566 h 1566"/>
              <a:gd name="T18" fmla="*/ 7 w 2816"/>
              <a:gd name="T19" fmla="*/ 1234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6" h="1566">
                <a:moveTo>
                  <a:pt x="7" y="1234"/>
                </a:moveTo>
                <a:cubicBezTo>
                  <a:pt x="7" y="1234"/>
                  <a:pt x="543" y="992"/>
                  <a:pt x="807" y="408"/>
                </a:cubicBezTo>
                <a:lnTo>
                  <a:pt x="553" y="408"/>
                </a:lnTo>
                <a:lnTo>
                  <a:pt x="1421" y="0"/>
                </a:lnTo>
                <a:lnTo>
                  <a:pt x="2289" y="408"/>
                </a:lnTo>
                <a:lnTo>
                  <a:pt x="2026" y="408"/>
                </a:lnTo>
                <a:cubicBezTo>
                  <a:pt x="2026" y="408"/>
                  <a:pt x="1997" y="705"/>
                  <a:pt x="2816" y="1201"/>
                </a:cubicBezTo>
                <a:lnTo>
                  <a:pt x="2816" y="1550"/>
                </a:lnTo>
                <a:lnTo>
                  <a:pt x="0" y="1566"/>
                </a:lnTo>
                <a:lnTo>
                  <a:pt x="7" y="1234"/>
                </a:lnTo>
              </a:path>
            </a:pathLst>
          </a:custGeom>
          <a:gradFill>
            <a:gsLst>
              <a:gs pos="0">
                <a:srgbClr val="007BD3">
                  <a:lumMod val="59000"/>
                  <a:lumOff val="41000"/>
                </a:srgbClr>
              </a:gs>
              <a:gs pos="100000">
                <a:srgbClr val="034373"/>
              </a:gs>
            </a:gsLst>
            <a:path path="shape">
              <a:fillToRect l="50000" t="50000" r="50000" b="50000"/>
            </a:path>
            <a:tileRect/>
          </a:gradFill>
          <a:ln w="31750" cap="sq" cmpd="dbl">
            <a:solidFill>
              <a:schemeClr val="accent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FFF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21815" y="871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ctr">
              <a:lnSpc>
                <a:spcPct val="100000"/>
              </a:lnSpc>
            </a:pPr>
            <a:r>
              <a:rPr lang="en-US" altLang="zh-CN" sz="12000" b="1">
                <a:solidFill>
                  <a:schemeClr val="accent1">
                    <a:alpha val="40000"/>
                  </a:schemeClr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  <a:sym typeface="+mn-ea"/>
              </a:rPr>
              <a:t>Derm</a:t>
            </a:r>
            <a:endParaRPr lang="en-US" altLang="zh-CN" sz="12000" b="1">
              <a:solidFill>
                <a:schemeClr val="accent1">
                  <a:alpha val="40000"/>
                </a:schemeClr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96000" y="871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ctr">
              <a:lnSpc>
                <a:spcPct val="100000"/>
              </a:lnSpc>
            </a:pPr>
            <a:r>
              <a:rPr lang="en-US" altLang="zh-CN" sz="12000" b="1" dirty="0">
                <a:ln w="6350">
                  <a:solidFill>
                    <a:schemeClr val="accent1"/>
                  </a:solidFill>
                </a:ln>
                <a:noFill/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  <a:sym typeface="+mn-ea"/>
              </a:rPr>
              <a:t>atter</a:t>
            </a:r>
            <a:endParaRPr lang="en-US" altLang="zh-CN" sz="12000" b="1" dirty="0">
              <a:ln w="6350">
                <a:solidFill>
                  <a:schemeClr val="accent1"/>
                </a:solidFill>
              </a:ln>
              <a:noFill/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1181735" y="5175885"/>
            <a:ext cx="1020254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11000">
                      <a:srgbClr val="76E88A"/>
                    </a:gs>
                    <a:gs pos="59000">
                      <a:srgbClr val="56BCBF"/>
                    </a:gs>
                  </a:gsLst>
                  <a:lin ang="2700000" scaled="1"/>
                </a:gradFill>
                <a:effectLst/>
                <a:uLnTx/>
                <a:uFillTx/>
                <a:latin typeface="汉仪新人文宋 75W" panose="00020600040101010101" charset="-122"/>
                <a:ea typeface="汉仪新人文宋 75W" panose="0002060004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200" b="1" i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AN APP THROUGH PYTHON?</a:t>
            </a:r>
            <a:endParaRPr lang="en-US" sz="3200" b="1" i="1" dirty="0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  <a:p>
            <a:pPr algn="ctr"/>
            <a:r>
              <a:rPr lang="en-US" sz="3200" b="1" i="1" dirty="0">
                <a:solidFill>
                  <a:schemeClr val="tx1"/>
                </a:solidFill>
                <a:latin typeface="Open Sans ExtraBold" panose="020B0906030804020204" charset="0"/>
                <a:ea typeface="Open Sans ExtraBold" panose="020B0906030804020204" charset="0"/>
                <a:cs typeface="Open Sans" panose="020B0606030504020204" charset="0"/>
              </a:rPr>
              <a:t>HOW IS THAT POSSIBLE?</a:t>
            </a:r>
            <a:endParaRPr lang="en-US" sz="3200" b="1" i="1" dirty="0">
              <a:solidFill>
                <a:schemeClr val="tx1"/>
              </a:solidFill>
              <a:latin typeface="Open Sans ExtraBold" panose="020B0906030804020204" charset="0"/>
              <a:ea typeface="Open Sans ExtraBold" panose="020B0906030804020204" charset="0"/>
              <a:cs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ea568284-6920-478a-861a-26c47cdc2741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">
  <a:themeElements>
    <a:clrScheme name="简约风蓝色通用发布会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7DA3"/>
      </a:accent1>
      <a:accent2>
        <a:srgbClr val="5B8BB2"/>
      </a:accent2>
      <a:accent3>
        <a:srgbClr val="6798C0"/>
      </a:accent3>
      <a:accent4>
        <a:srgbClr val="74A6CD"/>
      </a:accent4>
      <a:accent5>
        <a:srgbClr val="80B3DB"/>
      </a:accent5>
      <a:accent6>
        <a:srgbClr val="8DC1E9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3238</Words>
  <Application>WPS Presentation</Application>
  <PresentationFormat>宽屏</PresentationFormat>
  <Paragraphs>163</Paragraphs>
  <Slides>20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Open Sans</vt:lpstr>
      <vt:lpstr>Open Sans ExtraBold</vt:lpstr>
      <vt:lpstr>Times New Roman</vt:lpstr>
      <vt:lpstr>汉仪新人文宋 75W</vt:lpstr>
      <vt:lpstr>Arial Black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luoxiwen</dc:creator>
  <cp:lastModifiedBy>Admin</cp:lastModifiedBy>
  <cp:revision>77</cp:revision>
  <dcterms:created xsi:type="dcterms:W3CDTF">2021-12-24T10:57:00Z</dcterms:created>
  <dcterms:modified xsi:type="dcterms:W3CDTF">2024-09-19T05:22:10Z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61882B72733B45D781734763C00DE668_11</vt:lpwstr>
  </property>
</Properties>
</file>