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1" r:id="rId4"/>
    <p:sldId id="260" r:id="rId5"/>
    <p:sldId id="262" r:id="rId6"/>
    <p:sldId id="263" r:id="rId7"/>
    <p:sldId id="28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3" r:id="rId24"/>
    <p:sldId id="258" r:id="rId25"/>
    <p:sldId id="285" r:id="rId26"/>
    <p:sldId id="277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3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D0D8F-C1BB-4B13-8E6D-D719DC97FD8D}" type="datetimeFigureOut">
              <a:rPr lang="en-IN" smtClean="0"/>
              <a:t>29-05-2013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382AC-389F-4BB5-A94F-6061D4587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66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382AC-389F-4BB5-A94F-6061D458777F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84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7B9C-A24E-477F-8B67-402DD1B113A1}" type="datetimeFigureOut">
              <a:rPr lang="en-IN" smtClean="0"/>
              <a:t>29-05-2013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6E21-4FAB-40CF-B234-5179C3E2C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15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7B9C-A24E-477F-8B67-402DD1B113A1}" type="datetimeFigureOut">
              <a:rPr lang="en-IN" smtClean="0"/>
              <a:t>29-05-2013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6E21-4FAB-40CF-B234-5179C3E2C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12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7B9C-A24E-477F-8B67-402DD1B113A1}" type="datetimeFigureOut">
              <a:rPr lang="en-IN" smtClean="0"/>
              <a:t>29-05-2013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6E21-4FAB-40CF-B234-5179C3E2C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13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7B9C-A24E-477F-8B67-402DD1B113A1}" type="datetimeFigureOut">
              <a:rPr lang="en-IN" smtClean="0"/>
              <a:t>29-05-2013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6E21-4FAB-40CF-B234-5179C3E2C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81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7B9C-A24E-477F-8B67-402DD1B113A1}" type="datetimeFigureOut">
              <a:rPr lang="en-IN" smtClean="0"/>
              <a:t>29-05-2013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6E21-4FAB-40CF-B234-5179C3E2C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45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7B9C-A24E-477F-8B67-402DD1B113A1}" type="datetimeFigureOut">
              <a:rPr lang="en-IN" smtClean="0"/>
              <a:t>29-05-2013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6E21-4FAB-40CF-B234-5179C3E2C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84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7B9C-A24E-477F-8B67-402DD1B113A1}" type="datetimeFigureOut">
              <a:rPr lang="en-IN" smtClean="0"/>
              <a:t>29-05-2013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6E21-4FAB-40CF-B234-5179C3E2C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90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7B9C-A24E-477F-8B67-402DD1B113A1}" type="datetimeFigureOut">
              <a:rPr lang="en-IN" smtClean="0"/>
              <a:t>29-05-2013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6E21-4FAB-40CF-B234-5179C3E2C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6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7B9C-A24E-477F-8B67-402DD1B113A1}" type="datetimeFigureOut">
              <a:rPr lang="en-IN" smtClean="0"/>
              <a:t>29-05-2013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6E21-4FAB-40CF-B234-5179C3E2C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56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7B9C-A24E-477F-8B67-402DD1B113A1}" type="datetimeFigureOut">
              <a:rPr lang="en-IN" smtClean="0"/>
              <a:t>29-05-2013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6E21-4FAB-40CF-B234-5179C3E2C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01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7B9C-A24E-477F-8B67-402DD1B113A1}" type="datetimeFigureOut">
              <a:rPr lang="en-IN" smtClean="0"/>
              <a:t>29-05-2013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6E21-4FAB-40CF-B234-5179C3E2C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20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A7B9C-A24E-477F-8B67-402DD1B113A1}" type="datetimeFigureOut">
              <a:rPr lang="en-IN" smtClean="0"/>
              <a:t>29-05-2013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C6E21-4FAB-40CF-B234-5179C3E2C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26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4800" dirty="0" smtClean="0"/>
              <a:t>Offline </a:t>
            </a:r>
            <a:r>
              <a:rPr lang="en-IN" sz="4800" dirty="0"/>
              <a:t>English Character</a:t>
            </a:r>
            <a:br>
              <a:rPr lang="en-IN" sz="4800" dirty="0"/>
            </a:br>
            <a:r>
              <a:rPr lang="en-IN" sz="4800" dirty="0"/>
              <a:t>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46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(2) Image Pre-processing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980728"/>
            <a:ext cx="2628900" cy="561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68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435280" cy="79208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(3) Image </a:t>
            </a:r>
            <a:r>
              <a:rPr lang="en-IN" sz="3600" dirty="0"/>
              <a:t>Segmentation and Character </a:t>
            </a:r>
            <a:r>
              <a:rPr lang="en-IN" sz="3600" dirty="0" smtClean="0"/>
              <a:t>crop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24744"/>
            <a:ext cx="261937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0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(4) </a:t>
            </a:r>
            <a:r>
              <a:rPr lang="en-IN" sz="3600" dirty="0"/>
              <a:t>Boundary Detection of a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1268760"/>
            <a:ext cx="2381250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(5) Character Resize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cropped character images obtained from the previous step are of </a:t>
            </a:r>
            <a:r>
              <a:rPr lang="en-IN" dirty="0" smtClean="0"/>
              <a:t>varying sizes </a:t>
            </a:r>
            <a:r>
              <a:rPr lang="en-IN" dirty="0"/>
              <a:t>as it depends on the size and shape of the </a:t>
            </a:r>
            <a:r>
              <a:rPr lang="en-IN" dirty="0" smtClean="0"/>
              <a:t>characters</a:t>
            </a:r>
          </a:p>
          <a:p>
            <a:r>
              <a:rPr lang="en-IN" dirty="0" smtClean="0"/>
              <a:t>Hence</a:t>
            </a:r>
            <a:r>
              <a:rPr lang="en-IN" dirty="0"/>
              <a:t>, it </a:t>
            </a:r>
            <a:r>
              <a:rPr lang="en-IN" dirty="0" smtClean="0"/>
              <a:t>becomes necessary </a:t>
            </a:r>
            <a:r>
              <a:rPr lang="en-IN" dirty="0"/>
              <a:t>to resize these images into some standard size for ease of </a:t>
            </a:r>
            <a:r>
              <a:rPr lang="en-IN" dirty="0" smtClean="0"/>
              <a:t>processing</a:t>
            </a:r>
            <a:endParaRPr lang="en-IN" dirty="0"/>
          </a:p>
          <a:p>
            <a:r>
              <a:rPr lang="en-IN" dirty="0"/>
              <a:t>In this step, we resize each cropped character image into a 70x50 image.</a:t>
            </a:r>
          </a:p>
          <a:p>
            <a:r>
              <a:rPr lang="en-IN" dirty="0"/>
              <a:t>This resized image is then fed as input for feature extraction.</a:t>
            </a:r>
          </a:p>
        </p:txBody>
      </p:sp>
    </p:spTree>
    <p:extLst>
      <p:ext uri="{BB962C8B-B14F-4D97-AF65-F5344CB8AC3E}">
        <p14:creationId xmlns:p14="http://schemas.microsoft.com/office/powerpoint/2010/main" val="763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(6) Feature Extraction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We </a:t>
            </a:r>
            <a:r>
              <a:rPr lang="en-IN" dirty="0"/>
              <a:t>divide the 70x50 character image obtained from the </a:t>
            </a:r>
            <a:r>
              <a:rPr lang="en-IN" dirty="0" smtClean="0"/>
              <a:t>previous step </a:t>
            </a:r>
            <a:r>
              <a:rPr lang="en-IN" dirty="0"/>
              <a:t>into multiple 10x10 matrices starting from left. Thus, we obtain 5 </a:t>
            </a:r>
            <a:r>
              <a:rPr lang="en-IN" dirty="0" smtClean="0"/>
              <a:t>such smaller </a:t>
            </a:r>
            <a:r>
              <a:rPr lang="en-IN" dirty="0"/>
              <a:t>matrices of size 10x10 from one row and we have 7 such rows. Thus, </a:t>
            </a:r>
            <a:r>
              <a:rPr lang="en-IN" dirty="0" smtClean="0"/>
              <a:t>we obtain </a:t>
            </a:r>
            <a:r>
              <a:rPr lang="en-IN" dirty="0"/>
              <a:t>a total of 5*7=35 smaller matrices of size 10x10.</a:t>
            </a:r>
          </a:p>
          <a:p>
            <a:r>
              <a:rPr lang="en-IN" dirty="0"/>
              <a:t>We convert each 5x7 character representation into a single 35x1 vector. </a:t>
            </a:r>
            <a:r>
              <a:rPr lang="en-IN" dirty="0" smtClean="0"/>
              <a:t>For this</a:t>
            </a:r>
            <a:r>
              <a:rPr lang="en-IN" dirty="0"/>
              <a:t>, we take the sum of all the elements present in the 1st smaller matrix of </a:t>
            </a:r>
            <a:r>
              <a:rPr lang="en-IN" dirty="0" smtClean="0"/>
              <a:t>size 10x10</a:t>
            </a:r>
            <a:r>
              <a:rPr lang="en-IN" dirty="0"/>
              <a:t>. This gives us 1st element of our 35x1 vector. Using the same </a:t>
            </a:r>
            <a:r>
              <a:rPr lang="en-IN" dirty="0" smtClean="0"/>
              <a:t>procedure, we </a:t>
            </a:r>
            <a:r>
              <a:rPr lang="en-IN" dirty="0"/>
              <a:t>get all the 35 elements of the vector.</a:t>
            </a:r>
          </a:p>
          <a:p>
            <a:r>
              <a:rPr lang="en-IN" dirty="0"/>
              <a:t>This gives us the character representation in vector form. The specialty </a:t>
            </a:r>
            <a:r>
              <a:rPr lang="en-IN" dirty="0" smtClean="0"/>
              <a:t>of this </a:t>
            </a:r>
            <a:r>
              <a:rPr lang="en-IN" dirty="0"/>
              <a:t>vector is that this vector is unique for the character it represents. We </a:t>
            </a:r>
            <a:r>
              <a:rPr lang="en-IN" dirty="0" smtClean="0"/>
              <a:t>repeat this </a:t>
            </a:r>
            <a:r>
              <a:rPr lang="en-IN" dirty="0"/>
              <a:t>procedure for all the characters in the training data. Thus we get an </a:t>
            </a:r>
            <a:r>
              <a:rPr lang="en-IN" dirty="0" smtClean="0"/>
              <a:t>input matrix </a:t>
            </a:r>
            <a:r>
              <a:rPr lang="en-IN" dirty="0"/>
              <a:t>for training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5975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(7) Train the NN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propose to perform </a:t>
            </a:r>
            <a:r>
              <a:rPr lang="en-IN" dirty="0" smtClean="0"/>
              <a:t>Offline </a:t>
            </a:r>
            <a:r>
              <a:rPr lang="en-IN" dirty="0"/>
              <a:t>English character recognition using 3 </a:t>
            </a:r>
            <a:r>
              <a:rPr lang="en-IN" dirty="0" smtClean="0"/>
              <a:t>different architectures </a:t>
            </a:r>
            <a:r>
              <a:rPr lang="en-IN" dirty="0"/>
              <a:t>of Neural Networks: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Feedforward </a:t>
            </a:r>
            <a:r>
              <a:rPr lang="en-IN" dirty="0"/>
              <a:t>Backpropagation Neural Network (FFBPNN)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Elman </a:t>
            </a:r>
            <a:r>
              <a:rPr lang="en-IN" dirty="0"/>
              <a:t>Backpropagation Neural Network (EBPNN)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Fitting </a:t>
            </a:r>
            <a:r>
              <a:rPr lang="en-IN" dirty="0"/>
              <a:t>Neural Network (FNN)</a:t>
            </a:r>
          </a:p>
        </p:txBody>
      </p:sp>
    </p:spTree>
    <p:extLst>
      <p:ext uri="{BB962C8B-B14F-4D97-AF65-F5344CB8AC3E}">
        <p14:creationId xmlns:p14="http://schemas.microsoft.com/office/powerpoint/2010/main" val="42364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Techniques for training the NN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 smtClean="0"/>
              <a:t>Using </a:t>
            </a:r>
            <a:r>
              <a:rPr lang="en-IN" u="sng" dirty="0"/>
              <a:t>an Identity matrix</a:t>
            </a:r>
            <a:r>
              <a:rPr lang="en-IN" dirty="0" smtClean="0"/>
              <a:t>:</a:t>
            </a:r>
          </a:p>
          <a:p>
            <a:r>
              <a:rPr lang="en-IN" dirty="0" smtClean="0"/>
              <a:t>In </a:t>
            </a:r>
            <a:r>
              <a:rPr lang="en-IN" dirty="0"/>
              <a:t>this technique, we use an identity matrix as a target matrix for </a:t>
            </a:r>
            <a:r>
              <a:rPr lang="en-IN" dirty="0" smtClean="0"/>
              <a:t>training the </a:t>
            </a:r>
            <a:r>
              <a:rPr lang="en-IN" dirty="0"/>
              <a:t>neural </a:t>
            </a:r>
            <a:r>
              <a:rPr lang="en-IN" dirty="0" smtClean="0"/>
              <a:t>network</a:t>
            </a:r>
          </a:p>
          <a:p>
            <a:r>
              <a:rPr lang="en-IN" dirty="0" smtClean="0"/>
              <a:t>We </a:t>
            </a:r>
            <a:r>
              <a:rPr lang="en-IN" dirty="0"/>
              <a:t>consider 62 </a:t>
            </a:r>
            <a:r>
              <a:rPr lang="en-IN" dirty="0" smtClean="0"/>
              <a:t>different </a:t>
            </a:r>
            <a:r>
              <a:rPr lang="en-IN" dirty="0"/>
              <a:t>characters in the </a:t>
            </a:r>
            <a:r>
              <a:rPr lang="en-IN" dirty="0" smtClean="0"/>
              <a:t>training state and hence</a:t>
            </a:r>
            <a:r>
              <a:rPr lang="en-IN" dirty="0"/>
              <a:t>, we use an identity matrix of order </a:t>
            </a:r>
            <a:r>
              <a:rPr lang="en-IN" dirty="0" smtClean="0"/>
              <a:t>62x62</a:t>
            </a:r>
          </a:p>
          <a:p>
            <a:r>
              <a:rPr lang="en-IN" dirty="0" smtClean="0"/>
              <a:t>Each </a:t>
            </a:r>
            <a:r>
              <a:rPr lang="en-IN" dirty="0"/>
              <a:t>diagonal </a:t>
            </a:r>
            <a:r>
              <a:rPr lang="en-IN" dirty="0" smtClean="0"/>
              <a:t>element in </a:t>
            </a:r>
            <a:r>
              <a:rPr lang="en-IN" dirty="0"/>
              <a:t>the matrix is 1 representing separate </a:t>
            </a:r>
            <a:r>
              <a:rPr lang="en-IN" dirty="0" smtClean="0"/>
              <a:t>characters</a:t>
            </a:r>
          </a:p>
          <a:p>
            <a:r>
              <a:rPr lang="en-IN" dirty="0" smtClean="0"/>
              <a:t>Thus</a:t>
            </a:r>
            <a:r>
              <a:rPr lang="en-IN" dirty="0"/>
              <a:t>, there are </a:t>
            </a:r>
            <a:r>
              <a:rPr lang="en-IN" dirty="0" smtClean="0"/>
              <a:t>62 such </a:t>
            </a:r>
            <a:r>
              <a:rPr lang="en-IN" dirty="0"/>
              <a:t>neurons in the output layer of the neural network that can be </a:t>
            </a:r>
            <a:r>
              <a:rPr lang="en-IN" dirty="0" smtClean="0"/>
              <a:t>fired</a:t>
            </a:r>
            <a:endParaRPr lang="en-IN" dirty="0"/>
          </a:p>
          <a:p>
            <a:r>
              <a:rPr lang="en-IN" dirty="0"/>
              <a:t>Hence, the neural network can be trained to </a:t>
            </a:r>
            <a:r>
              <a:rPr lang="en-IN" dirty="0" smtClean="0"/>
              <a:t>fire </a:t>
            </a:r>
            <a:r>
              <a:rPr lang="en-IN" dirty="0"/>
              <a:t>only one </a:t>
            </a:r>
            <a:r>
              <a:rPr lang="en-IN" dirty="0" smtClean="0"/>
              <a:t>specific neuron when </a:t>
            </a:r>
            <a:r>
              <a:rPr lang="en-IN" dirty="0"/>
              <a:t>a particular character is fed to the input layer of the neural </a:t>
            </a:r>
            <a:r>
              <a:rPr lang="en-IN" dirty="0" smtClean="0"/>
              <a:t>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8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Techniques for training the NN (Contd.)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2. </a:t>
            </a:r>
            <a:r>
              <a:rPr lang="en-IN" u="sng" dirty="0"/>
              <a:t>Using ASCII values</a:t>
            </a:r>
            <a:r>
              <a:rPr lang="en-IN" dirty="0"/>
              <a:t>:</a:t>
            </a:r>
          </a:p>
          <a:p>
            <a:r>
              <a:rPr lang="en-IN" dirty="0"/>
              <a:t>In this technique, we use ASCII values of characters as a target </a:t>
            </a:r>
            <a:r>
              <a:rPr lang="en-IN" dirty="0" smtClean="0"/>
              <a:t>matrix for </a:t>
            </a:r>
            <a:r>
              <a:rPr lang="en-IN" dirty="0"/>
              <a:t>training the neural </a:t>
            </a:r>
            <a:r>
              <a:rPr lang="en-IN" dirty="0" smtClean="0"/>
              <a:t>network</a:t>
            </a:r>
          </a:p>
          <a:p>
            <a:r>
              <a:rPr lang="en-IN" dirty="0" smtClean="0"/>
              <a:t>ASCII </a:t>
            </a:r>
            <a:r>
              <a:rPr lang="en-IN" dirty="0"/>
              <a:t>values are converted into </a:t>
            </a:r>
            <a:r>
              <a:rPr lang="en-IN" dirty="0" smtClean="0"/>
              <a:t>binary format </a:t>
            </a:r>
            <a:r>
              <a:rPr lang="en-IN" dirty="0"/>
              <a:t>and stored into the target </a:t>
            </a:r>
            <a:r>
              <a:rPr lang="en-IN" dirty="0" smtClean="0"/>
              <a:t>matrix</a:t>
            </a:r>
          </a:p>
          <a:p>
            <a:r>
              <a:rPr lang="en-IN" dirty="0" smtClean="0"/>
              <a:t>Each </a:t>
            </a:r>
            <a:r>
              <a:rPr lang="en-IN" dirty="0"/>
              <a:t>ASCII value needs 7 </a:t>
            </a:r>
            <a:r>
              <a:rPr lang="en-IN" dirty="0" smtClean="0"/>
              <a:t>bits for </a:t>
            </a:r>
            <a:r>
              <a:rPr lang="en-IN" dirty="0"/>
              <a:t>its binary representation and there are total of 62 </a:t>
            </a:r>
            <a:r>
              <a:rPr lang="en-IN" dirty="0" smtClean="0"/>
              <a:t>different characters</a:t>
            </a:r>
            <a:endParaRPr lang="en-IN" dirty="0"/>
          </a:p>
          <a:p>
            <a:r>
              <a:rPr lang="en-IN" dirty="0"/>
              <a:t>Therefore, we have a target matrix of size </a:t>
            </a:r>
            <a:r>
              <a:rPr lang="en-IN" dirty="0" smtClean="0"/>
              <a:t>7x62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18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(8) Simulate the Neural Network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Once the neural network is trained, we simulate it to check the </a:t>
            </a:r>
            <a:r>
              <a:rPr lang="en-IN" dirty="0" smtClean="0"/>
              <a:t>efficiency of </a:t>
            </a:r>
            <a:r>
              <a:rPr lang="en-IN" dirty="0"/>
              <a:t>the output it </a:t>
            </a:r>
            <a:r>
              <a:rPr lang="en-IN" dirty="0" smtClean="0"/>
              <a:t>produces</a:t>
            </a:r>
          </a:p>
          <a:p>
            <a:r>
              <a:rPr lang="en-IN" dirty="0" smtClean="0"/>
              <a:t>We </a:t>
            </a:r>
            <a:r>
              <a:rPr lang="en-IN" dirty="0"/>
              <a:t>use a small part of the data from the </a:t>
            </a:r>
            <a:r>
              <a:rPr lang="en-IN" dirty="0" smtClean="0"/>
              <a:t>training dataset </a:t>
            </a:r>
            <a:r>
              <a:rPr lang="en-IN" dirty="0"/>
              <a:t>to simulate the trained neural </a:t>
            </a:r>
            <a:r>
              <a:rPr lang="en-IN" dirty="0" smtClean="0"/>
              <a:t>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1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Proposed Algorithm For Character </a:t>
            </a:r>
            <a:r>
              <a:rPr lang="en-IN" sz="3600" dirty="0" smtClean="0"/>
              <a:t>Recognition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692696"/>
            <a:ext cx="3810000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2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Problem Definition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en-IN" dirty="0" smtClean="0"/>
              <a:t>Offline </a:t>
            </a:r>
            <a:r>
              <a:rPr lang="en-IN" dirty="0"/>
              <a:t>English Character Recognition is a </a:t>
            </a:r>
            <a:r>
              <a:rPr lang="en-IN" dirty="0" smtClean="0"/>
              <a:t>research </a:t>
            </a:r>
            <a:r>
              <a:rPr lang="en-IN" dirty="0"/>
              <a:t>area in the </a:t>
            </a:r>
            <a:r>
              <a:rPr lang="en-IN" dirty="0" smtClean="0"/>
              <a:t>field </a:t>
            </a:r>
            <a:r>
              <a:rPr lang="en-IN" dirty="0"/>
              <a:t>of pattern recognition and image </a:t>
            </a:r>
            <a:r>
              <a:rPr lang="en-IN" dirty="0" smtClean="0"/>
              <a:t>processing</a:t>
            </a:r>
          </a:p>
          <a:p>
            <a:r>
              <a:rPr lang="en-IN" dirty="0" smtClean="0"/>
              <a:t>It </a:t>
            </a:r>
            <a:r>
              <a:rPr lang="en-IN" dirty="0"/>
              <a:t>deals </a:t>
            </a:r>
            <a:r>
              <a:rPr lang="en-IN" dirty="0" smtClean="0"/>
              <a:t>with extracting </a:t>
            </a:r>
            <a:r>
              <a:rPr lang="en-IN" dirty="0"/>
              <a:t>and recognizing handwritten characters or machine text from </a:t>
            </a:r>
            <a:r>
              <a:rPr lang="en-IN" dirty="0" smtClean="0"/>
              <a:t>scanned images</a:t>
            </a:r>
          </a:p>
          <a:p>
            <a:r>
              <a:rPr lang="en-IN" dirty="0"/>
              <a:t>It enables a person to write something on </a:t>
            </a:r>
            <a:r>
              <a:rPr lang="en-IN" dirty="0" smtClean="0"/>
              <a:t>a piece </a:t>
            </a:r>
            <a:r>
              <a:rPr lang="en-IN" dirty="0"/>
              <a:t>of paper, convert it into an image and then into </a:t>
            </a:r>
            <a:r>
              <a:rPr lang="en-IN" dirty="0" smtClean="0"/>
              <a:t>text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177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RESULTS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3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Comparison Graph (Identity Matrix)</a:t>
            </a:r>
            <a:endParaRPr lang="en-IN" dirty="0"/>
          </a:p>
        </p:txBody>
      </p:sp>
      <p:pic>
        <p:nvPicPr>
          <p:cNvPr id="1026" name="Picture 2" descr="C:\Users\Jivitesh\Desktop\Offline English Character Recognition\Documents\Report and Paper\Result\Identity_Grap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99288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Comparison Graph </a:t>
            </a:r>
            <a:r>
              <a:rPr lang="en-IN" sz="4000" dirty="0" smtClean="0"/>
              <a:t>(ASCII Values)</a:t>
            </a:r>
            <a:endParaRPr lang="en-IN" sz="4000" dirty="0"/>
          </a:p>
        </p:txBody>
      </p:sp>
      <p:pic>
        <p:nvPicPr>
          <p:cNvPr id="2050" name="Picture 2" descr="C:\Users\Jivitesh\Desktop\Offline English Character Recognition\Documents\Report and Paper\Result\ASCII_Grap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13690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28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Conclusion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'Identity </a:t>
            </a:r>
            <a:r>
              <a:rPr lang="en-IN" dirty="0"/>
              <a:t>Matrix' </a:t>
            </a:r>
            <a:r>
              <a:rPr lang="en-IN" dirty="0" smtClean="0"/>
              <a:t>technique performed </a:t>
            </a:r>
            <a:r>
              <a:rPr lang="en-IN" dirty="0"/>
              <a:t>better than 'ASCII' </a:t>
            </a:r>
            <a:r>
              <a:rPr lang="en-IN" dirty="0" smtClean="0"/>
              <a:t>technique</a:t>
            </a:r>
            <a:endParaRPr lang="en-IN" dirty="0"/>
          </a:p>
          <a:p>
            <a:r>
              <a:rPr lang="en-IN" dirty="0"/>
              <a:t>Elman </a:t>
            </a:r>
            <a:r>
              <a:rPr lang="en-IN" dirty="0" err="1"/>
              <a:t>B</a:t>
            </a:r>
            <a:r>
              <a:rPr lang="en-IN" dirty="0" err="1" smtClean="0"/>
              <a:t>ackpropagation</a:t>
            </a:r>
            <a:r>
              <a:rPr lang="en-IN" dirty="0" smtClean="0"/>
              <a:t> </a:t>
            </a:r>
            <a:r>
              <a:rPr lang="en-IN" dirty="0"/>
              <a:t>network performed best when used with the </a:t>
            </a:r>
            <a:r>
              <a:rPr lang="en-IN" dirty="0" smtClean="0"/>
              <a:t>'Identity Matrix</a:t>
            </a:r>
            <a:r>
              <a:rPr lang="en-IN" dirty="0"/>
              <a:t>' technique </a:t>
            </a:r>
            <a:endParaRPr lang="en-IN" dirty="0" smtClean="0"/>
          </a:p>
          <a:p>
            <a:r>
              <a:rPr lang="en-IN" dirty="0" err="1" smtClean="0"/>
              <a:t>Feedforward</a:t>
            </a:r>
            <a:r>
              <a:rPr lang="en-IN" dirty="0" smtClean="0"/>
              <a:t> </a:t>
            </a:r>
            <a:r>
              <a:rPr lang="en-IN" dirty="0" err="1"/>
              <a:t>Backpropagation</a:t>
            </a:r>
            <a:r>
              <a:rPr lang="en-IN" dirty="0"/>
              <a:t> network performed </a:t>
            </a:r>
            <a:r>
              <a:rPr lang="en-IN" dirty="0" smtClean="0"/>
              <a:t>best when </a:t>
            </a:r>
            <a:r>
              <a:rPr lang="en-IN" dirty="0"/>
              <a:t>used with 'ASCII value' </a:t>
            </a:r>
            <a:r>
              <a:rPr lang="en-IN" dirty="0" smtClean="0"/>
              <a:t>technique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5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Document processing</a:t>
            </a:r>
          </a:p>
          <a:p>
            <a:r>
              <a:rPr lang="en-IN" dirty="0" smtClean="0"/>
              <a:t>Postal services like </a:t>
            </a:r>
            <a:r>
              <a:rPr lang="en-IN" dirty="0"/>
              <a:t>address recognition</a:t>
            </a:r>
            <a:endParaRPr lang="en-IN" dirty="0" smtClean="0"/>
          </a:p>
          <a:p>
            <a:r>
              <a:rPr lang="en-IN" dirty="0" smtClean="0"/>
              <a:t>Text </a:t>
            </a:r>
            <a:r>
              <a:rPr lang="en-IN" dirty="0"/>
              <a:t>to speech </a:t>
            </a:r>
            <a:r>
              <a:rPr lang="en-IN" dirty="0" smtClean="0"/>
              <a:t>converters</a:t>
            </a:r>
          </a:p>
          <a:p>
            <a:r>
              <a:rPr lang="en-IN" dirty="0" smtClean="0"/>
              <a:t>Security applications</a:t>
            </a:r>
          </a:p>
          <a:p>
            <a:r>
              <a:rPr lang="en-IN" dirty="0" smtClean="0"/>
              <a:t>Bank </a:t>
            </a:r>
            <a:r>
              <a:rPr lang="en-IN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7836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Initialize and train again for better accuracy</a:t>
            </a:r>
          </a:p>
          <a:p>
            <a:r>
              <a:rPr lang="en-IN" dirty="0" smtClean="0"/>
              <a:t>Increase hidden neurons</a:t>
            </a:r>
          </a:p>
          <a:p>
            <a:r>
              <a:rPr lang="en-IN" dirty="0" smtClean="0"/>
              <a:t>Try different training function</a:t>
            </a:r>
          </a:p>
          <a:p>
            <a:r>
              <a:rPr lang="en-IN" dirty="0" smtClean="0"/>
              <a:t>Use Eigenvalues</a:t>
            </a:r>
          </a:p>
          <a:p>
            <a:r>
              <a:rPr lang="en-IN" dirty="0" smtClean="0"/>
              <a:t>Implement ASCII value technique using Elman </a:t>
            </a:r>
            <a:r>
              <a:rPr lang="en-IN" dirty="0" err="1" smtClean="0"/>
              <a:t>Backpropagation</a:t>
            </a:r>
            <a:r>
              <a:rPr lang="en-IN" smtClean="0"/>
              <a:t> network</a:t>
            </a:r>
            <a:endParaRPr lang="en-IN" dirty="0"/>
          </a:p>
          <a:p>
            <a:r>
              <a:rPr lang="en-IN" dirty="0" smtClean="0"/>
              <a:t>Use additional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955506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</a:t>
            </a:r>
            <a:r>
              <a:rPr lang="en-IN" dirty="0" smtClean="0">
                <a:solidFill>
                  <a:schemeClr val="tx1"/>
                </a:solidFill>
              </a:rPr>
              <a:t>GROUP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4000" dirty="0" smtClean="0"/>
          </a:p>
          <a:p>
            <a:r>
              <a:rPr lang="en-IN" sz="4000" dirty="0" err="1" smtClean="0"/>
              <a:t>Aniket</a:t>
            </a:r>
            <a:r>
              <a:rPr lang="en-IN" sz="4000" dirty="0" smtClean="0"/>
              <a:t> </a:t>
            </a:r>
            <a:r>
              <a:rPr lang="en-IN" sz="4000" dirty="0" err="1" smtClean="0"/>
              <a:t>Ghag</a:t>
            </a:r>
            <a:r>
              <a:rPr lang="en-IN" sz="4000" dirty="0" smtClean="0"/>
              <a:t> 	(091080028)</a:t>
            </a:r>
          </a:p>
          <a:p>
            <a:r>
              <a:rPr lang="en-IN" sz="4000" dirty="0" err="1" smtClean="0"/>
              <a:t>Jivitesh</a:t>
            </a:r>
            <a:r>
              <a:rPr lang="en-IN" sz="4000" dirty="0" smtClean="0"/>
              <a:t> </a:t>
            </a:r>
            <a:r>
              <a:rPr lang="en-IN" sz="4000" dirty="0" err="1" smtClean="0"/>
              <a:t>Poojary</a:t>
            </a:r>
            <a:r>
              <a:rPr lang="en-IN" sz="4000" dirty="0" smtClean="0"/>
              <a:t> (091080065)</a:t>
            </a:r>
          </a:p>
          <a:p>
            <a:r>
              <a:rPr lang="en-IN" sz="4000" dirty="0" err="1" smtClean="0"/>
              <a:t>Sanket</a:t>
            </a:r>
            <a:r>
              <a:rPr lang="en-IN" sz="4000" dirty="0" smtClean="0"/>
              <a:t> </a:t>
            </a:r>
            <a:r>
              <a:rPr lang="en-IN" sz="4000" dirty="0" err="1" smtClean="0"/>
              <a:t>Malpure</a:t>
            </a:r>
            <a:r>
              <a:rPr lang="en-IN" sz="4000" dirty="0" smtClean="0"/>
              <a:t> (091080042)</a:t>
            </a:r>
          </a:p>
          <a:p>
            <a:r>
              <a:rPr lang="en-IN" sz="4000" dirty="0" smtClean="0"/>
              <a:t>Thyagarajan R. 	(091080011)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6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9600" dirty="0" smtClean="0"/>
          </a:p>
          <a:p>
            <a:pPr marL="0" indent="0" algn="ctr">
              <a:buNone/>
            </a:pPr>
            <a:r>
              <a:rPr lang="en-IN" sz="7200" dirty="0" smtClean="0"/>
              <a:t>THANK YOU 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713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It </a:t>
            </a:r>
            <a:r>
              <a:rPr lang="en-IN" dirty="0"/>
              <a:t>enables automation of </a:t>
            </a:r>
            <a:r>
              <a:rPr lang="en-IN" dirty="0" smtClean="0"/>
              <a:t>processes and </a:t>
            </a:r>
            <a:r>
              <a:rPr lang="en-IN" dirty="0"/>
              <a:t>helps improve the man-machine </a:t>
            </a:r>
            <a:r>
              <a:rPr lang="en-IN" dirty="0" smtClean="0"/>
              <a:t>interface</a:t>
            </a:r>
          </a:p>
          <a:p>
            <a:r>
              <a:rPr lang="en-IN" dirty="0"/>
              <a:t>C</a:t>
            </a:r>
            <a:r>
              <a:rPr lang="en-IN" dirty="0" smtClean="0"/>
              <a:t>ost-effective and speedy</a:t>
            </a:r>
          </a:p>
          <a:p>
            <a:r>
              <a:rPr lang="en-IN" dirty="0" smtClean="0"/>
              <a:t>Helps to </a:t>
            </a:r>
            <a:r>
              <a:rPr lang="en-IN" dirty="0"/>
              <a:t>free acres of </a:t>
            </a:r>
            <a:r>
              <a:rPr lang="en-IN" dirty="0" smtClean="0"/>
              <a:t>storage space </a:t>
            </a:r>
            <a:r>
              <a:rPr lang="en-IN" dirty="0"/>
              <a:t>by transforming all paper documents to be stored on a single </a:t>
            </a:r>
            <a:r>
              <a:rPr lang="en-IN" dirty="0" smtClean="0"/>
              <a:t>machine</a:t>
            </a:r>
          </a:p>
          <a:p>
            <a:r>
              <a:rPr lang="en-IN" dirty="0" smtClean="0"/>
              <a:t>Searching for </a:t>
            </a:r>
            <a:r>
              <a:rPr lang="en-IN" dirty="0"/>
              <a:t>particular </a:t>
            </a:r>
            <a:r>
              <a:rPr lang="en-IN" dirty="0" smtClean="0"/>
              <a:t>files </a:t>
            </a:r>
            <a:r>
              <a:rPr lang="en-IN" dirty="0"/>
              <a:t>or documents becomes very easy when they are </a:t>
            </a:r>
            <a:r>
              <a:rPr lang="en-IN" dirty="0" smtClean="0"/>
              <a:t>converted and </a:t>
            </a:r>
            <a:r>
              <a:rPr lang="en-IN" dirty="0"/>
              <a:t>stored in electronic form</a:t>
            </a:r>
          </a:p>
        </p:txBody>
      </p:sp>
    </p:spTree>
    <p:extLst>
      <p:ext uri="{BB962C8B-B14F-4D97-AF65-F5344CB8AC3E}">
        <p14:creationId xmlns:p14="http://schemas.microsoft.com/office/powerpoint/2010/main" val="174828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Neural Networks (NN)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 NN is </a:t>
            </a:r>
            <a:r>
              <a:rPr lang="en-IN" sz="2800" dirty="0" smtClean="0"/>
              <a:t>defined </a:t>
            </a:r>
            <a:r>
              <a:rPr lang="en-IN" sz="2800" dirty="0"/>
              <a:t>as a computing architecture that consists of a massively </a:t>
            </a:r>
            <a:r>
              <a:rPr lang="en-IN" sz="2800" u="sng" dirty="0" smtClean="0"/>
              <a:t>parallel</a:t>
            </a:r>
            <a:r>
              <a:rPr lang="en-IN" sz="2800" dirty="0" smtClean="0"/>
              <a:t> interconnection </a:t>
            </a:r>
            <a:r>
              <a:rPr lang="en-IN" sz="2800" dirty="0"/>
              <a:t>of </a:t>
            </a:r>
            <a:r>
              <a:rPr lang="en-IN" sz="2800" u="sng" dirty="0" smtClean="0"/>
              <a:t>adaptive</a:t>
            </a:r>
            <a:r>
              <a:rPr lang="en-IN" sz="2800" dirty="0" smtClean="0"/>
              <a:t> </a:t>
            </a:r>
            <a:r>
              <a:rPr lang="en-IN" sz="2800" dirty="0"/>
              <a:t>"neural" processors</a:t>
            </a:r>
            <a:r>
              <a:rPr lang="en-IN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Because of its parallel nature, </a:t>
            </a:r>
            <a:r>
              <a:rPr lang="en-IN" sz="2800" dirty="0" smtClean="0"/>
              <a:t>it can </a:t>
            </a:r>
            <a:r>
              <a:rPr lang="en-IN" sz="2800" dirty="0"/>
              <a:t>perform computations at a higher rate compared to the classical </a:t>
            </a:r>
            <a:r>
              <a:rPr lang="en-IN" sz="2800" dirty="0" smtClean="0"/>
              <a:t>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Because of its adaptive nature, it can adapt to changes in the data and learn </a:t>
            </a:r>
            <a:r>
              <a:rPr lang="en-IN" sz="2800" dirty="0" smtClean="0"/>
              <a:t>the characteristics </a:t>
            </a:r>
            <a:r>
              <a:rPr lang="en-IN" sz="2800" dirty="0"/>
              <a:t>of input signal</a:t>
            </a:r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557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of a NN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/>
              <a:t>A</a:t>
            </a:r>
            <a:r>
              <a:rPr lang="en-IN" sz="2800" smtClean="0"/>
              <a:t> </a:t>
            </a:r>
            <a:r>
              <a:rPr lang="en-IN" sz="2800" dirty="0"/>
              <a:t>neural network uniquely learns </a:t>
            </a:r>
            <a:r>
              <a:rPr lang="en-IN" sz="2800" dirty="0" smtClean="0"/>
              <a:t>the properties </a:t>
            </a:r>
            <a:r>
              <a:rPr lang="en-IN" sz="2800" dirty="0"/>
              <a:t>that </a:t>
            </a:r>
            <a:r>
              <a:rPr lang="en-IN" sz="2800" dirty="0" smtClean="0"/>
              <a:t>differentiate </a:t>
            </a:r>
            <a:r>
              <a:rPr lang="en-IN" sz="2800" dirty="0"/>
              <a:t>training </a:t>
            </a:r>
            <a:r>
              <a:rPr lang="en-IN" sz="2800" dirty="0" smtClean="0"/>
              <a:t>images</a:t>
            </a:r>
          </a:p>
          <a:p>
            <a:r>
              <a:rPr lang="en-IN" sz="2800" dirty="0" smtClean="0"/>
              <a:t>It </a:t>
            </a:r>
            <a:r>
              <a:rPr lang="en-IN" sz="2800" dirty="0"/>
              <a:t>then looks for similar </a:t>
            </a:r>
            <a:r>
              <a:rPr lang="en-IN" sz="2800" dirty="0" smtClean="0"/>
              <a:t>properties in </a:t>
            </a:r>
            <a:r>
              <a:rPr lang="en-IN" sz="2800" dirty="0"/>
              <a:t>the target image to be </a:t>
            </a:r>
            <a:r>
              <a:rPr lang="en-IN" sz="2800" dirty="0" smtClean="0"/>
              <a:t>identified</a:t>
            </a: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534" y="3501008"/>
            <a:ext cx="4990259" cy="291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06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Stages in a NN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68759"/>
            <a:ext cx="5544616" cy="547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61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IMPLEMENTATION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(Neural networks based algorithms)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9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Autofit/>
          </a:bodyPr>
          <a:lstStyle/>
          <a:p>
            <a:r>
              <a:rPr lang="en-IN" sz="3600" dirty="0"/>
              <a:t>Proposed Algorithm For Training  </a:t>
            </a:r>
            <a:r>
              <a:rPr lang="en-IN" sz="3600" dirty="0" smtClean="0"/>
              <a:t>the Neural </a:t>
            </a:r>
            <a:r>
              <a:rPr lang="en-IN" sz="3600" dirty="0"/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80728"/>
            <a:ext cx="4176464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2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(1) Image Acquisition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step, we acquire input images for training the neural </a:t>
            </a:r>
            <a:r>
              <a:rPr lang="en-IN" dirty="0" smtClean="0"/>
              <a:t>network</a:t>
            </a:r>
          </a:p>
          <a:p>
            <a:r>
              <a:rPr lang="en-IN" dirty="0" smtClean="0"/>
              <a:t>The input </a:t>
            </a:r>
            <a:r>
              <a:rPr lang="en-IN" dirty="0"/>
              <a:t>image can contain handwritten or machine text in RGB or </a:t>
            </a:r>
            <a:r>
              <a:rPr lang="en-IN" dirty="0" smtClean="0"/>
              <a:t>grayscale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2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902</Words>
  <Application>Microsoft Office PowerPoint</Application>
  <PresentationFormat>On-screen Show (4:3)</PresentationFormat>
  <Paragraphs>96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Offline English Character Recognition</vt:lpstr>
      <vt:lpstr>Problem Definition</vt:lpstr>
      <vt:lpstr>Motivation</vt:lpstr>
      <vt:lpstr> Neural Networks (NN)</vt:lpstr>
      <vt:lpstr>Working of a NN</vt:lpstr>
      <vt:lpstr>Stages in a NN algorithm</vt:lpstr>
      <vt:lpstr>IMPLEMENTATION</vt:lpstr>
      <vt:lpstr>Proposed Algorithm For Training  the Neural Network</vt:lpstr>
      <vt:lpstr>(1) Image Acquisition</vt:lpstr>
      <vt:lpstr>(2) Image Pre-processing</vt:lpstr>
      <vt:lpstr>(3) Image Segmentation and Character crop</vt:lpstr>
      <vt:lpstr>(4) Boundary Detection of a Character</vt:lpstr>
      <vt:lpstr>(5) Character Resize</vt:lpstr>
      <vt:lpstr>(6) Feature Extraction</vt:lpstr>
      <vt:lpstr>(7) Train the NN</vt:lpstr>
      <vt:lpstr>Techniques for training the NN</vt:lpstr>
      <vt:lpstr>Techniques for training the NN (Contd.)</vt:lpstr>
      <vt:lpstr>(8) Simulate the Neural Network</vt:lpstr>
      <vt:lpstr>Proposed Algorithm For Character Recognition</vt:lpstr>
      <vt:lpstr>RESULTS</vt:lpstr>
      <vt:lpstr>Comparison Graph (Identity Matrix)</vt:lpstr>
      <vt:lpstr>Comparison Graph (ASCII Values)</vt:lpstr>
      <vt:lpstr>Conclusion</vt:lpstr>
      <vt:lpstr>Applications</vt:lpstr>
      <vt:lpstr>FUTURE SCOPE </vt:lpstr>
      <vt:lpstr>PROJECT GROUP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Offline English Character Recognition</dc:title>
  <dc:creator>Jivitesh</dc:creator>
  <cp:lastModifiedBy>Jivitesh</cp:lastModifiedBy>
  <cp:revision>33</cp:revision>
  <dcterms:created xsi:type="dcterms:W3CDTF">2013-04-23T06:03:56Z</dcterms:created>
  <dcterms:modified xsi:type="dcterms:W3CDTF">2013-05-29T04:30:22Z</dcterms:modified>
</cp:coreProperties>
</file>