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842611a616a49c692c066ef297d603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842611a616a49c692c066ef297d603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842611a616a49c692c066ef297d603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副标题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842611a616a49c692c066ef297d603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d842611a616a49c692c066ef297d6035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7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hidden="1"/>
          <p:cNvSpPr/>
          <p:nvPr/>
        </p:nvSpPr>
        <p:spPr>
          <a:xfrm>
            <a:off x="0" y="0"/>
            <a:ext cx="0" cy="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1440" tIns="45720" rIns="91440" bIns="45720" anchor="ctr"/>
          <a:lstStyle/>
          <a:p>
            <a:pPr marL="0" algn="ctr"/>
            <a:endParaRPr/>
          </a:p>
        </p:txBody>
      </p:sp>
      <p:pic>
        <p:nvPicPr>
          <p:cNvPr id="3" name="d842611a616a49c692c066ef297d6035.png"/>
          <p:cNvPicPr>
            <a:picLocks noChangeAspect="1"/>
          </p:cNvPicPr>
          <p:nvPr/>
        </p:nvPicPr>
        <p:blipFill>
          <a:blip r:embed="rId8"/>
          <a:srcRect/>
          <a:stretch>
            <a:fillRect/>
          </a:stretch>
        </p:blipFill>
        <p:spPr>
          <a:xfrm>
            <a:off x="10160000" y="127000"/>
            <a:ext cx="1905000" cy="635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2133600"/>
            <a:ext cx="7713345" cy="212979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>
            <a:noAutofit/>
          </a:bodyPr>
          <a:lstStyle/>
          <a:p>
            <a:pPr marL="0" indent="0" algn="l" fontAlgn="auto">
              <a:lnSpc>
                <a:spcPct val="100000"/>
              </a:lnSpc>
              <a:defRPr/>
            </a:pPr>
            <a:endParaRPr lang="en-US" sz="5400" b="1" i="0" u="none" spc="300" baseline="0" dirty="0">
              <a:solidFill>
                <a:srgbClr val="FFFFFF"/>
              </a:solidFill>
              <a:latin typeface="思源黑体 Medium"/>
              <a:ea typeface="思源黑体 Medium"/>
            </a:endParaRPr>
          </a:p>
          <a:p>
            <a:pPr marL="0" indent="0" algn="l" fontAlgn="auto">
              <a:lnSpc>
                <a:spcPct val="100000"/>
              </a:lnSpc>
              <a:defRPr/>
            </a:pPr>
            <a:endParaRPr lang="en-US" sz="5400" b="1" spc="300" dirty="0">
              <a:solidFill>
                <a:srgbClr val="FFFFFF"/>
              </a:solidFill>
              <a:latin typeface="思源黑体 Medium"/>
              <a:ea typeface="思源黑体 Medium"/>
            </a:endParaRPr>
          </a:p>
          <a:p>
            <a:pPr marL="0" indent="0" algn="l" fontAlgn="auto">
              <a:lnSpc>
                <a:spcPct val="100000"/>
              </a:lnSpc>
              <a:defRPr/>
            </a:pPr>
            <a:endParaRPr lang="en-US" sz="5400" b="1" i="0" u="none" spc="300" baseline="0" dirty="0">
              <a:solidFill>
                <a:srgbClr val="FFFFFF"/>
              </a:solidFill>
              <a:latin typeface="思源黑体 Medium"/>
              <a:ea typeface="思源黑体 Medium"/>
            </a:endParaRPr>
          </a:p>
          <a:p>
            <a:pPr marL="0" indent="0" algn="l" fontAlgn="auto">
              <a:lnSpc>
                <a:spcPct val="100000"/>
              </a:lnSpc>
              <a:defRPr/>
            </a:pPr>
            <a:r>
              <a:rPr lang="en-US" sz="5400" b="1" i="0" u="none" spc="300" baseline="0" dirty="0">
                <a:solidFill>
                  <a:srgbClr val="FFFFFF"/>
                </a:solidFill>
                <a:latin typeface="思源黑体 Medium"/>
                <a:ea typeface="思源黑体 Medium"/>
              </a:rPr>
              <a:t>Business Sales Dashboard: Interactive Insights for Stakeholders</a:t>
            </a:r>
            <a:endParaRPr lang="en-US" sz="1100" dirty="0"/>
          </a:p>
        </p:txBody>
      </p:sp>
      <p:grpSp>
        <p:nvGrpSpPr>
          <p:cNvPr id="4" name="Group 4"/>
          <p:cNvGrpSpPr/>
          <p:nvPr/>
        </p:nvGrpSpPr>
        <p:grpSpPr>
          <a:xfrm>
            <a:off x="614516" y="4627007"/>
            <a:ext cx="6347624" cy="953131"/>
            <a:chOff x="2257799" y="3730891"/>
            <a:chExt cx="6347852" cy="952986"/>
          </a:xfrm>
          <a:noFill/>
        </p:grpSpPr>
        <p:sp>
          <p:nvSpPr>
            <p:cNvPr id="5" name="TextBox 5"/>
            <p:cNvSpPr txBox="1"/>
            <p:nvPr/>
          </p:nvSpPr>
          <p:spPr>
            <a:xfrm>
              <a:off x="2257799" y="4099191"/>
              <a:ext cx="5393248" cy="584686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rtlCol="0" anchor="t">
              <a:spAutoFit/>
            </a:bodyPr>
            <a:lstStyle/>
            <a:p>
              <a:pPr marL="0" algn="l">
                <a:defRPr/>
              </a:pPr>
              <a:r>
                <a:rPr lang="en-US" sz="3200" b="1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3200" b="1" i="0" u="none" baseline="0" dirty="0">
                  <a:solidFill>
                    <a:srgbClr val="FFFFF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fforts by – Jivitesh Khanna</a:t>
              </a:r>
              <a:endPara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AutoShape 6"/>
            <p:cNvSpPr/>
            <p:nvPr/>
          </p:nvSpPr>
          <p:spPr>
            <a:xfrm>
              <a:off x="5300992" y="3730891"/>
              <a:ext cx="3304659" cy="36830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>
              <a:spAutoFit/>
            </a:bodyPr>
            <a:lstStyle/>
            <a:p>
              <a:pPr marL="0" algn="l"/>
              <a:endParaRPr lang="en-US" sz="1800" b="0" i="0" u="none" baseline="0" dirty="0">
                <a:solidFill>
                  <a:srgbClr val="FFFFFF"/>
                </a:solidFill>
                <a:latin typeface="思源黑体 Normal"/>
                <a:ea typeface="思源黑体 Normal"/>
              </a:endParaRPr>
            </a:p>
          </p:txBody>
        </p:sp>
      </p:grpSp>
      <p:sp>
        <p:nvSpPr>
          <p:cNvPr id="9" name="AutoShape 9"/>
          <p:cNvSpPr/>
          <p:nvPr/>
        </p:nvSpPr>
        <p:spPr>
          <a:xfrm>
            <a:off x="10795000" y="6540500"/>
            <a:ext cx="1270000" cy="190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rtlCol="0" anchor="t"/>
          <a:lstStyle/>
          <a:p>
            <a:pPr algn="r">
              <a:defRPr/>
            </a:pPr>
            <a:r>
              <a:rPr lang="en-US" sz="800" b="0" i="0" u="none" baseline="0">
                <a:solidFill>
                  <a:srgbClr val="808080"/>
                </a:solidFill>
                <a:latin typeface="Microsoft YaHei"/>
                <a:ea typeface="Microsoft YaHei"/>
              </a:rPr>
              <a:t>Created By AI</a:t>
            </a:r>
            <a:endParaRPr lang="en-US" sz="11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E9D35-2551-D8FB-4265-7C9EDEC952D9}"/>
              </a:ext>
            </a:extLst>
          </p:cNvPr>
          <p:cNvSpPr/>
          <p:nvPr/>
        </p:nvSpPr>
        <p:spPr>
          <a:xfrm>
            <a:off x="10134600" y="127000"/>
            <a:ext cx="1930400" cy="6350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A57BF-E87D-E42E-3B47-F574564BCA6F}"/>
              </a:ext>
            </a:extLst>
          </p:cNvPr>
          <p:cNvSpPr/>
          <p:nvPr/>
        </p:nvSpPr>
        <p:spPr>
          <a:xfrm>
            <a:off x="-31955" y="-19665"/>
            <a:ext cx="12192000" cy="7086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Thankyou for your attention !!</a:t>
            </a:r>
          </a:p>
        </p:txBody>
      </p:sp>
    </p:spTree>
    <p:extLst>
      <p:ext uri="{BB962C8B-B14F-4D97-AF65-F5344CB8AC3E}">
        <p14:creationId xmlns:p14="http://schemas.microsoft.com/office/powerpoint/2010/main" val="240202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44950" y="685800"/>
            <a:ext cx="4102100" cy="5219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marL="0" algn="dist">
              <a:defRPr/>
            </a:pPr>
            <a:r>
              <a:rPr lang="en-US" sz="4400" b="1" i="0" baseline="0" dirty="0">
                <a:solidFill>
                  <a:srgbClr val="B2B2B2"/>
                </a:solidFill>
                <a:latin typeface="思源黑体 Normal"/>
                <a:ea typeface="思源黑体 Normal"/>
              </a:rPr>
              <a:t>CONTENTS</a:t>
            </a:r>
            <a:endParaRPr lang="en-US" sz="4400" b="1" dirty="0"/>
          </a:p>
        </p:txBody>
      </p:sp>
      <p:sp>
        <p:nvSpPr>
          <p:cNvPr id="3" name="TextBox 3"/>
          <p:cNvSpPr txBox="1"/>
          <p:nvPr/>
        </p:nvSpPr>
        <p:spPr>
          <a:xfrm>
            <a:off x="2299584" y="2305158"/>
            <a:ext cx="3309107" cy="9949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l" fontAlgn="auto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400" b="0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Introduction to Sales Performance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838087" y="2285776"/>
            <a:ext cx="1629896" cy="8443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marL="0" algn="ctr">
              <a:defRPr/>
            </a:pPr>
            <a:r>
              <a:rPr lang="en-US" sz="4300" b="1" i="0" u="none" spc="100" baseline="0">
                <a:solidFill>
                  <a:srgbClr val="B2B2B2"/>
                </a:solidFill>
                <a:latin typeface="思源黑体 Normal"/>
                <a:ea typeface="思源黑体 Normal"/>
              </a:rPr>
              <a:t>01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1332591" y="2996440"/>
            <a:ext cx="640889" cy="265530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dist" fontAlgn="auto">
              <a:lnSpc>
                <a:spcPct val="100000"/>
              </a:lnSpc>
              <a:defRPr/>
            </a:pPr>
            <a:r>
              <a:rPr lang="en-US" sz="1100" b="0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PART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7805933" y="2305158"/>
            <a:ext cx="3309107" cy="9949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l" fontAlgn="auto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400" b="0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Sales Trend Analysis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6345082" y="2285776"/>
            <a:ext cx="1629896" cy="8443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marL="0" algn="ctr">
              <a:defRPr/>
            </a:pPr>
            <a:r>
              <a:rPr lang="en-US" sz="4300" b="1" i="0" u="none" spc="100" baseline="0">
                <a:solidFill>
                  <a:srgbClr val="B2B2B2"/>
                </a:solidFill>
                <a:latin typeface="思源黑体 Normal"/>
                <a:ea typeface="思源黑体 Normal"/>
              </a:rPr>
              <a:t>02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6839431" y="2996440"/>
            <a:ext cx="640889" cy="265530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dist" fontAlgn="auto">
              <a:lnSpc>
                <a:spcPct val="100000"/>
              </a:lnSpc>
              <a:defRPr/>
            </a:pPr>
            <a:r>
              <a:rPr lang="en-US" sz="1100" b="0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PART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2299584" y="4062435"/>
            <a:ext cx="3309107" cy="9949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l" fontAlgn="auto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400" b="0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Regional Sales Performance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838733" y="4043053"/>
            <a:ext cx="1629896" cy="8443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marL="0" algn="ctr">
              <a:defRPr/>
            </a:pPr>
            <a:r>
              <a:rPr lang="en-US" sz="4300" b="1" i="0" u="none" spc="100" baseline="0">
                <a:solidFill>
                  <a:srgbClr val="B2B2B2"/>
                </a:solidFill>
                <a:latin typeface="思源黑体 Normal"/>
                <a:ea typeface="思源黑体 Normal"/>
              </a:rPr>
              <a:t>03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1333082" y="4753716"/>
            <a:ext cx="640889" cy="265530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dist" fontAlgn="auto">
              <a:lnSpc>
                <a:spcPct val="100000"/>
              </a:lnSpc>
              <a:defRPr/>
            </a:pPr>
            <a:r>
              <a:rPr lang="en-US" sz="1100" b="0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PART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7805933" y="4062435"/>
            <a:ext cx="3309107" cy="9949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l" fontAlgn="auto">
              <a:lnSpc>
                <a:spcPct val="120000"/>
              </a:lnSpc>
              <a:spcBef>
                <a:spcPct val="0"/>
              </a:spcBef>
              <a:defRPr/>
            </a:pPr>
            <a:r>
              <a:rPr lang="en-US" sz="2400" b="0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Insights &amp; Recommendations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6345082" y="4043053"/>
            <a:ext cx="1629896" cy="844397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rmAutofit/>
          </a:bodyPr>
          <a:lstStyle/>
          <a:p>
            <a:pPr marL="0" algn="ctr">
              <a:defRPr/>
            </a:pPr>
            <a:r>
              <a:rPr lang="en-US" sz="4300" b="1" i="0" u="none" spc="100" baseline="0">
                <a:solidFill>
                  <a:srgbClr val="B2B2B2"/>
                </a:solidFill>
                <a:latin typeface="思源黑体 Normal"/>
                <a:ea typeface="思源黑体 Normal"/>
              </a:rPr>
              <a:t>04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6839431" y="4753716"/>
            <a:ext cx="640889" cy="265530"/>
          </a:xfrm>
          <a:prstGeom prst="rect">
            <a:avLst/>
          </a:prstGeom>
          <a:noFill/>
          <a:ln>
            <a:solidFill>
              <a:srgbClr val="B2B2B2"/>
            </a:solidFill>
          </a:ln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dist" fontAlgn="auto">
              <a:lnSpc>
                <a:spcPct val="100000"/>
              </a:lnSpc>
              <a:defRPr/>
            </a:pPr>
            <a:r>
              <a:rPr lang="en-US" sz="1100" b="0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PART</a:t>
            </a:r>
            <a:endParaRPr lang="en-US" sz="11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46C158-BB4A-AE89-C8A9-C69F4ECDD75A}"/>
              </a:ext>
            </a:extLst>
          </p:cNvPr>
          <p:cNvSpPr/>
          <p:nvPr/>
        </p:nvSpPr>
        <p:spPr>
          <a:xfrm>
            <a:off x="10134600" y="228600"/>
            <a:ext cx="1905000" cy="52197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0" y="1295400"/>
            <a:ext cx="3775075" cy="9194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0" marR="0" indent="0" algn="r" fontAlgn="auto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4800" b="0" i="0" u="none" spc="400" baseline="0" dirty="0">
                <a:ln/>
                <a:solidFill>
                  <a:srgbClr val="FFFFFF"/>
                </a:solidFill>
                <a:effectLst/>
                <a:latin typeface="思源黑体 Medium"/>
                <a:ea typeface="思源黑体 Medium"/>
              </a:rPr>
              <a:t>      </a:t>
            </a:r>
            <a:endParaRPr lang="en-US" sz="1100" dirty="0"/>
          </a:p>
        </p:txBody>
      </p:sp>
      <p:sp>
        <p:nvSpPr>
          <p:cNvPr id="3" name="TextBox 3"/>
          <p:cNvSpPr txBox="1"/>
          <p:nvPr/>
        </p:nvSpPr>
        <p:spPr>
          <a:xfrm>
            <a:off x="4191000" y="2214880"/>
            <a:ext cx="6671945" cy="206248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 fontAlgn="auto">
              <a:lnSpc>
                <a:spcPct val="120000"/>
              </a:lnSpc>
              <a:spcBef>
                <a:spcPct val="0"/>
              </a:spcBef>
              <a:buNone/>
              <a:defRPr/>
            </a:pPr>
            <a:r>
              <a:rPr lang="en-US" sz="4800" b="0" i="0" u="none" spc="300" baseline="0" dirty="0">
                <a:latin typeface="思源黑体 Medium"/>
                <a:ea typeface="思源黑体 Medium"/>
              </a:rPr>
              <a:t>Introduction to Sales Performance</a:t>
            </a:r>
            <a:endParaRPr lang="en-US" sz="11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771E88-F056-ADCF-26E9-476BF12BFE68}"/>
              </a:ext>
            </a:extLst>
          </p:cNvPr>
          <p:cNvSpPr/>
          <p:nvPr/>
        </p:nvSpPr>
        <p:spPr>
          <a:xfrm>
            <a:off x="0" y="0"/>
            <a:ext cx="120396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 rot="-10800000">
            <a:off x="2148695" y="1338360"/>
            <a:ext cx="9000000" cy="230400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vert="horz" lIns="50800" tIns="50800" rIns="50800" bIns="50800" rtlCol="0" anchor="ctr">
            <a:normAutofit/>
          </a:bodyPr>
          <a:lstStyle/>
          <a:p>
            <a:pPr marL="0" indent="0" algn="ctr">
              <a:lnSpc>
                <a:spcPts val="2725"/>
              </a:lnSpc>
              <a:spcBef>
                <a:spcPct val="0"/>
              </a:spcBef>
              <a:defRPr/>
            </a:pPr>
            <a:endParaRPr lang="en-US" sz="1100"/>
          </a:p>
        </p:txBody>
      </p:sp>
      <p:sp>
        <p:nvSpPr>
          <p:cNvPr id="3" name="TextBox 3"/>
          <p:cNvSpPr txBox="1"/>
          <p:nvPr/>
        </p:nvSpPr>
        <p:spPr>
          <a:xfrm rot="-10800000">
            <a:off x="2148695" y="4026950"/>
            <a:ext cx="9000000" cy="2304000"/>
          </a:xfrm>
          <a:prstGeom prst="rect">
            <a:avLst/>
          </a:prstGeom>
          <a:solidFill>
            <a:srgbClr val="FFFFFF"/>
          </a:solidFill>
          <a:ln>
            <a:solidFill>
              <a:schemeClr val="accent1"/>
            </a:solidFill>
          </a:ln>
        </p:spPr>
        <p:txBody>
          <a:bodyPr vert="horz" lIns="50800" tIns="50800" rIns="50800" bIns="50800" rtlCol="0" anchor="ctr">
            <a:normAutofit/>
          </a:bodyPr>
          <a:lstStyle/>
          <a:p>
            <a:pPr marL="0" indent="0" algn="ctr">
              <a:lnSpc>
                <a:spcPts val="2725"/>
              </a:lnSpc>
              <a:spcBef>
                <a:spcPct val="0"/>
              </a:spcBef>
              <a:defRPr/>
            </a:pPr>
            <a:endParaRPr lang="en-US" sz="1100"/>
          </a:p>
        </p:txBody>
      </p:sp>
      <p:grpSp>
        <p:nvGrpSpPr>
          <p:cNvPr id="4" name="Group 4"/>
          <p:cNvGrpSpPr/>
          <p:nvPr/>
        </p:nvGrpSpPr>
        <p:grpSpPr>
          <a:xfrm>
            <a:off x="928370" y="4625865"/>
            <a:ext cx="1106170" cy="1106170"/>
            <a:chOff x="892" y="7111"/>
            <a:chExt cx="1742" cy="1742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" name="Freeform 5"/>
            <p:cNvSpPr/>
            <p:nvPr/>
          </p:nvSpPr>
          <p:spPr>
            <a:xfrm>
              <a:off x="892" y="7111"/>
              <a:ext cx="1742" cy="1742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1083" y="7408"/>
              <a:ext cx="1361" cy="114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1">
              <a:normAutofit/>
            </a:bodyPr>
            <a:lstStyle/>
            <a:p>
              <a:pPr marL="0" indent="0" algn="ctr" fontAlgn="auto">
                <a:lnSpc>
                  <a:spcPct val="100000"/>
                </a:lnSpc>
                <a:defRPr/>
              </a:pPr>
              <a:r>
                <a:rPr lang="en-US" sz="3200" b="0" i="0" u="none" baseline="0">
                  <a:solidFill>
                    <a:srgbClr val="FFFFFF"/>
                  </a:solidFill>
                  <a:latin typeface="思源黑体 Normal"/>
                  <a:ea typeface="思源黑体 Normal"/>
                </a:rPr>
                <a:t>02</a:t>
              </a:r>
              <a:endParaRPr lang="en-US" sz="1100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328545" y="4767580"/>
            <a:ext cx="8639810" cy="1367790"/>
          </a:xfrm>
          <a:prstGeom prst="rect">
            <a:avLst/>
          </a:prstGeom>
        </p:spPr>
        <p:txBody>
          <a:bodyPr vert="horz" wrap="square" lIns="90170" tIns="46990" rIns="90170" bIns="46990" rtlCol="0" anchor="t">
            <a:normAutofit/>
          </a:bodyPr>
          <a:lstStyle/>
          <a:p>
            <a:pPr marL="0" indent="0" algn="just" fontAlgn="auto">
              <a:lnSpc>
                <a:spcPct val="150000"/>
              </a:lnSpc>
              <a:defRPr/>
            </a:pPr>
            <a:r>
              <a:rPr lang="en-US" sz="1500" b="0" i="0" u="none" baseline="0">
                <a:solidFill>
                  <a:srgbClr val="000000"/>
                </a:solidFill>
                <a:latin typeface="思源黑体 Normal"/>
                <a:ea typeface="思源黑体 Normal"/>
              </a:rPr>
              <a:t>Sales managers, marketing teams, and executives seeking a comprehensive view of sales data.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2328545" y="4227195"/>
            <a:ext cx="8639810" cy="53975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110000"/>
              </a:lnSpc>
              <a:defRPr/>
            </a:pPr>
            <a:r>
              <a:rPr lang="en-US" sz="2000" b="1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Target Audience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2328545" y="2076450"/>
            <a:ext cx="8639810" cy="1367790"/>
          </a:xfrm>
          <a:prstGeom prst="rect">
            <a:avLst/>
          </a:prstGeom>
        </p:spPr>
        <p:txBody>
          <a:bodyPr vert="horz" wrap="square" lIns="90170" tIns="46990" rIns="90170" bIns="46990" rtlCol="0" anchor="t">
            <a:normAutofit/>
          </a:bodyPr>
          <a:lstStyle/>
          <a:p>
            <a:pPr marL="0" indent="0" algn="just" fontAlgn="auto">
              <a:lnSpc>
                <a:spcPct val="150000"/>
              </a:lnSpc>
              <a:defRPr/>
            </a:pPr>
            <a:r>
              <a:rPr lang="en-US" sz="1500" b="0" i="0" u="none" baseline="0">
                <a:solidFill>
                  <a:srgbClr val="000000"/>
                </a:solidFill>
                <a:latin typeface="思源黑体 Normal"/>
                <a:ea typeface="思源黑体 Normal"/>
              </a:rPr>
              <a:t>Providing stakeholders with an interactive tool to monitor key sales performance indicators and gain actionable insights.</a:t>
            </a:r>
            <a:endParaRPr lang="en-US" sz="1100"/>
          </a:p>
        </p:txBody>
      </p:sp>
      <p:grpSp>
        <p:nvGrpSpPr>
          <p:cNvPr id="10" name="Group 10"/>
          <p:cNvGrpSpPr/>
          <p:nvPr/>
        </p:nvGrpSpPr>
        <p:grpSpPr>
          <a:xfrm>
            <a:off x="928370" y="1937275"/>
            <a:ext cx="1106170" cy="1106170"/>
            <a:chOff x="1237" y="3051"/>
            <a:chExt cx="1742" cy="1742"/>
          </a:xfrm>
        </p:grpSpPr>
        <p:sp>
          <p:nvSpPr>
            <p:cNvPr id="11" name="Freeform 11"/>
            <p:cNvSpPr/>
            <p:nvPr/>
          </p:nvSpPr>
          <p:spPr>
            <a:xfrm>
              <a:off x="1237" y="3051"/>
              <a:ext cx="1742" cy="1742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428" y="3348"/>
              <a:ext cx="1361" cy="1148"/>
            </a:xfrm>
            <a:prstGeom prst="rect">
              <a:avLst/>
            </a:prstGeom>
            <a:noFill/>
            <a:ln>
              <a:noFill/>
            </a:ln>
          </p:spPr>
          <p:txBody>
            <a:bodyPr vert="horz" lIns="0" tIns="0" rIns="0" bIns="0" rtlCol="0" anchor="ctr" anchorCtr="1">
              <a:normAutofit/>
            </a:bodyPr>
            <a:lstStyle/>
            <a:p>
              <a:pPr marL="0" indent="0" algn="ctr" fontAlgn="auto">
                <a:lnSpc>
                  <a:spcPct val="100000"/>
                </a:lnSpc>
                <a:defRPr/>
              </a:pPr>
              <a:r>
                <a:rPr lang="en-US" sz="3200" b="0" i="0" u="none" baseline="0">
                  <a:solidFill>
                    <a:srgbClr val="FFFFFF"/>
                  </a:solidFill>
                  <a:latin typeface="思源黑体 Normal"/>
                  <a:ea typeface="思源黑体 Normal"/>
                </a:rPr>
                <a:t>01</a:t>
              </a:r>
              <a:endParaRPr lang="en-US" sz="1100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328545" y="1536700"/>
            <a:ext cx="8639810" cy="53975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110000"/>
              </a:lnSpc>
              <a:defRPr/>
            </a:pPr>
            <a:r>
              <a:rPr lang="en-US" sz="2000" b="1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Purpose of the Dashboard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781050" y="319405"/>
            <a:ext cx="10800000" cy="720090"/>
          </a:xfrm>
          <a:prstGeom prst="rect">
            <a:avLst/>
          </a:prstGeom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100000"/>
              </a:lnSpc>
              <a:defRPr/>
            </a:pPr>
            <a:r>
              <a:rPr lang="en-US" sz="3200" b="1" i="0" u="none" baseline="0">
                <a:ln/>
                <a:solidFill>
                  <a:srgbClr val="B2B2B2"/>
                </a:solidFill>
                <a:latin typeface="思源黑体 Normal"/>
                <a:ea typeface="思源黑体 Normal"/>
              </a:rPr>
              <a:t>Dashboard Overview</a:t>
            </a:r>
            <a:endParaRPr lang="en-US" sz="1100"/>
          </a:p>
        </p:txBody>
      </p:sp>
      <p:sp>
        <p:nvSpPr>
          <p:cNvPr id="15" name="Freeform 15"/>
          <p:cNvSpPr/>
          <p:nvPr/>
        </p:nvSpPr>
        <p:spPr>
          <a:xfrm>
            <a:off x="0" y="320040"/>
            <a:ext cx="685165" cy="718820"/>
          </a:xfrm>
          <a:custGeom>
            <a:avLst/>
            <a:gdLst/>
            <a:ahLst/>
            <a:cxnLst/>
            <a:rect l="l" t="t" r="r" b="b"/>
            <a:pathLst>
              <a:path w="461590" h="406400">
                <a:moveTo>
                  <a:pt x="258390" y="0"/>
                </a:moveTo>
                <a:lnTo>
                  <a:pt x="0" y="0"/>
                </a:lnTo>
                <a:lnTo>
                  <a:pt x="0" y="406400"/>
                </a:lnTo>
                <a:lnTo>
                  <a:pt x="258390" y="406400"/>
                </a:lnTo>
                <a:lnTo>
                  <a:pt x="461590" y="203200"/>
                </a:lnTo>
                <a:lnTo>
                  <a:pt x="258390" y="0"/>
                </a:lnTo>
                <a:close/>
              </a:path>
            </a:pathLst>
          </a:custGeom>
          <a:solidFill>
            <a:srgbClr val="B2B2B2"/>
          </a:solidFill>
        </p:spPr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334872-8B7C-760D-2D9D-7D76BEA3F8C2}"/>
              </a:ext>
            </a:extLst>
          </p:cNvPr>
          <p:cNvSpPr/>
          <p:nvPr/>
        </p:nvSpPr>
        <p:spPr>
          <a:xfrm>
            <a:off x="9982200" y="152400"/>
            <a:ext cx="2057400" cy="57023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>
            <a:off x="6165215" y="1731645"/>
            <a:ext cx="0" cy="4116705"/>
          </a:xfrm>
          <a:prstGeom prst="line">
            <a:avLst/>
          </a:prstGeom>
          <a:ln w="9525">
            <a:solidFill>
              <a:schemeClr val="accent1"/>
            </a:solidFill>
          </a:ln>
        </p:spPr>
      </p:cxnSp>
      <p:sp>
        <p:nvSpPr>
          <p:cNvPr id="3" name="AutoShape 3"/>
          <p:cNvSpPr/>
          <p:nvPr/>
        </p:nvSpPr>
        <p:spPr>
          <a:xfrm>
            <a:off x="660400" y="1731645"/>
            <a:ext cx="4895850" cy="1656715"/>
          </a:xfrm>
          <a:prstGeom prst="roundRect">
            <a:avLst>
              <a:gd name="adj" fmla="val 6867"/>
            </a:avLst>
          </a:prstGeom>
          <a:blipFill rotWithShape="1">
            <a:blip r:embed="rId3"/>
            <a:stretch>
              <a:fillRect l="35" t="-45419" r="-35" b="-46581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vert="horz" lIns="90170" tIns="46990" rIns="90170" bIns="46990" anchor="ctr">
            <a:normAutofit/>
          </a:bodyPr>
          <a:lstStyle/>
          <a:p>
            <a:pPr marL="0" algn="ctr"/>
            <a:endParaRPr/>
          </a:p>
        </p:txBody>
      </p:sp>
      <p:grpSp>
        <p:nvGrpSpPr>
          <p:cNvPr id="4" name="Group 4"/>
          <p:cNvGrpSpPr/>
          <p:nvPr/>
        </p:nvGrpSpPr>
        <p:grpSpPr>
          <a:xfrm>
            <a:off x="2809875" y="3051175"/>
            <a:ext cx="673735" cy="673735"/>
            <a:chOff x="1919536" y="2739155"/>
            <a:chExt cx="504056" cy="504056"/>
          </a:xfrm>
        </p:grpSpPr>
        <p:sp>
          <p:nvSpPr>
            <p:cNvPr id="5" name="AutoShape 5"/>
            <p:cNvSpPr/>
            <p:nvPr/>
          </p:nvSpPr>
          <p:spPr>
            <a:xfrm>
              <a:off x="1919536" y="2739155"/>
              <a:ext cx="504056" cy="504056"/>
            </a:xfrm>
            <a:prstGeom prst="ellipse">
              <a:avLst/>
            </a:prstGeom>
            <a:solidFill>
              <a:srgbClr val="B2B2B2"/>
            </a:solidFill>
            <a:ln w="25400">
              <a:solidFill>
                <a:srgbClr val="142521">
                  <a:alpha val="0"/>
                </a:srgbClr>
              </a:solidFill>
            </a:ln>
          </p:spPr>
          <p:txBody>
            <a:bodyPr vert="horz" lIns="90170" tIns="46990" rIns="90170" bIns="4699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6" name="Freeform 6"/>
            <p:cNvSpPr/>
            <p:nvPr/>
          </p:nvSpPr>
          <p:spPr>
            <a:xfrm>
              <a:off x="2043203" y="2868766"/>
              <a:ext cx="256722" cy="244834"/>
            </a:xfrm>
            <a:custGeom>
              <a:avLst/>
              <a:gdLst/>
              <a:ahLst/>
              <a:cxnLst/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42521">
                  <a:alpha val="0"/>
                </a:srgbClr>
              </a:solidFill>
            </a:ln>
          </p:spPr>
          <p:txBody>
            <a:bodyPr vert="horz" lIns="90170" tIns="46990" rIns="90170" bIns="4699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6647815" y="1731645"/>
            <a:ext cx="4895850" cy="1656715"/>
          </a:xfrm>
          <a:prstGeom prst="roundRect">
            <a:avLst>
              <a:gd name="adj" fmla="val 6867"/>
            </a:avLst>
          </a:prstGeom>
          <a:blipFill rotWithShape="1">
            <a:blip r:embed="rId4"/>
            <a:stretch>
              <a:fillRect l="347" t="-45419" r="-347" b="-46581"/>
            </a:stretch>
          </a:blipFill>
          <a:ln cap="flat" cmpd="sng">
            <a:noFill/>
            <a:prstDash val="solid"/>
            <a:miter lim="800000"/>
          </a:ln>
          <a:effectLst/>
        </p:spPr>
        <p:txBody>
          <a:bodyPr vert="horz" lIns="90170" tIns="46990" rIns="90170" bIns="46990" anchor="ctr">
            <a:normAutofit/>
          </a:bodyPr>
          <a:lstStyle/>
          <a:p>
            <a:pPr marL="0" algn="ctr"/>
            <a:endParaRPr/>
          </a:p>
        </p:txBody>
      </p:sp>
      <p:grpSp>
        <p:nvGrpSpPr>
          <p:cNvPr id="8" name="Group 8"/>
          <p:cNvGrpSpPr/>
          <p:nvPr/>
        </p:nvGrpSpPr>
        <p:grpSpPr>
          <a:xfrm>
            <a:off x="8765540" y="3051175"/>
            <a:ext cx="673735" cy="673735"/>
            <a:chOff x="1919536" y="2739155"/>
            <a:chExt cx="504056" cy="504056"/>
          </a:xfrm>
        </p:grpSpPr>
        <p:sp>
          <p:nvSpPr>
            <p:cNvPr id="9" name="AutoShape 9"/>
            <p:cNvSpPr/>
            <p:nvPr/>
          </p:nvSpPr>
          <p:spPr>
            <a:xfrm>
              <a:off x="1919536" y="2739155"/>
              <a:ext cx="504056" cy="504056"/>
            </a:xfrm>
            <a:prstGeom prst="ellipse">
              <a:avLst/>
            </a:prstGeom>
            <a:solidFill>
              <a:srgbClr val="B2B2B2"/>
            </a:solidFill>
            <a:ln w="25400">
              <a:solidFill>
                <a:srgbClr val="142521">
                  <a:alpha val="0"/>
                </a:srgbClr>
              </a:solidFill>
            </a:ln>
          </p:spPr>
          <p:txBody>
            <a:bodyPr vert="horz" lIns="90170" tIns="46990" rIns="90170" bIns="46990" anchor="ctr">
              <a:normAutofit/>
            </a:bodyPr>
            <a:lstStyle/>
            <a:p>
              <a:pPr marL="0" algn="ctr"/>
              <a:endParaRPr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043203" y="2868766"/>
              <a:ext cx="256722" cy="244834"/>
            </a:xfrm>
            <a:custGeom>
              <a:avLst/>
              <a:gdLst/>
              <a:ahLst/>
              <a:cxnLst/>
              <a:rect l="l" t="t" r="r" b="b"/>
              <a:pathLst>
                <a:path w="607639" h="579502">
                  <a:moveTo>
                    <a:pt x="315778" y="173080"/>
                  </a:moveTo>
                  <a:lnTo>
                    <a:pt x="315778" y="266058"/>
                  </a:lnTo>
                  <a:cubicBezTo>
                    <a:pt x="315778" y="272814"/>
                    <a:pt x="310258" y="278325"/>
                    <a:pt x="303493" y="278325"/>
                  </a:cubicBezTo>
                  <a:lnTo>
                    <a:pt x="210375" y="278325"/>
                  </a:lnTo>
                  <a:cubicBezTo>
                    <a:pt x="216429" y="324281"/>
                    <a:pt x="255866" y="359925"/>
                    <a:pt x="303493" y="359925"/>
                  </a:cubicBezTo>
                  <a:cubicBezTo>
                    <a:pt x="355303" y="359925"/>
                    <a:pt x="397500" y="317792"/>
                    <a:pt x="397500" y="266058"/>
                  </a:cubicBezTo>
                  <a:cubicBezTo>
                    <a:pt x="397500" y="218502"/>
                    <a:pt x="361802" y="179124"/>
                    <a:pt x="315778" y="173080"/>
                  </a:cubicBezTo>
                  <a:close/>
                  <a:moveTo>
                    <a:pt x="249814" y="160816"/>
                  </a:moveTo>
                  <a:cubicBezTo>
                    <a:pt x="223740" y="165793"/>
                    <a:pt x="203093" y="186410"/>
                    <a:pt x="198110" y="212449"/>
                  </a:cubicBezTo>
                  <a:lnTo>
                    <a:pt x="249814" y="212449"/>
                  </a:lnTo>
                  <a:close/>
                  <a:moveTo>
                    <a:pt x="303493" y="147835"/>
                  </a:moveTo>
                  <a:cubicBezTo>
                    <a:pt x="368835" y="147835"/>
                    <a:pt x="421981" y="200902"/>
                    <a:pt x="421981" y="266058"/>
                  </a:cubicBezTo>
                  <a:cubicBezTo>
                    <a:pt x="421981" y="331303"/>
                    <a:pt x="368835" y="384370"/>
                    <a:pt x="303493" y="384370"/>
                  </a:cubicBezTo>
                  <a:cubicBezTo>
                    <a:pt x="238239" y="384370"/>
                    <a:pt x="185093" y="331303"/>
                    <a:pt x="185093" y="266058"/>
                  </a:cubicBezTo>
                  <a:cubicBezTo>
                    <a:pt x="185093" y="259303"/>
                    <a:pt x="190523" y="253880"/>
                    <a:pt x="197289" y="253880"/>
                  </a:cubicBezTo>
                  <a:lnTo>
                    <a:pt x="291297" y="253880"/>
                  </a:lnTo>
                  <a:lnTo>
                    <a:pt x="291297" y="160013"/>
                  </a:lnTo>
                  <a:cubicBezTo>
                    <a:pt x="291297" y="153257"/>
                    <a:pt x="296727" y="147835"/>
                    <a:pt x="303493" y="147835"/>
                  </a:cubicBezTo>
                  <a:close/>
                  <a:moveTo>
                    <a:pt x="262095" y="135133"/>
                  </a:moveTo>
                  <a:cubicBezTo>
                    <a:pt x="268859" y="135133"/>
                    <a:pt x="274287" y="140643"/>
                    <a:pt x="274287" y="147397"/>
                  </a:cubicBezTo>
                  <a:lnTo>
                    <a:pt x="274287" y="224713"/>
                  </a:lnTo>
                  <a:cubicBezTo>
                    <a:pt x="274287" y="231467"/>
                    <a:pt x="268859" y="236888"/>
                    <a:pt x="262095" y="236888"/>
                  </a:cubicBezTo>
                  <a:lnTo>
                    <a:pt x="184672" y="236888"/>
                  </a:lnTo>
                  <a:cubicBezTo>
                    <a:pt x="177909" y="236888"/>
                    <a:pt x="172391" y="231467"/>
                    <a:pt x="172391" y="224713"/>
                  </a:cubicBezTo>
                  <a:cubicBezTo>
                    <a:pt x="172391" y="175302"/>
                    <a:pt x="212616" y="135133"/>
                    <a:pt x="262095" y="135133"/>
                  </a:cubicBezTo>
                  <a:close/>
                  <a:moveTo>
                    <a:pt x="58120" y="108514"/>
                  </a:moveTo>
                  <a:lnTo>
                    <a:pt x="58120" y="413970"/>
                  </a:lnTo>
                  <a:lnTo>
                    <a:pt x="549430" y="413970"/>
                  </a:lnTo>
                  <a:lnTo>
                    <a:pt x="549430" y="108514"/>
                  </a:lnTo>
                  <a:close/>
                  <a:moveTo>
                    <a:pt x="27236" y="56079"/>
                  </a:moveTo>
                  <a:lnTo>
                    <a:pt x="27236" y="81319"/>
                  </a:lnTo>
                  <a:lnTo>
                    <a:pt x="580403" y="81319"/>
                  </a:lnTo>
                  <a:lnTo>
                    <a:pt x="580403" y="56079"/>
                  </a:lnTo>
                  <a:close/>
                  <a:moveTo>
                    <a:pt x="303775" y="0"/>
                  </a:moveTo>
                  <a:cubicBezTo>
                    <a:pt x="311341" y="0"/>
                    <a:pt x="317393" y="6132"/>
                    <a:pt x="317393" y="13597"/>
                  </a:cubicBezTo>
                  <a:lnTo>
                    <a:pt x="317393" y="28884"/>
                  </a:lnTo>
                  <a:lnTo>
                    <a:pt x="580403" y="28884"/>
                  </a:lnTo>
                  <a:cubicBezTo>
                    <a:pt x="595356" y="28884"/>
                    <a:pt x="607639" y="41148"/>
                    <a:pt x="607639" y="56079"/>
                  </a:cubicBezTo>
                  <a:lnTo>
                    <a:pt x="607639" y="81319"/>
                  </a:lnTo>
                  <a:cubicBezTo>
                    <a:pt x="607639" y="96338"/>
                    <a:pt x="595356" y="108514"/>
                    <a:pt x="580403" y="108514"/>
                  </a:cubicBezTo>
                  <a:lnTo>
                    <a:pt x="576665" y="108514"/>
                  </a:lnTo>
                  <a:lnTo>
                    <a:pt x="576665" y="413970"/>
                  </a:lnTo>
                  <a:cubicBezTo>
                    <a:pt x="576665" y="428990"/>
                    <a:pt x="564472" y="441165"/>
                    <a:pt x="549430" y="441165"/>
                  </a:cubicBezTo>
                  <a:lnTo>
                    <a:pt x="317393" y="441165"/>
                  </a:lnTo>
                  <a:lnTo>
                    <a:pt x="317393" y="481069"/>
                  </a:lnTo>
                  <a:lnTo>
                    <a:pt x="418236" y="554923"/>
                  </a:lnTo>
                  <a:cubicBezTo>
                    <a:pt x="424377" y="559366"/>
                    <a:pt x="425623" y="567898"/>
                    <a:pt x="421173" y="573942"/>
                  </a:cubicBezTo>
                  <a:cubicBezTo>
                    <a:pt x="418503" y="577585"/>
                    <a:pt x="414409" y="579452"/>
                    <a:pt x="410225" y="579452"/>
                  </a:cubicBezTo>
                  <a:cubicBezTo>
                    <a:pt x="407466" y="579452"/>
                    <a:pt x="404618" y="578652"/>
                    <a:pt x="402215" y="576874"/>
                  </a:cubicBezTo>
                  <a:lnTo>
                    <a:pt x="317393" y="514752"/>
                  </a:lnTo>
                  <a:lnTo>
                    <a:pt x="317393" y="565854"/>
                  </a:lnTo>
                  <a:cubicBezTo>
                    <a:pt x="317393" y="573408"/>
                    <a:pt x="311341" y="579452"/>
                    <a:pt x="303775" y="579452"/>
                  </a:cubicBezTo>
                  <a:cubicBezTo>
                    <a:pt x="296299" y="579452"/>
                    <a:pt x="290157" y="573408"/>
                    <a:pt x="290157" y="565854"/>
                  </a:cubicBezTo>
                  <a:lnTo>
                    <a:pt x="290157" y="514752"/>
                  </a:lnTo>
                  <a:lnTo>
                    <a:pt x="205424" y="576874"/>
                  </a:lnTo>
                  <a:cubicBezTo>
                    <a:pt x="199372" y="581318"/>
                    <a:pt x="190827" y="579985"/>
                    <a:pt x="186377" y="573942"/>
                  </a:cubicBezTo>
                  <a:cubicBezTo>
                    <a:pt x="181927" y="567898"/>
                    <a:pt x="183262" y="559366"/>
                    <a:pt x="189314" y="554923"/>
                  </a:cubicBezTo>
                  <a:lnTo>
                    <a:pt x="290157" y="481069"/>
                  </a:lnTo>
                  <a:lnTo>
                    <a:pt x="290157" y="441165"/>
                  </a:lnTo>
                  <a:lnTo>
                    <a:pt x="58120" y="441165"/>
                  </a:lnTo>
                  <a:cubicBezTo>
                    <a:pt x="43167" y="441165"/>
                    <a:pt x="30885" y="428990"/>
                    <a:pt x="30885" y="413970"/>
                  </a:cubicBezTo>
                  <a:lnTo>
                    <a:pt x="30885" y="108514"/>
                  </a:lnTo>
                  <a:lnTo>
                    <a:pt x="27236" y="108514"/>
                  </a:lnTo>
                  <a:cubicBezTo>
                    <a:pt x="12194" y="108514"/>
                    <a:pt x="0" y="96338"/>
                    <a:pt x="0" y="81319"/>
                  </a:cubicBezTo>
                  <a:lnTo>
                    <a:pt x="0" y="56079"/>
                  </a:lnTo>
                  <a:cubicBezTo>
                    <a:pt x="0" y="41148"/>
                    <a:pt x="12194" y="28884"/>
                    <a:pt x="27236" y="28884"/>
                  </a:cubicBezTo>
                  <a:lnTo>
                    <a:pt x="290157" y="28884"/>
                  </a:lnTo>
                  <a:lnTo>
                    <a:pt x="290157" y="13597"/>
                  </a:lnTo>
                  <a:cubicBezTo>
                    <a:pt x="290157" y="6132"/>
                    <a:pt x="296299" y="0"/>
                    <a:pt x="303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solidFill>
                <a:srgbClr val="142521">
                  <a:alpha val="0"/>
                </a:srgbClr>
              </a:solidFill>
            </a:ln>
          </p:spPr>
          <p:txBody>
            <a:bodyPr vert="horz" lIns="90170" tIns="46990" rIns="90170" bIns="46990" anchor="ctr">
              <a:normAutofit/>
            </a:bodyPr>
            <a:lstStyle/>
            <a:p>
              <a:pPr marL="0" algn="ctr"/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60400" y="3807460"/>
            <a:ext cx="4895850" cy="508635"/>
          </a:xfrm>
          <a:prstGeom prst="rect">
            <a:avLst/>
          </a:prstGeom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100000"/>
              </a:lnSpc>
              <a:defRPr/>
            </a:pPr>
            <a:r>
              <a:rPr lang="en-US" sz="2000" b="1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Data-Driven Decision Making</a:t>
            </a:r>
            <a:endParaRPr lang="en-US" sz="1100"/>
          </a:p>
        </p:txBody>
      </p:sp>
      <p:sp>
        <p:nvSpPr>
          <p:cNvPr id="12" name="AutoShape 12"/>
          <p:cNvSpPr/>
          <p:nvPr/>
        </p:nvSpPr>
        <p:spPr>
          <a:xfrm>
            <a:off x="660400" y="4315460"/>
            <a:ext cx="4896000" cy="1866265"/>
          </a:xfrm>
          <a:prstGeom prst="rect">
            <a:avLst/>
          </a:prstGeom>
          <a:noFill/>
        </p:spPr>
        <p:txBody>
          <a:bodyPr vert="horz" wrap="square" lIns="90170" tIns="46990" rIns="90170" bIns="46990" anchor="t">
            <a:normAutofit/>
          </a:bodyPr>
          <a:lstStyle/>
          <a:p>
            <a:pPr marL="0" indent="0" algn="just" fontAlgn="auto">
              <a:lnSpc>
                <a:spcPct val="150000"/>
              </a:lnSpc>
            </a:pPr>
            <a:r>
              <a:rPr lang="en-US" sz="1500" b="0" i="0" u="none" baseline="0">
                <a:ln/>
                <a:solidFill>
                  <a:srgbClr val="FFFFFF"/>
                </a:solidFill>
                <a:latin typeface="思源黑体 Normal"/>
                <a:ea typeface="思源黑体 Normal"/>
              </a:rPr>
              <a:t>Sales analytics fosters making informed decisions grounded in data, rather than just relying on intuition.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47815" y="3807460"/>
            <a:ext cx="4895850" cy="508635"/>
          </a:xfrm>
          <a:prstGeom prst="rect">
            <a:avLst/>
          </a:prstGeom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algn="l" fontAlgn="auto">
              <a:lnSpc>
                <a:spcPct val="100000"/>
              </a:lnSpc>
              <a:defRPr/>
            </a:pPr>
            <a:r>
              <a:rPr lang="en-US" sz="2000" b="1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Identification of Key Trends</a:t>
            </a:r>
            <a:endParaRPr lang="en-US" sz="1100"/>
          </a:p>
        </p:txBody>
      </p:sp>
      <p:sp>
        <p:nvSpPr>
          <p:cNvPr id="14" name="AutoShape 14"/>
          <p:cNvSpPr/>
          <p:nvPr/>
        </p:nvSpPr>
        <p:spPr>
          <a:xfrm>
            <a:off x="6647815" y="4315460"/>
            <a:ext cx="4896000" cy="1866265"/>
          </a:xfrm>
          <a:prstGeom prst="rect">
            <a:avLst/>
          </a:prstGeom>
          <a:noFill/>
        </p:spPr>
        <p:txBody>
          <a:bodyPr vert="horz" wrap="square" lIns="90170" tIns="46990" rIns="90170" bIns="46990" anchor="t">
            <a:normAutofit/>
          </a:bodyPr>
          <a:lstStyle/>
          <a:p>
            <a:pPr marL="0" indent="0" algn="just" fontAlgn="auto">
              <a:lnSpc>
                <a:spcPct val="150000"/>
              </a:lnSpc>
            </a:pPr>
            <a:r>
              <a:rPr lang="en-US" sz="1500" b="0" i="0" u="none" baseline="0">
                <a:solidFill>
                  <a:srgbClr val="FFFFFF"/>
                </a:solidFill>
                <a:latin typeface="思源黑体 Normal"/>
                <a:ea typeface="思源黑体 Normal"/>
              </a:rPr>
              <a:t>Pinpointing patterns in sales data that uncover opportunities for growth and help manage risks.</a:t>
            </a:r>
          </a:p>
        </p:txBody>
      </p:sp>
      <p:sp>
        <p:nvSpPr>
          <p:cNvPr id="15" name="Freeform 15"/>
          <p:cNvSpPr/>
          <p:nvPr/>
        </p:nvSpPr>
        <p:spPr>
          <a:xfrm>
            <a:off x="0" y="320040"/>
            <a:ext cx="685165" cy="718820"/>
          </a:xfrm>
          <a:custGeom>
            <a:avLst/>
            <a:gdLst/>
            <a:ahLst/>
            <a:cxnLst/>
            <a:rect l="l" t="t" r="r" b="b"/>
            <a:pathLst>
              <a:path w="461590" h="406400">
                <a:moveTo>
                  <a:pt x="258390" y="0"/>
                </a:moveTo>
                <a:lnTo>
                  <a:pt x="0" y="0"/>
                </a:lnTo>
                <a:lnTo>
                  <a:pt x="0" y="406400"/>
                </a:lnTo>
                <a:lnTo>
                  <a:pt x="258390" y="406400"/>
                </a:lnTo>
                <a:lnTo>
                  <a:pt x="461590" y="203200"/>
                </a:lnTo>
                <a:lnTo>
                  <a:pt x="258390" y="0"/>
                </a:lnTo>
                <a:close/>
              </a:path>
            </a:pathLst>
          </a:custGeom>
          <a:solidFill>
            <a:srgbClr val="B2B2B2"/>
          </a:solidFill>
        </p:spPr>
      </p:sp>
      <p:sp>
        <p:nvSpPr>
          <p:cNvPr id="16" name="TextBox 16"/>
          <p:cNvSpPr txBox="1"/>
          <p:nvPr/>
        </p:nvSpPr>
        <p:spPr>
          <a:xfrm>
            <a:off x="781050" y="319405"/>
            <a:ext cx="10800000" cy="720090"/>
          </a:xfrm>
          <a:prstGeom prst="rect">
            <a:avLst/>
          </a:prstGeom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100000"/>
              </a:lnSpc>
              <a:defRPr/>
            </a:pPr>
            <a:r>
              <a:rPr lang="en-US" sz="3200" b="1" i="0" u="none" baseline="0">
                <a:ln/>
                <a:solidFill>
                  <a:srgbClr val="B2B2B2"/>
                </a:solidFill>
                <a:latin typeface="思源黑体 Normal"/>
                <a:ea typeface="思源黑体 Normal"/>
              </a:rPr>
              <a:t>Significance of Sales Analytics</a:t>
            </a:r>
            <a:endParaRPr lang="en-US" sz="11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A065A5-9775-5CC2-0E01-3BECAF68A335}"/>
              </a:ext>
            </a:extLst>
          </p:cNvPr>
          <p:cNvSpPr/>
          <p:nvPr/>
        </p:nvSpPr>
        <p:spPr>
          <a:xfrm>
            <a:off x="10058400" y="152400"/>
            <a:ext cx="1981200" cy="52387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2244437"/>
            <a:ext cx="8546995" cy="35140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txBody>
          <a:bodyPr vert="horz" lIns="91440" tIns="45720" rIns="91440" bIns="45720" anchor="ctr"/>
          <a:lstStyle/>
          <a:p>
            <a:pPr marL="0" algn="ctr"/>
            <a:endParaRPr/>
          </a:p>
        </p:txBody>
      </p:sp>
      <p:pic>
        <p:nvPicPr>
          <p:cNvPr id="3" name="image71.jpeg"/>
          <p:cNvPicPr>
            <a:picLocks noChangeAspect="1"/>
          </p:cNvPicPr>
          <p:nvPr/>
        </p:nvPicPr>
        <p:blipFill>
          <a:blip r:embed="rId3"/>
          <a:srcRect l="25558" r="25558"/>
          <a:stretch>
            <a:fillRect/>
          </a:stretch>
        </p:blipFill>
        <p:spPr>
          <a:xfrm>
            <a:off x="7738393" y="1233489"/>
            <a:ext cx="3614383" cy="4932362"/>
          </a:xfrm>
          <a:prstGeom prst="rect">
            <a:avLst/>
          </a:prstGeom>
          <a:ln w="9525" cap="flat" cmpd="sng">
            <a:solidFill>
              <a:schemeClr val="dk1">
                <a:alpha val="50000"/>
                <a:lumMod val="40000"/>
                <a:lumOff val="60000"/>
              </a:schemeClr>
            </a:solidFill>
            <a:prstDash val="solid"/>
          </a:ln>
        </p:spPr>
      </p:pic>
      <p:grpSp>
        <p:nvGrpSpPr>
          <p:cNvPr id="4" name="Group 4"/>
          <p:cNvGrpSpPr/>
          <p:nvPr/>
        </p:nvGrpSpPr>
        <p:grpSpPr>
          <a:xfrm>
            <a:off x="1033092" y="2455220"/>
            <a:ext cx="6480175" cy="2590165"/>
            <a:chOff x="1229" y="3866"/>
            <a:chExt cx="10205" cy="4079"/>
          </a:xfrm>
        </p:grpSpPr>
        <p:sp>
          <p:nvSpPr>
            <p:cNvPr id="5" name="TextBox 5"/>
            <p:cNvSpPr txBox="1"/>
            <p:nvPr/>
          </p:nvSpPr>
          <p:spPr>
            <a:xfrm>
              <a:off x="1229" y="5058"/>
              <a:ext cx="10205" cy="2887"/>
            </a:xfrm>
            <a:prstGeom prst="rect">
              <a:avLst/>
            </a:prstGeom>
          </p:spPr>
          <p:txBody>
            <a:bodyPr vert="horz" wrap="square" lIns="90170" tIns="46990" rIns="90170" bIns="46990" rtlCol="0" anchor="t">
              <a:normAutofit/>
            </a:bodyPr>
            <a:lstStyle/>
            <a:p>
              <a:pPr marL="0" indent="0" algn="just" fontAlgn="auto">
                <a:lnSpc>
                  <a:spcPct val="135000"/>
                </a:lnSpc>
                <a:defRPr/>
              </a:pPr>
              <a:r>
                <a:rPr lang="en-US" b="0" i="0" u="none" baseline="0" dirty="0">
                  <a:solidFill>
                    <a:srgbClr val="262626"/>
                  </a:solidFill>
                  <a:latin typeface="思源黑体 Normal"/>
                  <a:ea typeface="思源黑体 Normal"/>
                </a:rPr>
                <a:t>Visual representation of sales figures over time, emphasizing YoY comparisons to highlight trends.</a:t>
              </a:r>
              <a:endParaRPr lang="en-US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229" y="3866"/>
              <a:ext cx="10205" cy="850"/>
            </a:xfrm>
            <a:prstGeom prst="rect">
              <a:avLst/>
            </a:prstGeom>
            <a:noFill/>
          </p:spPr>
          <p:txBody>
            <a:bodyPr vert="horz" wrap="square" lIns="90170" tIns="46990" rIns="90170" bIns="46990" rtlCol="0" anchor="ctr">
              <a:noAutofit/>
            </a:bodyPr>
            <a:lstStyle/>
            <a:p>
              <a:pPr marL="0" indent="0" algn="l" fontAlgn="auto">
                <a:lnSpc>
                  <a:spcPct val="110000"/>
                </a:lnSpc>
                <a:defRPr/>
              </a:pPr>
              <a:r>
                <a:rPr lang="en-US" sz="2800" b="1" i="0" u="none" baseline="0" dirty="0">
                  <a:solidFill>
                    <a:srgbClr val="B2B2B2"/>
                  </a:solidFill>
                  <a:latin typeface="思源黑体 Normal"/>
                  <a:ea typeface="思源黑体 Normal"/>
                </a:rPr>
                <a:t>Time Series Line Chart</a:t>
              </a:r>
              <a:endParaRPr lang="en-US" sz="280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0" y="320040"/>
            <a:ext cx="685165" cy="718820"/>
          </a:xfrm>
          <a:custGeom>
            <a:avLst/>
            <a:gdLst/>
            <a:ahLst/>
            <a:cxnLst/>
            <a:rect l="l" t="t" r="r" b="b"/>
            <a:pathLst>
              <a:path w="461590" h="406400">
                <a:moveTo>
                  <a:pt x="258390" y="0"/>
                </a:moveTo>
                <a:lnTo>
                  <a:pt x="0" y="0"/>
                </a:lnTo>
                <a:lnTo>
                  <a:pt x="0" y="406400"/>
                </a:lnTo>
                <a:lnTo>
                  <a:pt x="258390" y="406400"/>
                </a:lnTo>
                <a:lnTo>
                  <a:pt x="461590" y="203200"/>
                </a:lnTo>
                <a:lnTo>
                  <a:pt x="258390" y="0"/>
                </a:lnTo>
                <a:close/>
              </a:path>
            </a:pathLst>
          </a:custGeom>
          <a:solidFill>
            <a:srgbClr val="B2B2B2"/>
          </a:solidFill>
        </p:spPr>
      </p:sp>
      <p:sp>
        <p:nvSpPr>
          <p:cNvPr id="8" name="TextBox 8"/>
          <p:cNvSpPr txBox="1"/>
          <p:nvPr/>
        </p:nvSpPr>
        <p:spPr>
          <a:xfrm>
            <a:off x="781050" y="319405"/>
            <a:ext cx="10800000" cy="720090"/>
          </a:xfrm>
          <a:prstGeom prst="rect">
            <a:avLst/>
          </a:prstGeom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100000"/>
              </a:lnSpc>
              <a:defRPr/>
            </a:pPr>
            <a:r>
              <a:rPr lang="en-US" sz="3200" b="1" i="0" u="none" baseline="0">
                <a:ln/>
                <a:solidFill>
                  <a:srgbClr val="B2B2B2"/>
                </a:solidFill>
                <a:latin typeface="思源黑体 Normal"/>
                <a:ea typeface="思源黑体 Normal"/>
              </a:rPr>
              <a:t>Sales Over Time</a:t>
            </a:r>
            <a:endParaRPr lang="en-US" sz="11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168A3D-27C1-930C-FE87-6B1D9FF2F5B2}"/>
              </a:ext>
            </a:extLst>
          </p:cNvPr>
          <p:cNvSpPr/>
          <p:nvPr/>
        </p:nvSpPr>
        <p:spPr>
          <a:xfrm>
            <a:off x="10134600" y="152400"/>
            <a:ext cx="1905000" cy="6096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012430" y="1141095"/>
            <a:ext cx="3296285" cy="5153660"/>
          </a:xfrm>
          <a:prstGeom prst="snip2DiagRect">
            <a:avLst/>
          </a:prstGeom>
          <a:noFill/>
          <a:ln>
            <a:solidFill>
              <a:schemeClr val="accent1">
                <a:alpha val="25000"/>
              </a:schemeClr>
            </a:solidFill>
          </a:ln>
        </p:spPr>
        <p:txBody>
          <a:bodyPr vert="horz" lIns="91440" tIns="45720" rIns="91440" bIns="45720" anchor="ctr"/>
          <a:lstStyle/>
          <a:p>
            <a:pPr marL="0" algn="ctr"/>
            <a:endParaRPr/>
          </a:p>
        </p:txBody>
      </p:sp>
      <p:pic>
        <p:nvPicPr>
          <p:cNvPr id="3" name="image69.jpeg"/>
          <p:cNvPicPr>
            <a:picLocks noChangeAspect="1"/>
          </p:cNvPicPr>
          <p:nvPr/>
        </p:nvPicPr>
        <p:blipFill>
          <a:blip r:embed="rId3"/>
          <a:srcRect l="28635" r="28635"/>
          <a:stretch>
            <a:fillRect/>
          </a:stretch>
        </p:blipFill>
        <p:spPr>
          <a:xfrm>
            <a:off x="7935595" y="1222375"/>
            <a:ext cx="3296285" cy="5153660"/>
          </a:xfrm>
          <a:custGeom>
            <a:avLst/>
            <a:gdLst/>
            <a:ahLst/>
            <a:cxnLst/>
            <a:rect l="0" t="0" r="0" b="0"/>
            <a:pathLst>
              <a:path w="5191" h="8116">
                <a:moveTo>
                  <a:pt x="0" y="0"/>
                </a:moveTo>
                <a:lnTo>
                  <a:pt x="4326" y="0"/>
                </a:lnTo>
                <a:lnTo>
                  <a:pt x="5191" y="865"/>
                </a:lnTo>
                <a:lnTo>
                  <a:pt x="5191" y="8116"/>
                </a:lnTo>
                <a:lnTo>
                  <a:pt x="865" y="8116"/>
                </a:lnTo>
                <a:lnTo>
                  <a:pt x="0" y="7251"/>
                </a:lnTo>
                <a:lnTo>
                  <a:pt x="0" y="0"/>
                </a:lnTo>
                <a:close/>
              </a:path>
            </a:pathLst>
          </a:custGeom>
          <a:ln w="6350">
            <a:gradFill>
              <a:gsLst>
                <a:gs pos="0">
                  <a:schemeClr val="accent1"/>
                </a:gs>
                <a:gs pos="52000">
                  <a:schemeClr val="accent1">
                    <a:alpha val="0"/>
                  </a:schemeClr>
                </a:gs>
                <a:gs pos="100000">
                  <a:schemeClr val="accent1"/>
                </a:gs>
              </a:gsLst>
              <a:lin ang="2700000"/>
            </a:gradFill>
          </a:ln>
        </p:spPr>
      </p:pic>
      <p:sp>
        <p:nvSpPr>
          <p:cNvPr id="4" name="Freeform 4"/>
          <p:cNvSpPr/>
          <p:nvPr/>
        </p:nvSpPr>
        <p:spPr>
          <a:xfrm flipH="1">
            <a:off x="11085830" y="6006465"/>
            <a:ext cx="216000" cy="216000"/>
          </a:xfrm>
          <a:custGeom>
            <a:avLst/>
            <a:gdLst/>
            <a:ahLst/>
            <a:cxnLst/>
            <a:rect l="l" t="t" r="r" b="b"/>
            <a:pathLst>
              <a:path w="255" h="384">
                <a:moveTo>
                  <a:pt x="0" y="50"/>
                </a:moveTo>
                <a:lnTo>
                  <a:pt x="6" y="383"/>
                </a:lnTo>
                <a:lnTo>
                  <a:pt x="255" y="384"/>
                </a:lnTo>
                <a:lnTo>
                  <a:pt x="255" y="288"/>
                </a:lnTo>
                <a:lnTo>
                  <a:pt x="75" y="288"/>
                </a:lnTo>
                <a:lnTo>
                  <a:pt x="75" y="0"/>
                </a:lnTo>
                <a:lnTo>
                  <a:pt x="0" y="5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cap="flat">
            <a:noFill/>
            <a:prstDash val="solid"/>
            <a:miter lim="800000"/>
          </a:ln>
        </p:spPr>
        <p:txBody>
          <a:bodyPr rot="0" vert="horz" wrap="square" lIns="91440" tIns="45720" rIns="91440" bIns="45720" anchor="ctr">
            <a:noAutofit/>
          </a:bodyPr>
          <a:lstStyle/>
          <a:p>
            <a:pPr marL="0" algn="l"/>
            <a:endParaRPr/>
          </a:p>
        </p:txBody>
      </p:sp>
      <p:sp>
        <p:nvSpPr>
          <p:cNvPr id="5" name="Freeform 5"/>
          <p:cNvSpPr/>
          <p:nvPr/>
        </p:nvSpPr>
        <p:spPr>
          <a:xfrm>
            <a:off x="770255" y="1496695"/>
            <a:ext cx="6374765" cy="585470"/>
          </a:xfrm>
          <a:custGeom>
            <a:avLst/>
            <a:gdLst/>
            <a:ahLst/>
            <a:cxnLst/>
            <a:rect l="l" t="t" r="r" b="b"/>
            <a:pathLst>
              <a:path w="10573" h="1032">
                <a:moveTo>
                  <a:pt x="10573" y="0"/>
                </a:moveTo>
                <a:lnTo>
                  <a:pt x="10573" y="545"/>
                </a:lnTo>
                <a:lnTo>
                  <a:pt x="9607" y="1032"/>
                </a:lnTo>
                <a:lnTo>
                  <a:pt x="0" y="1032"/>
                </a:lnTo>
                <a:lnTo>
                  <a:pt x="0" y="487"/>
                </a:lnTo>
                <a:lnTo>
                  <a:pt x="544" y="9"/>
                </a:lnTo>
                <a:lnTo>
                  <a:pt x="10573" y="0"/>
                </a:lnTo>
                <a:close/>
              </a:path>
            </a:pathLst>
          </a:custGeom>
          <a:noFill/>
          <a:ln w="6350"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</a:gradFill>
          </a:ln>
        </p:spPr>
        <p:txBody>
          <a:bodyPr rot="0" vert="horz" wrap="square" lIns="252095" tIns="0" rIns="0" bIns="0" anchor="ctr">
            <a:noAutofit/>
          </a:bodyPr>
          <a:lstStyle/>
          <a:p>
            <a:pPr marL="0" algn="l"/>
            <a:r>
              <a:rPr lang="en-US" sz="2000" b="1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Visualizing Regional Contribution</a:t>
            </a:r>
          </a:p>
        </p:txBody>
      </p:sp>
      <p:sp>
        <p:nvSpPr>
          <p:cNvPr id="6" name="Freeform 6"/>
          <p:cNvSpPr/>
          <p:nvPr/>
        </p:nvSpPr>
        <p:spPr>
          <a:xfrm>
            <a:off x="718820" y="1993900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255" h="384">
                <a:moveTo>
                  <a:pt x="0" y="50"/>
                </a:moveTo>
                <a:lnTo>
                  <a:pt x="6" y="383"/>
                </a:lnTo>
                <a:lnTo>
                  <a:pt x="255" y="384"/>
                </a:lnTo>
                <a:lnTo>
                  <a:pt x="255" y="288"/>
                </a:lnTo>
                <a:lnTo>
                  <a:pt x="75" y="288"/>
                </a:lnTo>
                <a:lnTo>
                  <a:pt x="75" y="0"/>
                </a:lnTo>
                <a:lnTo>
                  <a:pt x="0" y="5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cap="flat">
            <a:noFill/>
            <a:prstDash val="solid"/>
            <a:miter lim="800000"/>
          </a:ln>
        </p:spPr>
        <p:txBody>
          <a:bodyPr rot="0" vert="horz" wrap="square" lIns="91440" tIns="45720" rIns="91440" bIns="45720" anchor="ctr">
            <a:noAutofit/>
          </a:bodyPr>
          <a:lstStyle/>
          <a:p>
            <a:pPr marL="0" algn="l"/>
            <a:endParaRPr/>
          </a:p>
        </p:txBody>
      </p:sp>
      <p:sp>
        <p:nvSpPr>
          <p:cNvPr id="7" name="Freeform 7"/>
          <p:cNvSpPr/>
          <p:nvPr/>
        </p:nvSpPr>
        <p:spPr>
          <a:xfrm flipV="1">
            <a:off x="1136015" y="1428115"/>
            <a:ext cx="3743960" cy="36195"/>
          </a:xfrm>
          <a:custGeom>
            <a:avLst/>
            <a:gdLst/>
            <a:ahLst/>
            <a:cxnLst/>
            <a:rect l="l" t="t" r="r" b="b"/>
            <a:pathLst>
              <a:path w="1179613" h="21889">
                <a:moveTo>
                  <a:pt x="1157786" y="21889"/>
                </a:moveTo>
                <a:lnTo>
                  <a:pt x="1179613" y="0"/>
                </a:lnTo>
                <a:lnTo>
                  <a:pt x="0" y="0"/>
                </a:lnTo>
                <a:lnTo>
                  <a:pt x="21889" y="21889"/>
                </a:lnTo>
                <a:lnTo>
                  <a:pt x="1157786" y="21889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86000">
                <a:schemeClr val="accent1">
                  <a:alpha val="0"/>
                </a:schemeClr>
              </a:gs>
            </a:gsLst>
            <a:lin ang="2700000"/>
          </a:gradFill>
          <a:ln cap="flat">
            <a:noFill/>
            <a:prstDash val="solid"/>
            <a:miter lim="800000"/>
          </a:ln>
        </p:spPr>
        <p:txBody>
          <a:bodyPr rot="0" vert="horz" wrap="square" lIns="91440" tIns="45720" rIns="91440" bIns="45720" anchor="ctr">
            <a:noAutofit/>
          </a:bodyPr>
          <a:lstStyle/>
          <a:p>
            <a:pPr marL="0" algn="l"/>
            <a:endParaRPr/>
          </a:p>
        </p:txBody>
      </p:sp>
      <p:sp>
        <p:nvSpPr>
          <p:cNvPr id="8" name="Freeform 8"/>
          <p:cNvSpPr/>
          <p:nvPr/>
        </p:nvSpPr>
        <p:spPr>
          <a:xfrm>
            <a:off x="770255" y="4003040"/>
            <a:ext cx="6374765" cy="585470"/>
          </a:xfrm>
          <a:custGeom>
            <a:avLst/>
            <a:gdLst/>
            <a:ahLst/>
            <a:cxnLst/>
            <a:rect l="l" t="t" r="r" b="b"/>
            <a:pathLst>
              <a:path w="10573" h="1032">
                <a:moveTo>
                  <a:pt x="10573" y="0"/>
                </a:moveTo>
                <a:lnTo>
                  <a:pt x="10573" y="545"/>
                </a:lnTo>
                <a:lnTo>
                  <a:pt x="9607" y="1032"/>
                </a:lnTo>
                <a:lnTo>
                  <a:pt x="0" y="1032"/>
                </a:lnTo>
                <a:lnTo>
                  <a:pt x="0" y="487"/>
                </a:lnTo>
                <a:lnTo>
                  <a:pt x="544" y="9"/>
                </a:lnTo>
                <a:lnTo>
                  <a:pt x="10573" y="0"/>
                </a:lnTo>
                <a:close/>
              </a:path>
            </a:pathLst>
          </a:custGeom>
          <a:noFill/>
          <a:ln w="6350">
            <a:gradFill>
              <a:gsLst>
                <a:gs pos="0">
                  <a:schemeClr val="accent1">
                    <a:alpha val="100000"/>
                  </a:schemeClr>
                </a:gs>
                <a:gs pos="100000">
                  <a:schemeClr val="accent1">
                    <a:alpha val="0"/>
                  </a:schemeClr>
                </a:gs>
              </a:gsLst>
            </a:gradFill>
          </a:ln>
        </p:spPr>
        <p:txBody>
          <a:bodyPr rot="0" vert="horz" wrap="square" lIns="252095" tIns="0" rIns="0" bIns="0" anchor="ctr">
            <a:noAutofit/>
          </a:bodyPr>
          <a:lstStyle/>
          <a:p>
            <a:pPr marL="0" algn="l"/>
            <a:r>
              <a:rPr lang="en-US" sz="2000" b="1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Market Share Analysis</a:t>
            </a:r>
          </a:p>
        </p:txBody>
      </p:sp>
      <p:sp>
        <p:nvSpPr>
          <p:cNvPr id="9" name="Freeform 9"/>
          <p:cNvSpPr/>
          <p:nvPr/>
        </p:nvSpPr>
        <p:spPr>
          <a:xfrm>
            <a:off x="718820" y="4500245"/>
            <a:ext cx="161925" cy="215900"/>
          </a:xfrm>
          <a:custGeom>
            <a:avLst/>
            <a:gdLst/>
            <a:ahLst/>
            <a:cxnLst/>
            <a:rect l="l" t="t" r="r" b="b"/>
            <a:pathLst>
              <a:path w="255" h="384">
                <a:moveTo>
                  <a:pt x="0" y="50"/>
                </a:moveTo>
                <a:lnTo>
                  <a:pt x="6" y="383"/>
                </a:lnTo>
                <a:lnTo>
                  <a:pt x="255" y="384"/>
                </a:lnTo>
                <a:lnTo>
                  <a:pt x="255" y="288"/>
                </a:lnTo>
                <a:lnTo>
                  <a:pt x="75" y="288"/>
                </a:lnTo>
                <a:lnTo>
                  <a:pt x="75" y="0"/>
                </a:lnTo>
                <a:lnTo>
                  <a:pt x="0" y="5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 cap="flat">
            <a:noFill/>
            <a:prstDash val="solid"/>
            <a:miter lim="800000"/>
          </a:ln>
        </p:spPr>
        <p:txBody>
          <a:bodyPr rot="0" vert="horz" wrap="square" lIns="91440" tIns="45720" rIns="91440" bIns="45720" anchor="ctr">
            <a:noAutofit/>
          </a:bodyPr>
          <a:lstStyle/>
          <a:p>
            <a:pPr marL="0" algn="l"/>
            <a:endParaRPr/>
          </a:p>
        </p:txBody>
      </p:sp>
      <p:sp>
        <p:nvSpPr>
          <p:cNvPr id="10" name="Freeform 10"/>
          <p:cNvSpPr/>
          <p:nvPr/>
        </p:nvSpPr>
        <p:spPr>
          <a:xfrm flipV="1">
            <a:off x="1136015" y="3934460"/>
            <a:ext cx="3743960" cy="36195"/>
          </a:xfrm>
          <a:custGeom>
            <a:avLst/>
            <a:gdLst/>
            <a:ahLst/>
            <a:cxnLst/>
            <a:rect l="l" t="t" r="r" b="b"/>
            <a:pathLst>
              <a:path w="1179613" h="21889">
                <a:moveTo>
                  <a:pt x="1157786" y="21889"/>
                </a:moveTo>
                <a:lnTo>
                  <a:pt x="1179613" y="0"/>
                </a:lnTo>
                <a:lnTo>
                  <a:pt x="0" y="0"/>
                </a:lnTo>
                <a:lnTo>
                  <a:pt x="21889" y="21889"/>
                </a:lnTo>
                <a:lnTo>
                  <a:pt x="1157786" y="21889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75000"/>
                </a:schemeClr>
              </a:gs>
              <a:gs pos="86000">
                <a:schemeClr val="accent1">
                  <a:alpha val="0"/>
                </a:schemeClr>
              </a:gs>
            </a:gsLst>
            <a:lin ang="2700000"/>
          </a:gradFill>
          <a:ln cap="flat">
            <a:noFill/>
            <a:prstDash val="solid"/>
            <a:miter lim="800000"/>
          </a:ln>
        </p:spPr>
        <p:txBody>
          <a:bodyPr rot="0" vert="horz" wrap="square" lIns="91440" tIns="45720" rIns="91440" bIns="45720" anchor="ctr">
            <a:noAutofit/>
          </a:bodyPr>
          <a:lstStyle/>
          <a:p>
            <a:pPr marL="0" algn="l"/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902335" y="2221230"/>
            <a:ext cx="6242685" cy="16465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l" fontAlgn="auto">
              <a:lnSpc>
                <a:spcPct val="150000"/>
              </a:lnSpc>
              <a:defRPr/>
            </a:pPr>
            <a:r>
              <a:rPr lang="en-US" sz="1500" b="0" i="0" u="none" baseline="0">
                <a:solidFill>
                  <a:srgbClr val="FFFFFF"/>
                </a:solidFill>
                <a:latin typeface="思源黑体 Normal"/>
                <a:ea typeface="思源黑体 Normal"/>
              </a:rPr>
              <a:t>A pie chart distinctly showing the distribution of sales across different geographic regions.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902335" y="4723765"/>
            <a:ext cx="6242685" cy="164655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>
            <a:noAutofit/>
          </a:bodyPr>
          <a:lstStyle/>
          <a:p>
            <a:pPr marL="0" indent="0" algn="l" fontAlgn="auto">
              <a:lnSpc>
                <a:spcPct val="150000"/>
              </a:lnSpc>
              <a:defRPr/>
            </a:pPr>
            <a:r>
              <a:rPr lang="en-US" sz="1500" b="0" i="0" u="none" baseline="0">
                <a:solidFill>
                  <a:srgbClr val="FFFFFF"/>
                </a:solidFill>
                <a:latin typeface="思源黑体 Normal"/>
                <a:ea typeface="思源黑体 Normal"/>
              </a:rPr>
              <a:t>Comparing regional sales contributions gives insights into each region's market presence and effectiveness.</a:t>
            </a:r>
            <a:endParaRPr lang="en-US" sz="1100"/>
          </a:p>
        </p:txBody>
      </p:sp>
      <p:sp>
        <p:nvSpPr>
          <p:cNvPr id="13" name="Freeform 13"/>
          <p:cNvSpPr/>
          <p:nvPr/>
        </p:nvSpPr>
        <p:spPr>
          <a:xfrm>
            <a:off x="0" y="320040"/>
            <a:ext cx="685165" cy="718820"/>
          </a:xfrm>
          <a:custGeom>
            <a:avLst/>
            <a:gdLst/>
            <a:ahLst/>
            <a:cxnLst/>
            <a:rect l="l" t="t" r="r" b="b"/>
            <a:pathLst>
              <a:path w="461590" h="406400">
                <a:moveTo>
                  <a:pt x="258390" y="0"/>
                </a:moveTo>
                <a:lnTo>
                  <a:pt x="0" y="0"/>
                </a:lnTo>
                <a:lnTo>
                  <a:pt x="0" y="406400"/>
                </a:lnTo>
                <a:lnTo>
                  <a:pt x="258390" y="406400"/>
                </a:lnTo>
                <a:lnTo>
                  <a:pt x="461590" y="203200"/>
                </a:lnTo>
                <a:lnTo>
                  <a:pt x="258390" y="0"/>
                </a:lnTo>
                <a:close/>
              </a:path>
            </a:pathLst>
          </a:custGeom>
          <a:solidFill>
            <a:srgbClr val="B2B2B2"/>
          </a:solidFill>
        </p:spPr>
      </p:sp>
      <p:sp>
        <p:nvSpPr>
          <p:cNvPr id="14" name="TextBox 14"/>
          <p:cNvSpPr txBox="1"/>
          <p:nvPr/>
        </p:nvSpPr>
        <p:spPr>
          <a:xfrm>
            <a:off x="781050" y="319405"/>
            <a:ext cx="10800000" cy="720090"/>
          </a:xfrm>
          <a:prstGeom prst="rect">
            <a:avLst/>
          </a:prstGeom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100000"/>
              </a:lnSpc>
              <a:defRPr/>
            </a:pPr>
            <a:r>
              <a:rPr lang="en-US" sz="3200" b="1" i="0" u="none" baseline="0">
                <a:ln/>
                <a:solidFill>
                  <a:srgbClr val="B2B2B2"/>
                </a:solidFill>
                <a:latin typeface="思源黑体 Normal"/>
                <a:ea typeface="思源黑体 Normal"/>
              </a:rPr>
              <a:t>Sales by Region: Pie Chart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jpeg"/>
          <p:cNvPicPr>
            <a:picLocks noChangeAspect="1"/>
          </p:cNvPicPr>
          <p:nvPr/>
        </p:nvPicPr>
        <p:blipFill>
          <a:blip r:embed="rId3"/>
          <a:srcRect l="8285" r="8285"/>
          <a:stretch>
            <a:fillRect/>
          </a:stretch>
        </p:blipFill>
        <p:spPr>
          <a:xfrm>
            <a:off x="781050" y="1880235"/>
            <a:ext cx="4500000" cy="3594011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549900" y="2564130"/>
            <a:ext cx="6090920" cy="431800"/>
          </a:xfrm>
          <a:prstGeom prst="rect">
            <a:avLst/>
          </a:prstGeom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90000"/>
              </a:lnSpc>
              <a:defRPr/>
            </a:pPr>
            <a:r>
              <a:rPr lang="en-US" sz="2000" b="1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Developing Underperforming Regions</a:t>
            </a:r>
            <a:endParaRPr lang="en-US" sz="1100"/>
          </a:p>
        </p:txBody>
      </p:sp>
      <p:sp>
        <p:nvSpPr>
          <p:cNvPr id="4" name="TextBox 4"/>
          <p:cNvSpPr txBox="1"/>
          <p:nvPr/>
        </p:nvSpPr>
        <p:spPr>
          <a:xfrm>
            <a:off x="781050" y="319405"/>
            <a:ext cx="10800000" cy="720090"/>
          </a:xfrm>
          <a:prstGeom prst="rect">
            <a:avLst/>
          </a:prstGeom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100000"/>
              </a:lnSpc>
              <a:defRPr/>
            </a:pPr>
            <a:r>
              <a:rPr lang="en-US" sz="3200" b="1" i="0" u="none" baseline="0">
                <a:ln/>
                <a:solidFill>
                  <a:srgbClr val="B2B2B2"/>
                </a:solidFill>
                <a:latin typeface="思源黑体 Normal"/>
                <a:ea typeface="思源黑体 Normal"/>
              </a:rPr>
              <a:t>Regional Growth Strategies</a:t>
            </a:r>
            <a:endParaRPr lang="en-US" sz="1100"/>
          </a:p>
        </p:txBody>
      </p:sp>
      <p:sp>
        <p:nvSpPr>
          <p:cNvPr id="5" name="Freeform 5"/>
          <p:cNvSpPr/>
          <p:nvPr/>
        </p:nvSpPr>
        <p:spPr>
          <a:xfrm>
            <a:off x="0" y="320040"/>
            <a:ext cx="685165" cy="718820"/>
          </a:xfrm>
          <a:custGeom>
            <a:avLst/>
            <a:gdLst/>
            <a:ahLst/>
            <a:cxnLst/>
            <a:rect l="l" t="t" r="r" b="b"/>
            <a:pathLst>
              <a:path w="461590" h="406400">
                <a:moveTo>
                  <a:pt x="258390" y="0"/>
                </a:moveTo>
                <a:lnTo>
                  <a:pt x="0" y="0"/>
                </a:lnTo>
                <a:lnTo>
                  <a:pt x="0" y="406400"/>
                </a:lnTo>
                <a:lnTo>
                  <a:pt x="258390" y="406400"/>
                </a:lnTo>
                <a:lnTo>
                  <a:pt x="461590" y="203200"/>
                </a:lnTo>
                <a:lnTo>
                  <a:pt x="258390" y="0"/>
                </a:lnTo>
                <a:close/>
              </a:path>
            </a:pathLst>
          </a:custGeom>
          <a:solidFill>
            <a:srgbClr val="B2B2B2"/>
          </a:solidFill>
        </p:spPr>
      </p:sp>
      <p:sp>
        <p:nvSpPr>
          <p:cNvPr id="6" name="TextBox 6"/>
          <p:cNvSpPr txBox="1"/>
          <p:nvPr/>
        </p:nvSpPr>
        <p:spPr>
          <a:xfrm>
            <a:off x="5549900" y="2995930"/>
            <a:ext cx="6090920" cy="1794510"/>
          </a:xfrm>
          <a:prstGeom prst="rect">
            <a:avLst/>
          </a:prstGeom>
        </p:spPr>
        <p:txBody>
          <a:bodyPr vert="horz" wrap="square" lIns="90170" tIns="46990" rIns="90170" bIns="46990" rtlCol="0" anchor="t">
            <a:normAutofit/>
          </a:bodyPr>
          <a:lstStyle/>
          <a:p>
            <a:pPr marL="0" indent="0" algn="just" fontAlgn="auto">
              <a:lnSpc>
                <a:spcPct val="150000"/>
              </a:lnSpc>
              <a:defRPr/>
            </a:pPr>
            <a:r>
              <a:rPr lang="en-US" sz="1600" b="0" i="0" u="none" baseline="0">
                <a:solidFill>
                  <a:srgbClr val="FFFFFF"/>
                </a:solidFill>
                <a:latin typeface="思源黑体 Normal"/>
                <a:ea typeface="思源黑体 Normal"/>
              </a:rPr>
              <a:t>Identifying challenges and implementing strategies to enhance sales performance in lagging regions.</a:t>
            </a:r>
            <a:endParaRPr lang="en-US" sz="11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A76A24-7815-EBD1-7C4E-B5F922778881}"/>
              </a:ext>
            </a:extLst>
          </p:cNvPr>
          <p:cNvSpPr/>
          <p:nvPr/>
        </p:nvSpPr>
        <p:spPr>
          <a:xfrm>
            <a:off x="10134600" y="152400"/>
            <a:ext cx="1905000" cy="53340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695960" y="1483840"/>
            <a:ext cx="5147186" cy="247689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254000" dist="101600" dir="2700000" algn="tl" rotWithShape="0">
              <a:schemeClr val="bg1">
                <a:alpha val="40000"/>
                <a:lumMod val="75000"/>
              </a:schemeClr>
            </a:outerShdw>
          </a:effectLst>
        </p:spPr>
        <p:txBody>
          <a:bodyPr vert="horz" wrap="square" lIns="90170" tIns="46990" rIns="90170" bIns="4699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3" name="AutoShape 3"/>
          <p:cNvSpPr/>
          <p:nvPr/>
        </p:nvSpPr>
        <p:spPr>
          <a:xfrm>
            <a:off x="695960" y="1617833"/>
            <a:ext cx="5147186" cy="46242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101600" dir="2700000" algn="tl" rotWithShape="0">
              <a:schemeClr val="tx1">
                <a:alpha val="15000"/>
                <a:lumMod val="75000"/>
                <a:lumOff val="25000"/>
              </a:schemeClr>
            </a:outerShdw>
          </a:effectLst>
        </p:spPr>
        <p:txBody>
          <a:bodyPr vert="horz" lIns="90170" tIns="46990" rIns="90170" bIns="4699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6348856" y="1494613"/>
            <a:ext cx="5147186" cy="247689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254000" dist="101600" dir="2700000" algn="tl" rotWithShape="0">
              <a:schemeClr val="bg1">
                <a:alpha val="40000"/>
                <a:lumMod val="75000"/>
              </a:schemeClr>
            </a:outerShdw>
          </a:effectLst>
        </p:spPr>
        <p:txBody>
          <a:bodyPr vert="horz" wrap="square" lIns="90170" tIns="46990" rIns="90170" bIns="4699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6348856" y="1628606"/>
            <a:ext cx="5147186" cy="46242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101600" dir="2700000" algn="tl" rotWithShape="0">
              <a:schemeClr val="tx1">
                <a:alpha val="15000"/>
                <a:lumMod val="75000"/>
                <a:lumOff val="25000"/>
              </a:schemeClr>
            </a:outerShdw>
          </a:effectLst>
        </p:spPr>
        <p:txBody>
          <a:bodyPr vert="horz" lIns="90170" tIns="46990" rIns="90170" bIns="4699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TextBox 6"/>
          <p:cNvSpPr txBox="1"/>
          <p:nvPr/>
        </p:nvSpPr>
        <p:spPr>
          <a:xfrm>
            <a:off x="1109250" y="3051737"/>
            <a:ext cx="4319905" cy="252000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>
            <a:normAutofit/>
          </a:bodyPr>
          <a:lstStyle/>
          <a:p>
            <a:pPr marL="0" indent="0" algn="l" fontAlgn="auto">
              <a:lnSpc>
                <a:spcPct val="150000"/>
              </a:lnSpc>
              <a:defRPr/>
            </a:pPr>
            <a:r>
              <a:rPr lang="en-US" sz="1500" b="0" i="0" u="none" baseline="0">
                <a:solidFill>
                  <a:srgbClr val="000000"/>
                </a:solidFill>
                <a:latin typeface="思源黑体 Normal"/>
                <a:ea typeface="思源黑体 Normal"/>
              </a:rPr>
              <a:t>Allocate marketing dollars to top-performing regions and categories for maximizing return on investment.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6942360" y="3051737"/>
            <a:ext cx="3960000" cy="2520000"/>
          </a:xfrm>
          <a:prstGeom prst="rect">
            <a:avLst/>
          </a:prstGeom>
          <a:noFill/>
        </p:spPr>
        <p:txBody>
          <a:bodyPr vert="horz" wrap="square" lIns="90170" tIns="46990" rIns="90170" bIns="46990" anchor="t">
            <a:normAutofit/>
          </a:bodyPr>
          <a:lstStyle/>
          <a:p>
            <a:pPr marL="0" indent="0" algn="just" fontAlgn="auto">
              <a:lnSpc>
                <a:spcPct val="150000"/>
              </a:lnSpc>
            </a:pPr>
            <a:r>
              <a:rPr lang="en-US" sz="1500" b="0" i="0" u="none" baseline="0">
                <a:solidFill>
                  <a:srgbClr val="000000"/>
                </a:solidFill>
                <a:latin typeface="思源黑体 Normal"/>
                <a:ea typeface="思源黑体 Normal"/>
              </a:rPr>
              <a:t>Design and execute market campaigns tailored to the consumer base of each region and category.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942360" y="2176145"/>
            <a:ext cx="4320000" cy="79200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>
            <a:normAutofit/>
          </a:bodyPr>
          <a:lstStyle/>
          <a:p>
            <a:pPr marL="0" indent="0" algn="l" fontAlgn="auto">
              <a:lnSpc>
                <a:spcPct val="110000"/>
              </a:lnSpc>
              <a:defRPr/>
            </a:pPr>
            <a:r>
              <a:rPr lang="en-US" sz="2000" b="1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Targeted Campaigns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1109250" y="2176145"/>
            <a:ext cx="4320000" cy="792000"/>
          </a:xfrm>
          <a:prstGeom prst="rect">
            <a:avLst/>
          </a:prstGeom>
          <a:noFill/>
        </p:spPr>
        <p:txBody>
          <a:bodyPr vert="horz" wrap="square" lIns="90170" tIns="46990" rIns="90170" bIns="46990" rtlCol="0" anchor="t">
            <a:normAutofit/>
          </a:bodyPr>
          <a:lstStyle/>
          <a:p>
            <a:pPr marL="0" indent="0" algn="l" fontAlgn="auto">
              <a:lnSpc>
                <a:spcPct val="110000"/>
              </a:lnSpc>
              <a:defRPr/>
            </a:pPr>
            <a:r>
              <a:rPr lang="en-US" sz="2000" b="1" i="0" u="none" baseline="0">
                <a:solidFill>
                  <a:srgbClr val="B2B2B2"/>
                </a:solidFill>
                <a:latin typeface="思源黑体 Normal"/>
                <a:ea typeface="思源黑体 Normal"/>
              </a:rPr>
              <a:t>ROI-Driven Investment</a:t>
            </a:r>
            <a:endParaRPr lang="en-US" sz="1100"/>
          </a:p>
        </p:txBody>
      </p:sp>
      <p:sp>
        <p:nvSpPr>
          <p:cNvPr id="10" name="Freeform 10"/>
          <p:cNvSpPr/>
          <p:nvPr/>
        </p:nvSpPr>
        <p:spPr>
          <a:xfrm>
            <a:off x="0" y="320040"/>
            <a:ext cx="685165" cy="718820"/>
          </a:xfrm>
          <a:custGeom>
            <a:avLst/>
            <a:gdLst/>
            <a:ahLst/>
            <a:cxnLst/>
            <a:rect l="l" t="t" r="r" b="b"/>
            <a:pathLst>
              <a:path w="461590" h="406400">
                <a:moveTo>
                  <a:pt x="258390" y="0"/>
                </a:moveTo>
                <a:lnTo>
                  <a:pt x="0" y="0"/>
                </a:lnTo>
                <a:lnTo>
                  <a:pt x="0" y="406400"/>
                </a:lnTo>
                <a:lnTo>
                  <a:pt x="258390" y="406400"/>
                </a:lnTo>
                <a:lnTo>
                  <a:pt x="461590" y="203200"/>
                </a:lnTo>
                <a:lnTo>
                  <a:pt x="258390" y="0"/>
                </a:lnTo>
                <a:close/>
              </a:path>
            </a:pathLst>
          </a:custGeom>
          <a:solidFill>
            <a:srgbClr val="B2B2B2"/>
          </a:solidFill>
        </p:spPr>
      </p:sp>
      <p:sp>
        <p:nvSpPr>
          <p:cNvPr id="11" name="TextBox 11"/>
          <p:cNvSpPr txBox="1"/>
          <p:nvPr/>
        </p:nvSpPr>
        <p:spPr>
          <a:xfrm>
            <a:off x="781050" y="319405"/>
            <a:ext cx="10800000" cy="720090"/>
          </a:xfrm>
          <a:prstGeom prst="rect">
            <a:avLst/>
          </a:prstGeom>
        </p:spPr>
        <p:txBody>
          <a:bodyPr vert="horz" wrap="square" lIns="90170" tIns="46990" rIns="90170" bIns="46990" rtlCol="0" anchor="ctr">
            <a:normAutofit/>
          </a:bodyPr>
          <a:lstStyle/>
          <a:p>
            <a:pPr marL="0" indent="0" algn="l" fontAlgn="auto">
              <a:lnSpc>
                <a:spcPct val="100000"/>
              </a:lnSpc>
              <a:defRPr/>
            </a:pPr>
            <a:r>
              <a:rPr lang="en-US" sz="3200" b="1" i="0" u="none" baseline="0">
                <a:ln/>
                <a:solidFill>
                  <a:srgbClr val="B2B2B2"/>
                </a:solidFill>
                <a:latin typeface="思源黑体 Normal"/>
                <a:ea typeface="思源黑体 Normal"/>
              </a:rPr>
              <a:t>Optimizing Marketing Spend</a:t>
            </a:r>
            <a:endParaRPr lang="en-US" sz="11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89CD2E-1DEA-1C01-BEDA-9FE844B4722A}"/>
              </a:ext>
            </a:extLst>
          </p:cNvPr>
          <p:cNvSpPr/>
          <p:nvPr/>
        </p:nvSpPr>
        <p:spPr>
          <a:xfrm>
            <a:off x="10134600" y="152400"/>
            <a:ext cx="1905000" cy="5363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advClick="0"/>
</p:sld>
</file>

<file path=ppt/theme/theme1.xml><?xml version="1.0" encoding="utf-8"?>
<a:theme xmlns:a="http://schemas.openxmlformats.org/drawingml/2006/main" name="Office Theme">
  <a:themeElements>
    <a:clrScheme name="Office">
      <a:dk1>
        <a:srgbClr val="262626"/>
      </a:dk1>
      <a:lt1>
        <a:srgbClr val="FFFFFF"/>
      </a:lt1>
      <a:dk2>
        <a:srgbClr val="B2B2B2"/>
      </a:dk2>
      <a:lt2>
        <a:srgbClr val="FFFFFF"/>
      </a:lt2>
      <a:accent1>
        <a:srgbClr val="B2B2B2"/>
      </a:accent1>
      <a:accent2>
        <a:srgbClr val="B2B2B2"/>
      </a:accent2>
      <a:accent3>
        <a:srgbClr val="B2B2B2"/>
      </a:accent3>
      <a:accent4>
        <a:srgbClr val="B2B2B2"/>
      </a:accent4>
      <a:accent5>
        <a:srgbClr val="B2B2B2"/>
      </a:accent5>
      <a:accent6>
        <a:srgbClr val="B2B2B2"/>
      </a:accent6>
      <a:hlink>
        <a:srgbClr val="262626"/>
      </a:hlink>
      <a:folHlink>
        <a:srgbClr val="262626"/>
      </a:folHlink>
    </a:clrScheme>
    <a:fontScheme name="Office">
      <a:majorFont>
        <a:latin typeface="思源黑体 Normal"/>
        <a:ea typeface="思源黑体 Normal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思源黑体 Normal"/>
        <a:ea typeface="思源黑体 Normal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252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Microsoft YaHei</vt:lpstr>
      <vt:lpstr>Arial</vt:lpstr>
      <vt:lpstr>Calibri</vt:lpstr>
      <vt:lpstr>思源黑体 Medium</vt:lpstr>
      <vt:lpstr>思源黑体 Normal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Jivitesh Khanna</dc:creator>
  <cp:lastModifiedBy>Jivitesh Khanna</cp:lastModifiedBy>
  <cp:revision>2</cp:revision>
  <dcterms:created xsi:type="dcterms:W3CDTF">2025-09-27T19:15:08Z</dcterms:created>
  <dcterms:modified xsi:type="dcterms:W3CDTF">2025-09-27T19:34:09Z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pyright">
    <vt:lpwstr>https://docmee.cn</vt:lpwstr>
  </property>
  <property fmtid="{D5CDD505-2E9C-101B-9397-08002B2CF9AE}" pid="3" name="developer">
    <vt:lpwstr>https://github.com/veasion</vt:lpwstr>
  </property>
  <property fmtid="{D5CDD505-2E9C-101B-9397-08002B2CF9AE}" pid="4" name="AIGC">
    <vt:lpwstr>{"ContentPropagator":"文多多","Label":"1","ReservedCode1":"1759000508438","ProduceID":"wenduoduo-pptx-1759000508438","ReservedCode2":"1759000508438","PropagateID":"wenduoduo-pptx1759000508438","ContentProducer":"文多多"}</vt:lpwstr>
  </property>
</Properties>
</file>