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0BD1-03AB-CEE7-DC48-6F8499DE5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DDDC1-0DB6-0DC2-DE32-E41C801A8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2DCB6-CB39-0885-1F8C-6B3BD7E9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8E46-1662-43A8-922B-B624BDA62BC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F5F2-3525-2A8A-9F4C-F7792B9E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C7128-132A-A674-186C-5D02E84B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18A-BEA1-4977-875A-A129E3271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92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4B6A-2928-2880-8EC2-6495DA87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1EAFB-A65F-48BE-5203-03643F5E8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4E92-E870-239A-8313-A1989E87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8E46-1662-43A8-922B-B624BDA62BC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8A3D4-BB8B-6329-4C15-A8D5A6B8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8EFB0-DBA9-DB33-2CA5-95938436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18A-BEA1-4977-875A-A129E3271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35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E9070-E2EB-E33D-61E9-2F8867F6C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2B644-A86F-1064-162B-6CF449677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A3646-B73F-1BB5-A78D-67E91885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8E46-1662-43A8-922B-B624BDA62BC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905A1-BC04-9843-BC79-8D5A25B7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80FC6-CF61-5F6F-0572-418E2EC8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18A-BEA1-4977-875A-A129E3271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6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16A8-9FB0-99FF-5581-27EFF96F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9895-CFDA-6A95-1FF1-56155D9F4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6470C-7A3C-54F6-5B28-00C00C22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8E46-1662-43A8-922B-B624BDA62BC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E1824-DEA3-E47E-42AE-60491F02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8B11-4D00-43F4-EBCA-781A1C0E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18A-BEA1-4977-875A-A129E3271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2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D329-827E-E9F3-FDFF-262E1977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8B1A7-3113-5099-A11C-03C6FD47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83FA7-8A71-3884-D588-0223E637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8E46-1662-43A8-922B-B624BDA62BC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46C25-414D-E823-24A7-C27BF5E7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09F13-56AA-DBFC-1451-1676DC29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18A-BEA1-4977-875A-A129E3271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9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C8D4-7A2A-A4A0-4054-B7867F84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6B72C-B57A-A67B-6765-CB6B4F1DF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AECEF-C54C-7CC3-06D0-6E6892674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9990F-CC18-15AD-4410-7F1F0EB5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8E46-1662-43A8-922B-B624BDA62BC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9A4C4-16B4-D340-EDFE-BBAD3609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EB0A0-81F0-719E-A0A7-C68B2D20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18A-BEA1-4977-875A-A129E3271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07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D425-A576-4BFA-E041-1687DB4E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6CB90-00E0-68FA-EB6E-F309FDCE1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B2242-7B19-51FC-94A9-96D89D832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6DF5C-74E0-08D9-1855-CC526D6A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282CE-01EF-944F-180F-88CF48430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1AF81-363B-26CD-215E-16F85575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8E46-1662-43A8-922B-B624BDA62BC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87F30-8C71-FE1D-AC8C-45EEC7F4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135B0-8366-67DF-E5CC-D3DACCDD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18A-BEA1-4977-875A-A129E3271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78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C15F-1CD6-7BD0-949A-341A5EEC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F1C1D-BE5E-A43E-46AC-D322AE3E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8E46-1662-43A8-922B-B624BDA62BC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B1659-072C-32DD-728F-6BDE639C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481A3-1311-512C-4B77-6A6FDE6C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18A-BEA1-4977-875A-A129E3271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3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02985-475D-DCA8-423B-610AF16A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8E46-1662-43A8-922B-B624BDA62BC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69784-1FE8-E71E-E2E4-EC31B56B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EA703-56F2-4DF5-08A8-71D435E2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18A-BEA1-4977-875A-A129E3271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42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29C8-133E-472B-7FB3-B685BB5A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6EB35-0C46-A01A-D531-DA0CA39A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F5357-9EA2-8380-A05B-383357B6E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A2ED1-5EA3-5F03-85AC-6DB03442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8E46-1662-43A8-922B-B624BDA62BC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E7923-7067-5724-F287-CD3457E4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45B3A-4DB5-9832-B39A-5CA13AC7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18A-BEA1-4977-875A-A129E3271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4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1A32-879D-B109-A651-B645E86A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67ED4-04E9-90B2-886A-A2FD82AC2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3C8E-6FA1-37E1-C3CE-F4CBFD656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78BBC-3580-EFFA-48FE-2B281327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8E46-1662-43A8-922B-B624BDA62BC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B4EB9-5FF0-465E-D014-40ED4200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072A7-37DC-411C-7815-14FBA101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18A-BEA1-4977-875A-A129E3271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20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ADDF5-CC8E-48A5-2CC8-2CC952E4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A0D14-446E-008B-439B-11B29BA8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22218-1D2C-F1B3-EEC2-70E9519D5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68E46-1662-43A8-922B-B624BDA62BC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196BC-51F8-B8ED-84C4-43A929256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32CEF-88F9-D098-A60A-E7B653E92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218A-BEA1-4977-875A-A129E3271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7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DB53-9761-38B0-1D20-29AC51CA2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Credit Card Default Classification from a Taiwan bank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04049-B9C3-9F84-4872-9198732BB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-By Jivittesh S</a:t>
            </a:r>
          </a:p>
        </p:txBody>
      </p:sp>
    </p:spTree>
    <p:extLst>
      <p:ext uri="{BB962C8B-B14F-4D97-AF65-F5344CB8AC3E}">
        <p14:creationId xmlns:p14="http://schemas.microsoft.com/office/powerpoint/2010/main" val="178069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E4B7-2CB5-945F-C36F-21C5E25F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Objective:</a:t>
            </a:r>
            <a:br>
              <a:rPr lang="en-IN" dirty="0"/>
            </a:br>
            <a:r>
              <a:rPr lang="en-IN" sz="3100" dirty="0"/>
              <a:t>The aim is to predict the Default/Nondefault of customers using a credit card for a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BF94-F4D4-6240-5744-8878912AB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200" b="1" dirty="0"/>
              <a:t>Overview of the dataset</a:t>
            </a:r>
          </a:p>
          <a:p>
            <a:r>
              <a:rPr lang="en-IN" sz="1700" b="1" dirty="0"/>
              <a:t>Dataset used: </a:t>
            </a:r>
            <a:r>
              <a:rPr lang="en-IN" sz="1600" dirty="0"/>
              <a:t>A credit default dataset from a bank in Taiwan</a:t>
            </a:r>
          </a:p>
          <a:p>
            <a:r>
              <a:rPr lang="en-IN" sz="1600" dirty="0"/>
              <a:t>The Dataset has 30000 rows and 24 columns.</a:t>
            </a:r>
          </a:p>
          <a:p>
            <a:r>
              <a:rPr lang="en-IN" sz="1700" b="1" dirty="0"/>
              <a:t>Columns in the dataset: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Limit Balance: The amount of the given credit (NT dollar) includes the individual consumer credit and his/her family (supplementary) credit.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SEX: Gender (1 = male; 2 = female).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Education:  (1 = graduate school; 2 = university; 3 = high school; 4 = others).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Marital status: (1 = married; 2 = single; 3 = others).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Age:  (year).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PAY0 - PAY6: History of past payments.  the past monthly payment records (from April to September 2005) (for 6 months)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BILL_AMT1 - BILL_AMT6: Amount of bill statement (NT dollar) (for the months of April to September)(for 6 months)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PAY_AMT1-PAY_AMT6: Amount of previous payment (NT dollar). for the months of April to September)(for 6 months)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</a:rPr>
              <a:t>D</a:t>
            </a:r>
            <a:r>
              <a:rPr lang="en-IN" sz="1600" i="0" dirty="0">
                <a:solidFill>
                  <a:srgbClr val="000000"/>
                </a:solidFill>
                <a:effectLst/>
              </a:rPr>
              <a:t>efault payments next month: 1:Default,0:Not Defaulted.</a:t>
            </a:r>
            <a:endParaRPr lang="en-IN" sz="1600" dirty="0"/>
          </a:p>
          <a:p>
            <a:r>
              <a:rPr lang="en-IN" sz="1600" b="1" dirty="0"/>
              <a:t>Numerical Columns : </a:t>
            </a:r>
            <a:r>
              <a:rPr lang="en-IN" sz="1600" dirty="0"/>
              <a:t>LIMIT_BAL, BILL_AMT1-BILL_AMT6,PAY_AMT_1 to PAY_AMT_6</a:t>
            </a:r>
          </a:p>
          <a:p>
            <a:r>
              <a:rPr lang="en-IN" sz="1600" b="1" dirty="0"/>
              <a:t>Categorical Columns: </a:t>
            </a:r>
            <a:r>
              <a:rPr lang="en-IN" sz="1600" dirty="0"/>
              <a:t>SEX, Education, Marriage, PAY_0 to PAY_6, Default pay next month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044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803E7-0051-2DA0-D332-A148796FB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20"/>
            <a:ext cx="10515600" cy="6699380"/>
          </a:xfrm>
        </p:spPr>
        <p:txBody>
          <a:bodyPr>
            <a:normAutofit/>
          </a:bodyPr>
          <a:lstStyle/>
          <a:p>
            <a:r>
              <a:rPr lang="en-US" dirty="0"/>
              <a:t>Following replacements have been made before performing EDA: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For marriage: Replace  0,3 as “Others”,  1 as “Married” and 2 as “Single”.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For education: Replace 1.6,4,0 as “Others, 2. 1 as “Graduate School”, 2 as “University” and 3 as "High School".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For SEX: Replace 1 as "Men" and 2 as "Women".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For default payment next month Replaced 0 as "Not Defaulted" and 1 as "Defaulted“.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Insights from EDA: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The dataset consists of 60% Women and 40% men.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For all the months 50% of the card holders have paid the payment duly.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The number of people delaying the payment for more than 4 months is much less.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The bill amount and pay amount for all six months were heavily right-skewed.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The data consists of </a:t>
            </a:r>
            <a:r>
              <a:rPr lang="en-IN" sz="1700" b="0" i="0" dirty="0">
                <a:solidFill>
                  <a:srgbClr val="000000"/>
                </a:solidFill>
                <a:effectLst/>
              </a:rPr>
              <a:t>77.88%</a:t>
            </a:r>
            <a:r>
              <a:rPr lang="en-US" sz="1700" b="0" i="0" dirty="0">
                <a:solidFill>
                  <a:srgbClr val="000000"/>
                </a:solidFill>
                <a:effectLst/>
              </a:rPr>
              <a:t> of </a:t>
            </a:r>
            <a:r>
              <a:rPr lang="en-US" sz="1700" dirty="0">
                <a:solidFill>
                  <a:srgbClr val="000000"/>
                </a:solidFill>
              </a:rPr>
              <a:t>people who have not defaulted and 22.12% of people who have defaulted.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There is no relation between default and limit balance as the people who default are scattered across different levels of credit limit balance</a:t>
            </a:r>
            <a:r>
              <a:rPr lang="en-US" sz="1700" dirty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Relatively the same % of people defaulted among men and women. While the proportion of men who defaulted is higher, the higher value counts tend to slide towards women.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7404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593F-9D4B-121D-6962-5B0B12D2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51BBF-7524-CC92-6BCB-47F337B48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1369"/>
          </a:xfrm>
        </p:spPr>
        <p:txBody>
          <a:bodyPr>
            <a:normAutofit/>
          </a:bodyPr>
          <a:lstStyle/>
          <a:p>
            <a:r>
              <a:rPr lang="en-US" sz="1600" dirty="0"/>
              <a:t>I have label encoded the categorical columns and then fitted 3 models and checked for their performance.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From the above models the models that give consistent train test accuracy and recall is:</a:t>
            </a:r>
          </a:p>
          <a:p>
            <a:pPr lvl="1"/>
            <a:r>
              <a:rPr lang="en-US" sz="1400" dirty="0"/>
              <a:t>Decision Tree Classifier with depth 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0E62E0-003B-3C43-6F76-DB4D91F85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4451"/>
              </p:ext>
            </p:extLst>
          </p:nvPr>
        </p:nvGraphicFramePr>
        <p:xfrm>
          <a:off x="1026367" y="2425960"/>
          <a:ext cx="8938725" cy="2268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1489">
                  <a:extLst>
                    <a:ext uri="{9D8B030D-6E8A-4147-A177-3AD203B41FA5}">
                      <a16:colId xmlns:a16="http://schemas.microsoft.com/office/drawing/2014/main" val="754591701"/>
                    </a:ext>
                  </a:extLst>
                </a:gridCol>
                <a:gridCol w="3318320">
                  <a:extLst>
                    <a:ext uri="{9D8B030D-6E8A-4147-A177-3AD203B41FA5}">
                      <a16:colId xmlns:a16="http://schemas.microsoft.com/office/drawing/2014/main" val="2461612597"/>
                    </a:ext>
                  </a:extLst>
                </a:gridCol>
                <a:gridCol w="1683924">
                  <a:extLst>
                    <a:ext uri="{9D8B030D-6E8A-4147-A177-3AD203B41FA5}">
                      <a16:colId xmlns:a16="http://schemas.microsoft.com/office/drawing/2014/main" val="2087987441"/>
                    </a:ext>
                  </a:extLst>
                </a:gridCol>
                <a:gridCol w="1659160">
                  <a:extLst>
                    <a:ext uri="{9D8B030D-6E8A-4147-A177-3AD203B41FA5}">
                      <a16:colId xmlns:a16="http://schemas.microsoft.com/office/drawing/2014/main" val="1865520896"/>
                    </a:ext>
                  </a:extLst>
                </a:gridCol>
                <a:gridCol w="1385832">
                  <a:extLst>
                    <a:ext uri="{9D8B030D-6E8A-4147-A177-3AD203B41FA5}">
                      <a16:colId xmlns:a16="http://schemas.microsoft.com/office/drawing/2014/main" val="2781888334"/>
                    </a:ext>
                  </a:extLst>
                </a:gridCol>
              </a:tblGrid>
              <a:tr h="549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No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Model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Train Accuracy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Test Accuracy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Recall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239578"/>
                  </a:ext>
                </a:extLst>
              </a:tr>
              <a:tr h="549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KNN Classifier (depth =5)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0.816857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0.755333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0.799255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5999272"/>
                  </a:ext>
                </a:extLst>
              </a:tr>
              <a:tr h="549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Decision Tree Classifier (depth = 3)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0.825571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0.816667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0.838478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4635174"/>
                  </a:ext>
                </a:extLst>
              </a:tr>
              <a:tr h="618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0.77819047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0.7802222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0.7803712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1077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24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593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Credit Card Default Classification from a Taiwan bank </vt:lpstr>
      <vt:lpstr>Objective: The aim is to predict the Default/Nondefault of customers using a credit card for a bank</vt:lpstr>
      <vt:lpstr>PowerPoint Presentation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Classification from a Taiwan bank </dc:title>
  <dc:creator>Jivittesh S</dc:creator>
  <cp:lastModifiedBy>Jivittesh S</cp:lastModifiedBy>
  <cp:revision>5</cp:revision>
  <dcterms:created xsi:type="dcterms:W3CDTF">2023-06-12T12:03:05Z</dcterms:created>
  <dcterms:modified xsi:type="dcterms:W3CDTF">2023-06-22T16:50:48Z</dcterms:modified>
</cp:coreProperties>
</file>