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GillSans-bold.fntdata"/><Relationship Id="rId10" Type="http://schemas.openxmlformats.org/officeDocument/2006/relationships/slide" Target="slides/slide6.xml"/><Relationship Id="rId32" Type="http://schemas.openxmlformats.org/officeDocument/2006/relationships/font" Target="fonts/GillSans-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f718700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f7187009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5f7187009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f7187009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f7187009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5f7187009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f71870092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f71870092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5f71870092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f71870092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f71870092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5f71870092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24" name="Google Shape;24;p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9" name="Google Shape;89;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92" name="Google Shape;92;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6" name="Google Shape;96;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99" name="Google Shape;99;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31" name="Google Shape;31;p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2" name="Shape 32"/>
        <p:cNvGrpSpPr/>
        <p:nvPr/>
      </p:nvGrpSpPr>
      <p:grpSpPr>
        <a:xfrm>
          <a:off x="0" y="0"/>
          <a:ext cx="0" cy="0"/>
          <a:chOff x="0" y="0"/>
          <a:chExt cx="0" cy="0"/>
        </a:xfrm>
      </p:grpSpPr>
      <p:sp>
        <p:nvSpPr>
          <p:cNvPr id="33" name="Google Shape;33;p4"/>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5" name="Google Shape;35;p4"/>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36" name="Google Shape;36;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39" name="Google Shape;39;p4"/>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
        <p:nvSpPr>
          <p:cNvPr id="41" name="Google Shape;41;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4" name="Shape 44"/>
        <p:cNvGrpSpPr/>
        <p:nvPr/>
      </p:nvGrpSpPr>
      <p:grpSpPr>
        <a:xfrm>
          <a:off x="0" y="0"/>
          <a:ext cx="0" cy="0"/>
          <a:chOff x="0" y="0"/>
          <a:chExt cx="0" cy="0"/>
        </a:xfrm>
      </p:grpSpPr>
      <p:sp>
        <p:nvSpPr>
          <p:cNvPr id="45" name="Google Shape;45;p6"/>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7" name="Google Shape;47;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50" name="Google Shape;50;p6"/>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4" name="Google Shape;54;p7"/>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5" name="Google Shape;55;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58" name="Google Shape;58;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9" name="Shape 59"/>
        <p:cNvGrpSpPr/>
        <p:nvPr/>
      </p:nvGrpSpPr>
      <p:grpSpPr>
        <a:xfrm>
          <a:off x="0" y="0"/>
          <a:ext cx="0" cy="0"/>
          <a:chOff x="0" y="0"/>
          <a:chExt cx="0" cy="0"/>
        </a:xfrm>
      </p:grpSpPr>
      <p:sp>
        <p:nvSpPr>
          <p:cNvPr id="60" name="Google Shape;60;p8"/>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2" name="Google Shape;62;p8"/>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3" name="Google Shape;63;p8"/>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4" name="Google Shape;64;p8"/>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5" name="Google Shape;65;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68" name="Google Shape;68;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Google Shape;70;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74" name="Google Shape;74;p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grpSp>
        <p:nvGrpSpPr>
          <p:cNvPr id="76" name="Google Shape;76;p10"/>
          <p:cNvGrpSpPr/>
          <p:nvPr/>
        </p:nvGrpSpPr>
        <p:grpSpPr>
          <a:xfrm>
            <a:off x="7477387" y="482170"/>
            <a:ext cx="4074533" cy="5149101"/>
            <a:chOff x="7477387" y="482170"/>
            <a:chExt cx="4074533" cy="5149101"/>
          </a:xfrm>
        </p:grpSpPr>
        <p:sp>
          <p:nvSpPr>
            <p:cNvPr id="77" name="Google Shape;77;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81" name="Google Shape;81;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2" name="Google Shape;82;p1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85" name="Google Shape;85;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12" name="Google Shape;12;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5" name="Google Shape;15;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CA"/>
              <a:t>‹#›</a:t>
            </a:fld>
            <a:endParaRPr/>
          </a:p>
        </p:txBody>
      </p:sp>
      <p:cxnSp>
        <p:nvCxnSpPr>
          <p:cNvPr id="17" name="Google Shape;17;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hyperlink" Target="https://db-engines.com/en/ranking/time+series+db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hyperlink" Target="https://www.influxdata.com/products/editio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9.png"/><Relationship Id="rId5" Type="http://schemas.openxmlformats.org/officeDocument/2006/relationships/image" Target="../media/image17.png"/><Relationship Id="rId6"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03" name="Shape 103"/>
        <p:cNvGrpSpPr/>
        <p:nvPr/>
      </p:nvGrpSpPr>
      <p:grpSpPr>
        <a:xfrm>
          <a:off x="0" y="0"/>
          <a:ext cx="0" cy="0"/>
          <a:chOff x="0" y="0"/>
          <a:chExt cx="0" cy="0"/>
        </a:xfrm>
      </p:grpSpPr>
      <p:sp>
        <p:nvSpPr>
          <p:cNvPr id="104" name="Google Shape;104;p13"/>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5" name="Google Shape;105;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6" name="Google Shape;106;p13"/>
          <p:cNvSpPr txBox="1"/>
          <p:nvPr>
            <p:ph type="ctrTitle"/>
          </p:nvPr>
        </p:nvSpPr>
        <p:spPr>
          <a:xfrm>
            <a:off x="514350" y="351548"/>
            <a:ext cx="6019800" cy="2380828"/>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Gill Sans"/>
              <a:buNone/>
            </a:pPr>
            <a:r>
              <a:rPr lang="en-CA" sz="6000"/>
              <a:t>INFLUXDB</a:t>
            </a:r>
            <a:br>
              <a:rPr lang="en-CA" sz="3700"/>
            </a:br>
            <a:br>
              <a:rPr lang="en-CA" sz="3700"/>
            </a:br>
            <a:r>
              <a:rPr lang="en-CA" sz="2800"/>
              <a:t>SENG8080 - CASE STUDIES BIG DATA</a:t>
            </a:r>
            <a:endParaRPr sz="3700"/>
          </a:p>
        </p:txBody>
      </p:sp>
      <p:sp>
        <p:nvSpPr>
          <p:cNvPr id="107" name="Google Shape;107;p13"/>
          <p:cNvSpPr txBox="1"/>
          <p:nvPr>
            <p:ph idx="1" type="subTitle"/>
          </p:nvPr>
        </p:nvSpPr>
        <p:spPr>
          <a:xfrm>
            <a:off x="514350" y="3531204"/>
            <a:ext cx="5934075" cy="1935139"/>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0"/>
              </a:spcBef>
              <a:spcAft>
                <a:spcPts val="0"/>
              </a:spcAft>
              <a:buSzPts val="1500"/>
              <a:buNone/>
            </a:pPr>
            <a:r>
              <a:rPr lang="en-CA" sz="1500"/>
              <a:t>SIHINT JIWANT SINGH (25%)</a:t>
            </a:r>
            <a:endParaRPr/>
          </a:p>
          <a:p>
            <a:pPr indent="0" lvl="0" marL="0" rtl="0" algn="ctr">
              <a:lnSpc>
                <a:spcPct val="110000"/>
              </a:lnSpc>
              <a:spcBef>
                <a:spcPts val="1000"/>
              </a:spcBef>
              <a:spcAft>
                <a:spcPts val="0"/>
              </a:spcAft>
              <a:buSzPts val="1500"/>
              <a:buNone/>
            </a:pPr>
            <a:r>
              <a:rPr lang="en-CA" sz="1500"/>
              <a:t>RAVAL PRATIKSHA MAHENDRABHAI (25%)</a:t>
            </a:r>
            <a:endParaRPr/>
          </a:p>
          <a:p>
            <a:pPr indent="0" lvl="0" marL="0" rtl="0" algn="ctr">
              <a:lnSpc>
                <a:spcPct val="110000"/>
              </a:lnSpc>
              <a:spcBef>
                <a:spcPts val="1000"/>
              </a:spcBef>
              <a:spcAft>
                <a:spcPts val="0"/>
              </a:spcAft>
              <a:buSzPts val="1500"/>
              <a:buNone/>
            </a:pPr>
            <a:r>
              <a:rPr lang="en-CA" sz="1500"/>
              <a:t>SINGH PADAMDEEP (25%)</a:t>
            </a:r>
            <a:endParaRPr/>
          </a:p>
          <a:p>
            <a:pPr indent="0" lvl="0" marL="0" rtl="0" algn="ctr">
              <a:lnSpc>
                <a:spcPct val="110000"/>
              </a:lnSpc>
              <a:spcBef>
                <a:spcPts val="1000"/>
              </a:spcBef>
              <a:spcAft>
                <a:spcPts val="0"/>
              </a:spcAft>
              <a:buSzPts val="1500"/>
              <a:buNone/>
            </a:pPr>
            <a:r>
              <a:rPr lang="en-CA" sz="1500"/>
              <a:t>IDODE IGBESKI (25%)</a:t>
            </a:r>
            <a:endParaRPr/>
          </a:p>
        </p:txBody>
      </p:sp>
      <p:cxnSp>
        <p:nvCxnSpPr>
          <p:cNvPr id="108" name="Google Shape;108;p13"/>
          <p:cNvCxnSpPr/>
          <p:nvPr/>
        </p:nvCxnSpPr>
        <p:spPr>
          <a:xfrm>
            <a:off x="1452617" y="3528543"/>
            <a:ext cx="4171479" cy="0"/>
          </a:xfrm>
          <a:prstGeom prst="straightConnector1">
            <a:avLst/>
          </a:prstGeom>
          <a:noFill/>
          <a:ln cap="flat" cmpd="sng" w="31750">
            <a:solidFill>
              <a:schemeClr val="accent1"/>
            </a:solidFill>
            <a:prstDash val="solid"/>
            <a:round/>
            <a:headEnd len="sm" w="sm" type="none"/>
            <a:tailEnd len="sm" w="sm" type="none"/>
          </a:ln>
        </p:spPr>
      </p:cxnSp>
      <p:pic>
        <p:nvPicPr>
          <p:cNvPr descr="Bar chart" id="109" name="Google Shape;109;p13"/>
          <p:cNvPicPr preferRelativeResize="0"/>
          <p:nvPr/>
        </p:nvPicPr>
        <p:blipFill rotWithShape="1">
          <a:blip r:embed="rId3">
            <a:alphaModFix/>
          </a:blip>
          <a:srcRect b="0" l="0" r="0" t="0"/>
          <a:stretch/>
        </p:blipFill>
        <p:spPr>
          <a:xfrm>
            <a:off x="6732523" y="401995"/>
            <a:ext cx="4660762" cy="4660762"/>
          </a:xfrm>
          <a:prstGeom prst="rect">
            <a:avLst/>
          </a:prstGeom>
          <a:noFill/>
          <a:ln>
            <a:noFill/>
          </a:ln>
        </p:spPr>
      </p:pic>
      <p:pic>
        <p:nvPicPr>
          <p:cNvPr id="110" name="Google Shape;110;p13"/>
          <p:cNvPicPr preferRelativeResize="0"/>
          <p:nvPr/>
        </p:nvPicPr>
        <p:blipFill rotWithShape="1">
          <a:blip r:embed="rId4">
            <a:alphaModFix/>
          </a:blip>
          <a:srcRect b="-1538" l="0" r="0" t="1538"/>
          <a:stretch/>
        </p:blipFill>
        <p:spPr>
          <a:xfrm>
            <a:off x="0" y="6126480"/>
            <a:ext cx="12192000" cy="742950"/>
          </a:xfrm>
          <a:prstGeom prst="rect">
            <a:avLst/>
          </a:prstGeom>
          <a:noFill/>
          <a:ln>
            <a:noFill/>
          </a:ln>
        </p:spPr>
      </p:pic>
      <p:cxnSp>
        <p:nvCxnSpPr>
          <p:cNvPr id="111" name="Google Shape;111;p1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INFLUXDB RATING</a:t>
            </a:r>
            <a:endParaRPr/>
          </a:p>
        </p:txBody>
      </p:sp>
      <p:pic>
        <p:nvPicPr>
          <p:cNvPr id="186" name="Google Shape;186;p22"/>
          <p:cNvPicPr preferRelativeResize="0"/>
          <p:nvPr>
            <p:ph idx="1" type="body"/>
          </p:nvPr>
        </p:nvPicPr>
        <p:blipFill rotWithShape="1">
          <a:blip r:embed="rId3">
            <a:alphaModFix/>
          </a:blip>
          <a:srcRect b="0" l="0" r="0" t="0"/>
          <a:stretch/>
        </p:blipFill>
        <p:spPr>
          <a:xfrm>
            <a:off x="2494625" y="1853754"/>
            <a:ext cx="7821227" cy="3833053"/>
          </a:xfrm>
          <a:prstGeom prst="rect">
            <a:avLst/>
          </a:prstGeom>
          <a:noFill/>
          <a:ln>
            <a:noFill/>
          </a:ln>
        </p:spPr>
      </p:pic>
      <p:sp>
        <p:nvSpPr>
          <p:cNvPr id="187" name="Google Shape;187;p22"/>
          <p:cNvSpPr/>
          <p:nvPr/>
        </p:nvSpPr>
        <p:spPr>
          <a:xfrm>
            <a:off x="3585434" y="5774341"/>
            <a:ext cx="5335563" cy="375552"/>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CA" sz="1800" u="sng" cap="none" strike="noStrike">
                <a:solidFill>
                  <a:schemeClr val="hlink"/>
                </a:solidFill>
                <a:latin typeface="Calibri"/>
                <a:ea typeface="Calibri"/>
                <a:cs typeface="Calibri"/>
                <a:sym typeface="Calibri"/>
                <a:hlinkClick r:id="rId4"/>
              </a:rPr>
              <a:t>https://db-engines.com/en/ranking/time+series+dbms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91" name="Shape 191"/>
        <p:cNvGrpSpPr/>
        <p:nvPr/>
      </p:nvGrpSpPr>
      <p:grpSpPr>
        <a:xfrm>
          <a:off x="0" y="0"/>
          <a:ext cx="0" cy="0"/>
          <a:chOff x="0" y="0"/>
          <a:chExt cx="0" cy="0"/>
        </a:xfrm>
      </p:grpSpPr>
      <p:sp>
        <p:nvSpPr>
          <p:cNvPr id="192" name="Google Shape;192;p2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INFLUXDB VERSIONS</a:t>
            </a:r>
            <a:endParaRPr/>
          </a:p>
        </p:txBody>
      </p:sp>
      <p:grpSp>
        <p:nvGrpSpPr>
          <p:cNvPr id="193" name="Google Shape;193;p23"/>
          <p:cNvGrpSpPr/>
          <p:nvPr/>
        </p:nvGrpSpPr>
        <p:grpSpPr>
          <a:xfrm>
            <a:off x="1450975" y="2340840"/>
            <a:ext cx="9604375" cy="3323682"/>
            <a:chOff x="0" y="405"/>
            <a:chExt cx="9604375" cy="3323682"/>
          </a:xfrm>
        </p:grpSpPr>
        <p:sp>
          <p:nvSpPr>
            <p:cNvPr id="194" name="Google Shape;194;p23"/>
            <p:cNvSpPr/>
            <p:nvPr/>
          </p:nvSpPr>
          <p:spPr>
            <a:xfrm>
              <a:off x="0" y="405"/>
              <a:ext cx="9604375" cy="949623"/>
            </a:xfrm>
            <a:prstGeom prst="roundRect">
              <a:avLst>
                <a:gd fmla="val 10000" name="adj"/>
              </a:avLst>
            </a:prstGeom>
            <a:solidFill>
              <a:srgbClr val="DD45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287261" y="214071"/>
              <a:ext cx="522292" cy="52229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1096815" y="405"/>
              <a:ext cx="8507559" cy="94962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txBox="1"/>
            <p:nvPr/>
          </p:nvSpPr>
          <p:spPr>
            <a:xfrm>
              <a:off x="1096815" y="405"/>
              <a:ext cx="8507559" cy="949623"/>
            </a:xfrm>
            <a:prstGeom prst="rect">
              <a:avLst/>
            </a:prstGeom>
            <a:noFill/>
            <a:ln>
              <a:noFill/>
            </a:ln>
          </p:spPr>
          <p:txBody>
            <a:bodyPr anchorCtr="0" anchor="ctr" bIns="100500" lIns="100500" spcFirstLastPara="1" rIns="100500" wrap="square" tIns="100500">
              <a:noAutofit/>
            </a:bodyPr>
            <a:lstStyle/>
            <a:p>
              <a:pPr indent="0" lvl="0" marL="0" marR="0" rtl="0" algn="l">
                <a:lnSpc>
                  <a:spcPct val="90000"/>
                </a:lnSpc>
                <a:spcBef>
                  <a:spcPts val="0"/>
                </a:spcBef>
                <a:spcAft>
                  <a:spcPts val="0"/>
                </a:spcAft>
                <a:buClr>
                  <a:schemeClr val="dk1"/>
                </a:buClr>
                <a:buSzPts val="2500"/>
                <a:buFont typeface="Gill Sans"/>
                <a:buNone/>
              </a:pPr>
              <a:r>
                <a:rPr b="0" i="0" lang="en-CA" sz="2500" u="none" cap="none" strike="noStrike">
                  <a:solidFill>
                    <a:schemeClr val="dk1"/>
                  </a:solidFill>
                  <a:latin typeface="Gill Sans"/>
                  <a:ea typeface="Gill Sans"/>
                  <a:cs typeface="Gill Sans"/>
                  <a:sym typeface="Gill Sans"/>
                </a:rPr>
                <a:t>OPENSOURCE TICK STACK</a:t>
              </a:r>
              <a:endParaRPr b="0" i="0" sz="2500" u="none" cap="none" strike="noStrike">
                <a:solidFill>
                  <a:schemeClr val="dk1"/>
                </a:solidFill>
                <a:latin typeface="Gill Sans"/>
                <a:ea typeface="Gill Sans"/>
                <a:cs typeface="Gill Sans"/>
                <a:sym typeface="Gill Sans"/>
              </a:endParaRPr>
            </a:p>
          </p:txBody>
        </p:sp>
        <p:sp>
          <p:nvSpPr>
            <p:cNvPr id="198" name="Google Shape;198;p23"/>
            <p:cNvSpPr/>
            <p:nvPr/>
          </p:nvSpPr>
          <p:spPr>
            <a:xfrm>
              <a:off x="0" y="1187435"/>
              <a:ext cx="9604375" cy="949623"/>
            </a:xfrm>
            <a:prstGeom prst="roundRect">
              <a:avLst>
                <a:gd fmla="val 10000" name="adj"/>
              </a:avLst>
            </a:prstGeom>
            <a:solidFill>
              <a:srgbClr val="BA7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287261" y="1401100"/>
              <a:ext cx="522292" cy="52229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1096815" y="1187435"/>
              <a:ext cx="8507559" cy="94962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1096815" y="1187435"/>
              <a:ext cx="8507559" cy="949623"/>
            </a:xfrm>
            <a:prstGeom prst="rect">
              <a:avLst/>
            </a:prstGeom>
            <a:noFill/>
            <a:ln>
              <a:noFill/>
            </a:ln>
          </p:spPr>
          <p:txBody>
            <a:bodyPr anchorCtr="0" anchor="ctr" bIns="100500" lIns="100500" spcFirstLastPara="1" rIns="100500" wrap="square" tIns="100500">
              <a:noAutofit/>
            </a:bodyPr>
            <a:lstStyle/>
            <a:p>
              <a:pPr indent="0" lvl="0" marL="0" marR="0" rtl="0" algn="l">
                <a:lnSpc>
                  <a:spcPct val="90000"/>
                </a:lnSpc>
                <a:spcBef>
                  <a:spcPts val="0"/>
                </a:spcBef>
                <a:spcAft>
                  <a:spcPts val="0"/>
                </a:spcAft>
                <a:buClr>
                  <a:schemeClr val="dk1"/>
                </a:buClr>
                <a:buSzPts val="2500"/>
                <a:buFont typeface="Gill Sans"/>
                <a:buNone/>
              </a:pPr>
              <a:r>
                <a:rPr b="0" i="0" lang="en-CA" sz="2500" u="none" cap="none" strike="noStrike">
                  <a:solidFill>
                    <a:schemeClr val="dk1"/>
                  </a:solidFill>
                  <a:latin typeface="Gill Sans"/>
                  <a:ea typeface="Gill Sans"/>
                  <a:cs typeface="Gill Sans"/>
                  <a:sym typeface="Gill Sans"/>
                </a:rPr>
                <a:t>INFLUXDB CLOUD</a:t>
              </a:r>
              <a:endParaRPr b="0" i="0" sz="2500" u="none" cap="none" strike="noStrike">
                <a:solidFill>
                  <a:schemeClr val="dk1"/>
                </a:solidFill>
                <a:latin typeface="Gill Sans"/>
                <a:ea typeface="Gill Sans"/>
                <a:cs typeface="Gill Sans"/>
                <a:sym typeface="Gill Sans"/>
              </a:endParaRPr>
            </a:p>
          </p:txBody>
        </p:sp>
        <p:sp>
          <p:nvSpPr>
            <p:cNvPr id="202" name="Google Shape;202;p23"/>
            <p:cNvSpPr/>
            <p:nvPr/>
          </p:nvSpPr>
          <p:spPr>
            <a:xfrm>
              <a:off x="0" y="2374464"/>
              <a:ext cx="9604375" cy="949623"/>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287261" y="2588129"/>
              <a:ext cx="522292" cy="52229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1096815" y="2374464"/>
              <a:ext cx="8507559" cy="94962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nvSpPr>
          <p:spPr>
            <a:xfrm>
              <a:off x="1096815" y="2374464"/>
              <a:ext cx="8507559" cy="949623"/>
            </a:xfrm>
            <a:prstGeom prst="rect">
              <a:avLst/>
            </a:prstGeom>
            <a:noFill/>
            <a:ln>
              <a:noFill/>
            </a:ln>
          </p:spPr>
          <p:txBody>
            <a:bodyPr anchorCtr="0" anchor="ctr" bIns="100500" lIns="100500" spcFirstLastPara="1" rIns="100500" wrap="square" tIns="100500">
              <a:noAutofit/>
            </a:bodyPr>
            <a:lstStyle/>
            <a:p>
              <a:pPr indent="0" lvl="0" marL="0" marR="0" rtl="0" algn="l">
                <a:lnSpc>
                  <a:spcPct val="90000"/>
                </a:lnSpc>
                <a:spcBef>
                  <a:spcPts val="0"/>
                </a:spcBef>
                <a:spcAft>
                  <a:spcPts val="0"/>
                </a:spcAft>
                <a:buClr>
                  <a:schemeClr val="dk1"/>
                </a:buClr>
                <a:buSzPts val="2500"/>
                <a:buFont typeface="Gill Sans"/>
                <a:buNone/>
              </a:pPr>
              <a:r>
                <a:rPr b="0" i="0" lang="en-CA" sz="2500" u="none" cap="none" strike="noStrike">
                  <a:solidFill>
                    <a:schemeClr val="dk1"/>
                  </a:solidFill>
                  <a:latin typeface="Gill Sans"/>
                  <a:ea typeface="Gill Sans"/>
                  <a:cs typeface="Gill Sans"/>
                  <a:sym typeface="Gill Sans"/>
                </a:rPr>
                <a:t>INFLUXDB ENTERPRISE</a:t>
              </a:r>
              <a:endParaRPr b="0" i="0" sz="2500" u="none" cap="none" strike="noStrike">
                <a:solidFill>
                  <a:schemeClr val="dk1"/>
                </a:solidFill>
                <a:latin typeface="Gill Sans"/>
                <a:ea typeface="Gill Sans"/>
                <a:cs typeface="Gill Sans"/>
                <a:sym typeface="Gill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PACKAGES SUPPORTED BY VERSIONS</a:t>
            </a:r>
            <a:endParaRPr/>
          </a:p>
        </p:txBody>
      </p:sp>
      <p:pic>
        <p:nvPicPr>
          <p:cNvPr id="211" name="Google Shape;211;p24"/>
          <p:cNvPicPr preferRelativeResize="0"/>
          <p:nvPr>
            <p:ph idx="1" type="body"/>
          </p:nvPr>
        </p:nvPicPr>
        <p:blipFill rotWithShape="1">
          <a:blip r:embed="rId3">
            <a:alphaModFix/>
          </a:blip>
          <a:srcRect b="0" l="0" r="0" t="0"/>
          <a:stretch/>
        </p:blipFill>
        <p:spPr>
          <a:xfrm>
            <a:off x="1451578" y="2076450"/>
            <a:ext cx="9603275" cy="3944521"/>
          </a:xfrm>
          <a:prstGeom prst="rect">
            <a:avLst/>
          </a:prstGeom>
          <a:noFill/>
          <a:ln>
            <a:noFill/>
          </a:ln>
        </p:spPr>
      </p:pic>
      <p:sp>
        <p:nvSpPr>
          <p:cNvPr id="212" name="Google Shape;212;p24"/>
          <p:cNvSpPr/>
          <p:nvPr/>
        </p:nvSpPr>
        <p:spPr>
          <a:xfrm>
            <a:off x="3515141" y="6123543"/>
            <a:ext cx="46822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CA" sz="1800" u="sng" cap="none" strike="noStrike">
                <a:solidFill>
                  <a:schemeClr val="hlink"/>
                </a:solidFill>
                <a:latin typeface="Gill Sans"/>
                <a:ea typeface="Gill Sans"/>
                <a:cs typeface="Gill Sans"/>
                <a:sym typeface="Gill Sans"/>
                <a:hlinkClick r:id="rId4"/>
              </a:rPr>
              <a:t>https://www.influxdata.com/products/editions/</a:t>
            </a:r>
            <a:endParaRPr sz="18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16" name="Shape 216"/>
        <p:cNvGrpSpPr/>
        <p:nvPr/>
      </p:nvGrpSpPr>
      <p:grpSpPr>
        <a:xfrm>
          <a:off x="0" y="0"/>
          <a:ext cx="0" cy="0"/>
          <a:chOff x="0" y="0"/>
          <a:chExt cx="0" cy="0"/>
        </a:xfrm>
      </p:grpSpPr>
      <p:sp>
        <p:nvSpPr>
          <p:cNvPr id="217" name="Google Shape;217;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INFLUXDB VS SQL SERVER</a:t>
            </a:r>
            <a:endParaRPr/>
          </a:p>
        </p:txBody>
      </p:sp>
      <p:pic>
        <p:nvPicPr>
          <p:cNvPr id="218" name="Google Shape;218;p25"/>
          <p:cNvPicPr preferRelativeResize="0"/>
          <p:nvPr/>
        </p:nvPicPr>
        <p:blipFill rotWithShape="1">
          <a:blip r:embed="rId3">
            <a:alphaModFix/>
          </a:blip>
          <a:srcRect b="0" l="0" r="0" t="0"/>
          <a:stretch/>
        </p:blipFill>
        <p:spPr>
          <a:xfrm>
            <a:off x="1562470" y="1893275"/>
            <a:ext cx="8868792" cy="3424449"/>
          </a:xfrm>
          <a:prstGeom prst="rect">
            <a:avLst/>
          </a:prstGeom>
          <a:noFill/>
          <a:ln>
            <a:noFill/>
          </a:ln>
        </p:spPr>
      </p:pic>
      <p:sp>
        <p:nvSpPr>
          <p:cNvPr id="219" name="Google Shape;219;p25"/>
          <p:cNvSpPr txBox="1"/>
          <p:nvPr>
            <p:ph idx="1" type="body"/>
          </p:nvPr>
        </p:nvSpPr>
        <p:spPr>
          <a:xfrm>
            <a:off x="1857185" y="2941103"/>
            <a:ext cx="7940179" cy="3112378"/>
          </a:xfrm>
          <a:prstGeom prst="rect">
            <a:avLst/>
          </a:prstGeom>
          <a:noFill/>
          <a:ln>
            <a:noFill/>
          </a:ln>
        </p:spPr>
        <p:txBody>
          <a:bodyPr anchorCtr="0" anchor="t" bIns="45700" lIns="91425" spcFirstLastPara="1" rIns="91425" wrap="square" tIns="45700">
            <a:noAutofit/>
          </a:bodyPr>
          <a:lstStyle/>
          <a:p>
            <a:pPr indent="-169862" lvl="0" marL="228600" rtl="0" algn="ctr">
              <a:lnSpc>
                <a:spcPct val="100000"/>
              </a:lnSpc>
              <a:spcBef>
                <a:spcPts val="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169862" lvl="0" marL="228600" rtl="0" algn="ctr">
              <a:lnSpc>
                <a:spcPct val="100000"/>
              </a:lnSpc>
              <a:spcBef>
                <a:spcPts val="1000"/>
              </a:spcBef>
              <a:spcAft>
                <a:spcPts val="0"/>
              </a:spcAft>
              <a:buSzPts val="925"/>
              <a:buNone/>
            </a:pPr>
            <a:r>
              <a:t/>
            </a:r>
            <a:endParaRPr sz="925"/>
          </a:p>
          <a:p>
            <a:pPr indent="0" lvl="0" marL="0" rtl="0" algn="ctr">
              <a:lnSpc>
                <a:spcPct val="100000"/>
              </a:lnSpc>
              <a:spcBef>
                <a:spcPts val="1000"/>
              </a:spcBef>
              <a:spcAft>
                <a:spcPts val="0"/>
              </a:spcAft>
              <a:buSzPts val="1387"/>
              <a:buNone/>
            </a:pPr>
            <a:r>
              <a:rPr lang="en-CA" sz="1387"/>
              <a:t>System Properties Comparison InfluxDB vs. Microsoft SQL Server. (n.d.). Retrieved from</a:t>
            </a:r>
            <a:endParaRPr/>
          </a:p>
          <a:p>
            <a:pPr indent="0" lvl="0" marL="0" rtl="0" algn="ctr">
              <a:lnSpc>
                <a:spcPct val="100000"/>
              </a:lnSpc>
              <a:spcBef>
                <a:spcPts val="1000"/>
              </a:spcBef>
              <a:spcAft>
                <a:spcPts val="0"/>
              </a:spcAft>
              <a:buSzPts val="1387"/>
              <a:buNone/>
            </a:pPr>
            <a:r>
              <a:rPr lang="en-CA" sz="1387"/>
              <a:t> https://db-engines.com/en/system/InfluxDB;Microsoft SQL Server</a:t>
            </a:r>
            <a:endParaRPr/>
          </a:p>
          <a:p>
            <a:pPr indent="0" lvl="0" marL="0" rtl="0" algn="ctr">
              <a:lnSpc>
                <a:spcPct val="100000"/>
              </a:lnSpc>
              <a:spcBef>
                <a:spcPts val="1000"/>
              </a:spcBef>
              <a:spcAft>
                <a:spcPts val="0"/>
              </a:spcAft>
              <a:buSzPts val="925"/>
              <a:buNone/>
            </a:pPr>
            <a:r>
              <a:t/>
            </a:r>
            <a:endParaRPr sz="92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23" name="Shape 223"/>
        <p:cNvGrpSpPr/>
        <p:nvPr/>
      </p:nvGrpSpPr>
      <p:grpSpPr>
        <a:xfrm>
          <a:off x="0" y="0"/>
          <a:ext cx="0" cy="0"/>
          <a:chOff x="0" y="0"/>
          <a:chExt cx="0" cy="0"/>
        </a:xfrm>
      </p:grpSpPr>
      <p:sp>
        <p:nvSpPr>
          <p:cNvPr id="224" name="Google Shape;224;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CONTINUE…</a:t>
            </a:r>
            <a:endParaRPr/>
          </a:p>
        </p:txBody>
      </p:sp>
      <p:pic>
        <p:nvPicPr>
          <p:cNvPr descr="Database" id="225" name="Google Shape;225;p26"/>
          <p:cNvPicPr preferRelativeResize="0"/>
          <p:nvPr/>
        </p:nvPicPr>
        <p:blipFill rotWithShape="1">
          <a:blip r:embed="rId3">
            <a:alphaModFix/>
          </a:blip>
          <a:srcRect b="0" l="0" r="0" t="0"/>
          <a:stretch/>
        </p:blipFill>
        <p:spPr>
          <a:xfrm>
            <a:off x="1450462" y="2277991"/>
            <a:ext cx="2926098" cy="2926098"/>
          </a:xfrm>
          <a:prstGeom prst="rect">
            <a:avLst/>
          </a:prstGeom>
          <a:noFill/>
          <a:ln>
            <a:noFill/>
          </a:ln>
        </p:spPr>
      </p:pic>
      <p:sp>
        <p:nvSpPr>
          <p:cNvPr id="226" name="Google Shape;226;p26"/>
          <p:cNvSpPr txBox="1"/>
          <p:nvPr>
            <p:ph idx="1" type="body"/>
          </p:nvPr>
        </p:nvSpPr>
        <p:spPr>
          <a:xfrm>
            <a:off x="4859070" y="2015734"/>
            <a:ext cx="6195784"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CA"/>
              <a:t>1. provides prediction about schema preferences that they may vary during time which is beneficial while dealing with large datasets.</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CA"/>
              <a:t>2. Datapoints in InfluxDB have one or all field measurements, which helps in adding new fields without extra burden.</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30" name="Shape 230"/>
        <p:cNvGrpSpPr/>
        <p:nvPr/>
      </p:nvGrpSpPr>
      <p:grpSpPr>
        <a:xfrm>
          <a:off x="0" y="0"/>
          <a:ext cx="0" cy="0"/>
          <a:chOff x="0" y="0"/>
          <a:chExt cx="0" cy="0"/>
        </a:xfrm>
      </p:grpSpPr>
      <p:sp>
        <p:nvSpPr>
          <p:cNvPr id="231" name="Google Shape;231;p2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27"/>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33" name="Google Shape;233;p2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234" name="Google Shape;234;p27"/>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235" name="Google Shape;235;p27"/>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6" name="Google Shape;236;p2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7" name="Google Shape;237;p27"/>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Gill Sans"/>
              <a:buNone/>
            </a:pPr>
            <a:r>
              <a:rPr lang="en-CA" sz="3600"/>
              <a:t>TREND CHART </a:t>
            </a:r>
            <a:endParaRPr/>
          </a:p>
        </p:txBody>
      </p:sp>
      <p:cxnSp>
        <p:nvCxnSpPr>
          <p:cNvPr id="238" name="Google Shape;238;p27"/>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239" name="Google Shape;239;p27"/>
          <p:cNvGrpSpPr/>
          <p:nvPr/>
        </p:nvGrpSpPr>
        <p:grpSpPr>
          <a:xfrm>
            <a:off x="3979389" y="482171"/>
            <a:ext cx="7560115" cy="5149101"/>
            <a:chOff x="3979389" y="482171"/>
            <a:chExt cx="7560115" cy="5149101"/>
          </a:xfrm>
        </p:grpSpPr>
        <p:sp>
          <p:nvSpPr>
            <p:cNvPr id="240" name="Google Shape;240;p27"/>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1" name="Google Shape;241;p27"/>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42" name="Google Shape;242;p27"/>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243" name="Google Shape;243;p27"/>
          <p:cNvPicPr preferRelativeResize="0"/>
          <p:nvPr>
            <p:ph idx="1" type="body"/>
          </p:nvPr>
        </p:nvPicPr>
        <p:blipFill rotWithShape="1">
          <a:blip r:embed="rId4">
            <a:alphaModFix/>
          </a:blip>
          <a:srcRect b="0" l="0" r="0" t="0"/>
          <a:stretch/>
        </p:blipFill>
        <p:spPr>
          <a:xfrm>
            <a:off x="4618374" y="1368750"/>
            <a:ext cx="6282919" cy="3361362"/>
          </a:xfrm>
          <a:prstGeom prst="rect">
            <a:avLst/>
          </a:prstGeom>
          <a:noFill/>
          <a:ln>
            <a:noFill/>
          </a:ln>
        </p:spPr>
      </p:pic>
      <p:pic>
        <p:nvPicPr>
          <p:cNvPr id="244" name="Google Shape;244;p27"/>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45" name="Google Shape;245;p2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49" name="Shape 249"/>
        <p:cNvGrpSpPr/>
        <p:nvPr/>
      </p:nvGrpSpPr>
      <p:grpSpPr>
        <a:xfrm>
          <a:off x="0" y="0"/>
          <a:ext cx="0" cy="0"/>
          <a:chOff x="0" y="0"/>
          <a:chExt cx="0" cy="0"/>
        </a:xfrm>
      </p:grpSpPr>
      <p:sp>
        <p:nvSpPr>
          <p:cNvPr id="250" name="Google Shape;250;p2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CONTINUE…</a:t>
            </a:r>
            <a:endParaRPr/>
          </a:p>
        </p:txBody>
      </p:sp>
      <p:grpSp>
        <p:nvGrpSpPr>
          <p:cNvPr id="251" name="Google Shape;251;p28"/>
          <p:cNvGrpSpPr/>
          <p:nvPr/>
        </p:nvGrpSpPr>
        <p:grpSpPr>
          <a:xfrm>
            <a:off x="1450975" y="2341814"/>
            <a:ext cx="9604375" cy="3321734"/>
            <a:chOff x="0" y="1379"/>
            <a:chExt cx="9604375" cy="3321734"/>
          </a:xfrm>
        </p:grpSpPr>
        <p:sp>
          <p:nvSpPr>
            <p:cNvPr id="252" name="Google Shape;252;p28"/>
            <p:cNvSpPr/>
            <p:nvPr/>
          </p:nvSpPr>
          <p:spPr>
            <a:xfrm>
              <a:off x="0" y="1379"/>
              <a:ext cx="9604375" cy="699312"/>
            </a:xfrm>
            <a:prstGeom prst="roundRect">
              <a:avLst>
                <a:gd fmla="val 10000" name="adj"/>
              </a:avLst>
            </a:prstGeom>
            <a:solidFill>
              <a:srgbClr val="DD45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211542" y="158725"/>
              <a:ext cx="384621" cy="38462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807705" y="1379"/>
              <a:ext cx="8796669" cy="6993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txBox="1"/>
            <p:nvPr/>
          </p:nvSpPr>
          <p:spPr>
            <a:xfrm>
              <a:off x="807705" y="1379"/>
              <a:ext cx="8796669" cy="699312"/>
            </a:xfrm>
            <a:prstGeom prst="rect">
              <a:avLst/>
            </a:prstGeom>
            <a:noFill/>
            <a:ln>
              <a:noFill/>
            </a:ln>
          </p:spPr>
          <p:txBody>
            <a:bodyPr anchorCtr="0" anchor="ctr" bIns="74000" lIns="74000" spcFirstLastPara="1" rIns="74000" wrap="square" tIns="74000">
              <a:noAutofit/>
            </a:bodyPr>
            <a:lstStyle/>
            <a:p>
              <a:pPr indent="0" lvl="0" marL="0" marR="0" rtl="0" algn="l">
                <a:lnSpc>
                  <a:spcPct val="100000"/>
                </a:lnSpc>
                <a:spcBef>
                  <a:spcPts val="0"/>
                </a:spcBef>
                <a:spcAft>
                  <a:spcPts val="0"/>
                </a:spcAft>
                <a:buClr>
                  <a:schemeClr val="dk1"/>
                </a:buClr>
                <a:buSzPts val="1800"/>
                <a:buFont typeface="Gill Sans"/>
                <a:buNone/>
              </a:pPr>
              <a:r>
                <a:rPr lang="en-CA" sz="1800">
                  <a:solidFill>
                    <a:schemeClr val="dk1"/>
                  </a:solidFill>
                  <a:latin typeface="Gill Sans"/>
                  <a:ea typeface="Gill Sans"/>
                  <a:cs typeface="Gill Sans"/>
                  <a:sym typeface="Gill Sans"/>
                </a:rPr>
                <a:t>Both Cassandra and Influx DB are open source but the implementation languages are different in both as Cassandra has Java and Influx DB has Go.</a:t>
              </a:r>
              <a:endParaRPr sz="1800">
                <a:solidFill>
                  <a:schemeClr val="dk1"/>
                </a:solidFill>
                <a:latin typeface="Gill Sans"/>
                <a:ea typeface="Gill Sans"/>
                <a:cs typeface="Gill Sans"/>
                <a:sym typeface="Gill Sans"/>
              </a:endParaRPr>
            </a:p>
          </p:txBody>
        </p:sp>
        <p:sp>
          <p:nvSpPr>
            <p:cNvPr id="256" name="Google Shape;256;p28"/>
            <p:cNvSpPr/>
            <p:nvPr/>
          </p:nvSpPr>
          <p:spPr>
            <a:xfrm>
              <a:off x="0" y="875520"/>
              <a:ext cx="9604375" cy="699312"/>
            </a:xfrm>
            <a:prstGeom prst="roundRect">
              <a:avLst>
                <a:gd fmla="val 10000" name="adj"/>
              </a:avLst>
            </a:prstGeom>
            <a:solidFill>
              <a:srgbClr val="BA7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211542" y="1032865"/>
              <a:ext cx="384621" cy="38462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807705" y="875520"/>
              <a:ext cx="8796669" cy="6993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txBox="1"/>
            <p:nvPr/>
          </p:nvSpPr>
          <p:spPr>
            <a:xfrm>
              <a:off x="807705" y="875520"/>
              <a:ext cx="8796669" cy="699312"/>
            </a:xfrm>
            <a:prstGeom prst="rect">
              <a:avLst/>
            </a:prstGeom>
            <a:noFill/>
            <a:ln>
              <a:noFill/>
            </a:ln>
          </p:spPr>
          <p:txBody>
            <a:bodyPr anchorCtr="0" anchor="ctr" bIns="74000" lIns="74000" spcFirstLastPara="1" rIns="74000" wrap="square" tIns="74000">
              <a:noAutofit/>
            </a:bodyPr>
            <a:lstStyle/>
            <a:p>
              <a:pPr indent="0" lvl="0" marL="0" marR="0" rtl="0" algn="l">
                <a:lnSpc>
                  <a:spcPct val="100000"/>
                </a:lnSpc>
                <a:spcBef>
                  <a:spcPts val="0"/>
                </a:spcBef>
                <a:spcAft>
                  <a:spcPts val="0"/>
                </a:spcAft>
                <a:buClr>
                  <a:schemeClr val="dk1"/>
                </a:buClr>
                <a:buSzPts val="1800"/>
                <a:buFont typeface="Gill Sans"/>
                <a:buNone/>
              </a:pPr>
              <a:r>
                <a:rPr lang="en-CA" sz="1800">
                  <a:solidFill>
                    <a:schemeClr val="dk1"/>
                  </a:solidFill>
                  <a:latin typeface="Gill Sans"/>
                  <a:ea typeface="Gill Sans"/>
                  <a:cs typeface="Gill Sans"/>
                  <a:sym typeface="Gill Sans"/>
                </a:rPr>
                <a:t>The Server operating systems are BSD, Linux, OS X, Windows for Cassandra, where as only Linux and OS X supports Influx DB.</a:t>
              </a:r>
              <a:endParaRPr sz="1800">
                <a:solidFill>
                  <a:schemeClr val="dk1"/>
                </a:solidFill>
                <a:latin typeface="Gill Sans"/>
                <a:ea typeface="Gill Sans"/>
                <a:cs typeface="Gill Sans"/>
                <a:sym typeface="Gill Sans"/>
              </a:endParaRPr>
            </a:p>
          </p:txBody>
        </p:sp>
        <p:sp>
          <p:nvSpPr>
            <p:cNvPr id="260" name="Google Shape;260;p28"/>
            <p:cNvSpPr/>
            <p:nvPr/>
          </p:nvSpPr>
          <p:spPr>
            <a:xfrm>
              <a:off x="0" y="1749661"/>
              <a:ext cx="9604375" cy="699312"/>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211542" y="1907006"/>
              <a:ext cx="384621" cy="38462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807705" y="1749661"/>
              <a:ext cx="8796669" cy="6993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txBox="1"/>
            <p:nvPr/>
          </p:nvSpPr>
          <p:spPr>
            <a:xfrm>
              <a:off x="807705" y="1749661"/>
              <a:ext cx="8796669" cy="699312"/>
            </a:xfrm>
            <a:prstGeom prst="rect">
              <a:avLst/>
            </a:prstGeom>
            <a:noFill/>
            <a:ln>
              <a:noFill/>
            </a:ln>
          </p:spPr>
          <p:txBody>
            <a:bodyPr anchorCtr="0" anchor="ctr" bIns="74000" lIns="74000" spcFirstLastPara="1" rIns="74000" wrap="square" tIns="74000">
              <a:noAutofit/>
            </a:bodyPr>
            <a:lstStyle/>
            <a:p>
              <a:pPr indent="0" lvl="0" marL="0" marR="0" rtl="0" algn="l">
                <a:lnSpc>
                  <a:spcPct val="100000"/>
                </a:lnSpc>
                <a:spcBef>
                  <a:spcPts val="0"/>
                </a:spcBef>
                <a:spcAft>
                  <a:spcPts val="0"/>
                </a:spcAft>
                <a:buClr>
                  <a:schemeClr val="dk1"/>
                </a:buClr>
                <a:buSzPts val="1800"/>
                <a:buFont typeface="Gill Sans"/>
                <a:buNone/>
              </a:pPr>
              <a:r>
                <a:rPr lang="en-CA" sz="1800">
                  <a:solidFill>
                    <a:schemeClr val="dk1"/>
                  </a:solidFill>
                  <a:latin typeface="Gill Sans"/>
                  <a:ea typeface="Gill Sans"/>
                  <a:cs typeface="Gill Sans"/>
                  <a:sym typeface="Gill Sans"/>
                </a:rPr>
                <a:t>The typing in Cassandra is enables and can be of ay type where as in Influx DB it is only Numeric Data and Strings.</a:t>
              </a:r>
              <a:endParaRPr sz="1800">
                <a:solidFill>
                  <a:schemeClr val="dk1"/>
                </a:solidFill>
                <a:latin typeface="Gill Sans"/>
                <a:ea typeface="Gill Sans"/>
                <a:cs typeface="Gill Sans"/>
                <a:sym typeface="Gill Sans"/>
              </a:endParaRPr>
            </a:p>
          </p:txBody>
        </p:sp>
        <p:sp>
          <p:nvSpPr>
            <p:cNvPr id="264" name="Google Shape;264;p28"/>
            <p:cNvSpPr/>
            <p:nvPr/>
          </p:nvSpPr>
          <p:spPr>
            <a:xfrm>
              <a:off x="0" y="2623801"/>
              <a:ext cx="9604375" cy="699312"/>
            </a:xfrm>
            <a:prstGeom prst="roundRect">
              <a:avLst>
                <a:gd fmla="val 1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211542" y="2781147"/>
              <a:ext cx="384621" cy="384621"/>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807705" y="2623801"/>
              <a:ext cx="8796669" cy="6993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txBox="1"/>
            <p:nvPr/>
          </p:nvSpPr>
          <p:spPr>
            <a:xfrm>
              <a:off x="807705" y="2623801"/>
              <a:ext cx="8796669" cy="699312"/>
            </a:xfrm>
            <a:prstGeom prst="rect">
              <a:avLst/>
            </a:prstGeom>
            <a:noFill/>
            <a:ln>
              <a:noFill/>
            </a:ln>
          </p:spPr>
          <p:txBody>
            <a:bodyPr anchorCtr="0" anchor="ctr" bIns="74000" lIns="74000" spcFirstLastPara="1" rIns="74000" wrap="square" tIns="74000">
              <a:noAutofit/>
            </a:bodyPr>
            <a:lstStyle/>
            <a:p>
              <a:pPr indent="0" lvl="0" marL="0" marR="0" rtl="0" algn="l">
                <a:lnSpc>
                  <a:spcPct val="100000"/>
                </a:lnSpc>
                <a:spcBef>
                  <a:spcPts val="0"/>
                </a:spcBef>
                <a:spcAft>
                  <a:spcPts val="0"/>
                </a:spcAft>
                <a:buClr>
                  <a:schemeClr val="dk1"/>
                </a:buClr>
                <a:buSzPts val="1800"/>
                <a:buFont typeface="Gill Sans"/>
                <a:buNone/>
              </a:pPr>
              <a:r>
                <a:rPr lang="en-CA" sz="1800">
                  <a:solidFill>
                    <a:schemeClr val="dk1"/>
                  </a:solidFill>
                  <a:latin typeface="Gill Sans"/>
                  <a:ea typeface="Gill Sans"/>
                  <a:cs typeface="Gill Sans"/>
                  <a:sym typeface="Gill Sans"/>
                </a:rPr>
                <a:t>Triggers, which plays main part in some of the databases are introduced in Cassandra but are not used or are programmed in Influx DB.</a:t>
              </a:r>
              <a:endParaRPr sz="1800">
                <a:solidFill>
                  <a:schemeClr val="dk1"/>
                </a:solidFill>
                <a:latin typeface="Gill Sans"/>
                <a:ea typeface="Gill Sans"/>
                <a:cs typeface="Gill Sans"/>
                <a:sym typeface="Gill San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71" name="Shape 271"/>
        <p:cNvGrpSpPr/>
        <p:nvPr/>
      </p:nvGrpSpPr>
      <p:grpSpPr>
        <a:xfrm>
          <a:off x="0" y="0"/>
          <a:ext cx="0" cy="0"/>
          <a:chOff x="0" y="0"/>
          <a:chExt cx="0" cy="0"/>
        </a:xfrm>
      </p:grpSpPr>
      <p:sp>
        <p:nvSpPr>
          <p:cNvPr id="272" name="Google Shape;272;p2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29"/>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74" name="Google Shape;274;p29"/>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275" name="Google Shape;275;p29"/>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276" name="Google Shape;276;p29"/>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7" name="Google Shape;277;p2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8" name="Google Shape;278;p29"/>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Gill Sans"/>
              <a:buNone/>
            </a:pPr>
            <a:r>
              <a:rPr lang="en-CA" sz="3600"/>
              <a:t>TREND CHART</a:t>
            </a:r>
            <a:endParaRPr/>
          </a:p>
        </p:txBody>
      </p:sp>
      <p:cxnSp>
        <p:nvCxnSpPr>
          <p:cNvPr id="279" name="Google Shape;279;p29"/>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280" name="Google Shape;280;p29"/>
          <p:cNvGrpSpPr/>
          <p:nvPr/>
        </p:nvGrpSpPr>
        <p:grpSpPr>
          <a:xfrm>
            <a:off x="3979389" y="482171"/>
            <a:ext cx="7560115" cy="5149101"/>
            <a:chOff x="3979389" y="482171"/>
            <a:chExt cx="7560115" cy="5149101"/>
          </a:xfrm>
        </p:grpSpPr>
        <p:sp>
          <p:nvSpPr>
            <p:cNvPr id="281" name="Google Shape;281;p29"/>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2" name="Google Shape;282;p29"/>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83" name="Google Shape;283;p29"/>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284" name="Google Shape;284;p29"/>
          <p:cNvPicPr preferRelativeResize="0"/>
          <p:nvPr>
            <p:ph idx="1" type="body"/>
          </p:nvPr>
        </p:nvPicPr>
        <p:blipFill rotWithShape="1">
          <a:blip r:embed="rId4">
            <a:alphaModFix/>
          </a:blip>
          <a:srcRect b="0" l="0" r="0" t="0"/>
          <a:stretch/>
        </p:blipFill>
        <p:spPr>
          <a:xfrm>
            <a:off x="4618374" y="1408018"/>
            <a:ext cx="6282919" cy="3282825"/>
          </a:xfrm>
          <a:prstGeom prst="rect">
            <a:avLst/>
          </a:prstGeom>
          <a:noFill/>
          <a:ln>
            <a:noFill/>
          </a:ln>
        </p:spPr>
      </p:pic>
      <p:pic>
        <p:nvPicPr>
          <p:cNvPr id="285" name="Google Shape;285;p29"/>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86" name="Google Shape;286;p29"/>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90" name="Shape 290"/>
        <p:cNvGrpSpPr/>
        <p:nvPr/>
      </p:nvGrpSpPr>
      <p:grpSpPr>
        <a:xfrm>
          <a:off x="0" y="0"/>
          <a:ext cx="0" cy="0"/>
          <a:chOff x="0" y="0"/>
          <a:chExt cx="0" cy="0"/>
        </a:xfrm>
      </p:grpSpPr>
      <p:sp>
        <p:nvSpPr>
          <p:cNvPr id="291" name="Google Shape;291;p3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INFLUXDB VS ELASTICSEARCH </a:t>
            </a:r>
            <a:endParaRPr/>
          </a:p>
        </p:txBody>
      </p:sp>
      <p:sp>
        <p:nvSpPr>
          <p:cNvPr id="292" name="Google Shape;292;p30"/>
          <p:cNvSpPr txBox="1"/>
          <p:nvPr>
            <p:ph idx="1" type="body"/>
          </p:nvPr>
        </p:nvSpPr>
        <p:spPr>
          <a:xfrm>
            <a:off x="1556354" y="2902989"/>
            <a:ext cx="9683146" cy="3450613"/>
          </a:xfrm>
          <a:prstGeom prst="rect">
            <a:avLst/>
          </a:prstGeom>
          <a:noFill/>
          <a:ln>
            <a:noFill/>
          </a:ln>
        </p:spPr>
        <p:txBody>
          <a:bodyPr anchorCtr="0" anchor="t" bIns="45700" lIns="91425" spcFirstLastPara="1" rIns="91425" wrap="square" tIns="45700">
            <a:noAutofit/>
          </a:bodyPr>
          <a:lstStyle/>
          <a:p>
            <a:pPr indent="-177800" lvl="0" marL="228600" rtl="0" algn="l">
              <a:lnSpc>
                <a:spcPct val="110000"/>
              </a:lnSpc>
              <a:spcBef>
                <a:spcPts val="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228600" lvl="0" marL="228600" rtl="0" algn="l">
              <a:lnSpc>
                <a:spcPct val="110000"/>
              </a:lnSpc>
              <a:spcBef>
                <a:spcPts val="1000"/>
              </a:spcBef>
              <a:spcAft>
                <a:spcPts val="0"/>
              </a:spcAft>
              <a:buSzPts val="1200"/>
              <a:buChar char="•"/>
            </a:pPr>
            <a:r>
              <a:rPr lang="en-CA" sz="1200"/>
              <a:t>System Properties Comparison Elasticsearch vs. InfluxDB. (n.d.). Retrieved from https://db-engines.com/en/system/Elasticsearch;InfluxDB</a:t>
            </a:r>
            <a:endParaRPr sz="1200"/>
          </a:p>
        </p:txBody>
      </p:sp>
      <p:pic>
        <p:nvPicPr>
          <p:cNvPr id="293" name="Google Shape;293;p30"/>
          <p:cNvPicPr preferRelativeResize="0"/>
          <p:nvPr/>
        </p:nvPicPr>
        <p:blipFill rotWithShape="1">
          <a:blip r:embed="rId3">
            <a:alphaModFix/>
          </a:blip>
          <a:srcRect b="0" l="0" r="0" t="0"/>
          <a:stretch/>
        </p:blipFill>
        <p:spPr>
          <a:xfrm>
            <a:off x="1556354" y="1853753"/>
            <a:ext cx="9683146" cy="39469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CONTINUE…</a:t>
            </a:r>
            <a:endParaRPr/>
          </a:p>
        </p:txBody>
      </p:sp>
      <p:sp>
        <p:nvSpPr>
          <p:cNvPr id="299" name="Google Shape;299;p3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CA"/>
              <a:t>In DB Engines ranking, the Elasticsearch stands at overall rank of 7 with score 148.62 whereas same as above, Influx DB ranks at 34</a:t>
            </a:r>
            <a:r>
              <a:rPr baseline="30000" lang="en-CA"/>
              <a:t>th</a:t>
            </a:r>
            <a:r>
              <a:rPr lang="en-CA"/>
              <a:t> position with score of 18.08.</a:t>
            </a:r>
            <a:endParaRPr/>
          </a:p>
          <a:p>
            <a:pPr indent="-228600" lvl="0" marL="228600" rtl="0" algn="l">
              <a:lnSpc>
                <a:spcPct val="120000"/>
              </a:lnSpc>
              <a:spcBef>
                <a:spcPts val="1000"/>
              </a:spcBef>
              <a:spcAft>
                <a:spcPts val="0"/>
              </a:spcAft>
              <a:buSzPts val="2000"/>
              <a:buChar char="•"/>
            </a:pPr>
            <a:r>
              <a:rPr lang="en-CA"/>
              <a:t>The initial release of Elasticsearch was 2010 and that of Influx DB is 2013 as same described above.</a:t>
            </a:r>
            <a:endParaRPr/>
          </a:p>
          <a:p>
            <a:pPr indent="-228600" lvl="0" marL="228600" rtl="0" algn="l">
              <a:lnSpc>
                <a:spcPct val="120000"/>
              </a:lnSpc>
              <a:spcBef>
                <a:spcPts val="1000"/>
              </a:spcBef>
              <a:spcAft>
                <a:spcPts val="0"/>
              </a:spcAft>
              <a:buSzPts val="2000"/>
              <a:buChar char="•"/>
            </a:pPr>
            <a:r>
              <a:rPr lang="en-CA"/>
              <a:t>The Influx DB is having the same release with version 1.7.5 and the Elasticsearch is having the current release in April,2019 with version 7.0.0. </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AGENDA</a:t>
            </a:r>
            <a:endParaRPr/>
          </a:p>
        </p:txBody>
      </p:sp>
      <p:sp>
        <p:nvSpPr>
          <p:cNvPr id="117" name="Google Shape;117;p1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CA"/>
              <a:t>Introduction to Time Series Databases</a:t>
            </a:r>
            <a:endParaRPr/>
          </a:p>
          <a:p>
            <a:pPr indent="-228600" lvl="0" marL="228600" rtl="0" algn="l">
              <a:lnSpc>
                <a:spcPct val="120000"/>
              </a:lnSpc>
              <a:spcBef>
                <a:spcPts val="1000"/>
              </a:spcBef>
              <a:spcAft>
                <a:spcPts val="0"/>
              </a:spcAft>
              <a:buSzPts val="2000"/>
              <a:buChar char="•"/>
            </a:pPr>
            <a:r>
              <a:rPr lang="en-CA"/>
              <a:t>Infux DB</a:t>
            </a:r>
            <a:endParaRPr/>
          </a:p>
          <a:p>
            <a:pPr indent="-228600" lvl="0" marL="228600" rtl="0" algn="l">
              <a:lnSpc>
                <a:spcPct val="120000"/>
              </a:lnSpc>
              <a:spcBef>
                <a:spcPts val="1000"/>
              </a:spcBef>
              <a:spcAft>
                <a:spcPts val="0"/>
              </a:spcAft>
              <a:buSzPts val="2000"/>
              <a:buChar char="•"/>
            </a:pPr>
            <a:r>
              <a:rPr lang="en-CA"/>
              <a:t>Influx DB vs SQL server</a:t>
            </a:r>
            <a:endParaRPr/>
          </a:p>
          <a:p>
            <a:pPr indent="-228600" lvl="0" marL="228600" rtl="0" algn="l">
              <a:lnSpc>
                <a:spcPct val="120000"/>
              </a:lnSpc>
              <a:spcBef>
                <a:spcPts val="1000"/>
              </a:spcBef>
              <a:spcAft>
                <a:spcPts val="0"/>
              </a:spcAft>
              <a:buSzPts val="2000"/>
              <a:buChar char="•"/>
            </a:pPr>
            <a:r>
              <a:rPr lang="en-CA"/>
              <a:t>Influx DB vs Cassandra</a:t>
            </a:r>
            <a:endParaRPr/>
          </a:p>
          <a:p>
            <a:pPr indent="-228600" lvl="0" marL="228600" rtl="0" algn="l">
              <a:lnSpc>
                <a:spcPct val="120000"/>
              </a:lnSpc>
              <a:spcBef>
                <a:spcPts val="1000"/>
              </a:spcBef>
              <a:spcAft>
                <a:spcPts val="0"/>
              </a:spcAft>
              <a:buSzPts val="2000"/>
              <a:buChar char="•"/>
            </a:pPr>
            <a:r>
              <a:rPr lang="en-CA"/>
              <a:t>Influx DB vs Elasticsearch</a:t>
            </a:r>
            <a:endParaRPr/>
          </a:p>
          <a:p>
            <a:pPr indent="-228600" lvl="0" marL="228600" rtl="0" algn="l">
              <a:lnSpc>
                <a:spcPct val="120000"/>
              </a:lnSpc>
              <a:spcBef>
                <a:spcPts val="1000"/>
              </a:spcBef>
              <a:spcAft>
                <a:spcPts val="0"/>
              </a:spcAft>
              <a:buSzPts val="2000"/>
              <a:buChar char="•"/>
            </a:pPr>
            <a:r>
              <a:rPr lang="en-CA"/>
              <a:t>Influx DB vs Open TSDB</a:t>
            </a:r>
            <a:endParaRPr/>
          </a:p>
          <a:p>
            <a:pPr indent="-215900" lvl="0" marL="228600" rtl="0" algn="l">
              <a:lnSpc>
                <a:spcPct val="120000"/>
              </a:lnSpc>
              <a:spcBef>
                <a:spcPts val="1000"/>
              </a:spcBef>
              <a:spcAft>
                <a:spcPts val="0"/>
              </a:spcAft>
              <a:buSzPts val="1800"/>
              <a:buChar char="•"/>
            </a:pPr>
            <a:r>
              <a:rPr lang="en-CA"/>
              <a:t>Computer Processor Analysis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303" name="Shape 303"/>
        <p:cNvGrpSpPr/>
        <p:nvPr/>
      </p:nvGrpSpPr>
      <p:grpSpPr>
        <a:xfrm>
          <a:off x="0" y="0"/>
          <a:ext cx="0" cy="0"/>
          <a:chOff x="0" y="0"/>
          <a:chExt cx="0" cy="0"/>
        </a:xfrm>
      </p:grpSpPr>
      <p:sp>
        <p:nvSpPr>
          <p:cNvPr id="304" name="Google Shape;304;p3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INFLUXDB VS OPENTSDB</a:t>
            </a:r>
            <a:endParaRPr/>
          </a:p>
        </p:txBody>
      </p:sp>
      <p:sp>
        <p:nvSpPr>
          <p:cNvPr id="305" name="Google Shape;305;p32"/>
          <p:cNvSpPr txBox="1"/>
          <p:nvPr>
            <p:ph idx="1" type="body"/>
          </p:nvPr>
        </p:nvSpPr>
        <p:spPr>
          <a:xfrm>
            <a:off x="1451579" y="2787259"/>
            <a:ext cx="9603275" cy="3450613"/>
          </a:xfrm>
          <a:prstGeom prst="rect">
            <a:avLst/>
          </a:prstGeom>
          <a:noFill/>
          <a:ln>
            <a:noFill/>
          </a:ln>
        </p:spPr>
        <p:txBody>
          <a:bodyPr anchorCtr="0" anchor="t" bIns="45700" lIns="91425" spcFirstLastPara="1" rIns="91425" wrap="square" tIns="45700">
            <a:noAutofit/>
          </a:bodyPr>
          <a:lstStyle/>
          <a:p>
            <a:pPr indent="-177800" lvl="0" marL="228600" rtl="0" algn="l">
              <a:lnSpc>
                <a:spcPct val="110000"/>
              </a:lnSpc>
              <a:spcBef>
                <a:spcPts val="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177800" lvl="0" marL="228600" rtl="0" algn="l">
              <a:lnSpc>
                <a:spcPct val="110000"/>
              </a:lnSpc>
              <a:spcBef>
                <a:spcPts val="1000"/>
              </a:spcBef>
              <a:spcAft>
                <a:spcPts val="0"/>
              </a:spcAft>
              <a:buSzPts val="800"/>
              <a:buNone/>
            </a:pPr>
            <a:r>
              <a:t/>
            </a:r>
            <a:endParaRPr sz="800"/>
          </a:p>
          <a:p>
            <a:pPr indent="-228600" lvl="0" marL="228600" rtl="0" algn="l">
              <a:lnSpc>
                <a:spcPct val="110000"/>
              </a:lnSpc>
              <a:spcBef>
                <a:spcPts val="1000"/>
              </a:spcBef>
              <a:spcAft>
                <a:spcPts val="0"/>
              </a:spcAft>
              <a:buSzPts val="1200"/>
              <a:buChar char="•"/>
            </a:pPr>
            <a:r>
              <a:rPr lang="en-CA" sz="1200"/>
              <a:t>System Properties Comparison InfluxDB vs. OpenTSDB. (n.d.). Retrieved from https://db-engines.com/en/system/InfluxDB;OpenTSDB</a:t>
            </a:r>
            <a:endParaRPr sz="1200"/>
          </a:p>
        </p:txBody>
      </p:sp>
      <p:pic>
        <p:nvPicPr>
          <p:cNvPr id="306" name="Google Shape;306;p32"/>
          <p:cNvPicPr preferRelativeResize="0"/>
          <p:nvPr/>
        </p:nvPicPr>
        <p:blipFill rotWithShape="1">
          <a:blip r:embed="rId3">
            <a:alphaModFix/>
          </a:blip>
          <a:srcRect b="0" l="0" r="0" t="0"/>
          <a:stretch/>
        </p:blipFill>
        <p:spPr>
          <a:xfrm>
            <a:off x="1695450" y="1853754"/>
            <a:ext cx="9763125" cy="37945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CONTINUE…</a:t>
            </a:r>
            <a:endParaRPr/>
          </a:p>
        </p:txBody>
      </p:sp>
      <p:sp>
        <p:nvSpPr>
          <p:cNvPr id="312" name="Google Shape;312;p3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1850"/>
              <a:buChar char="•"/>
            </a:pPr>
            <a:r>
              <a:rPr lang="en-CA" sz="1850"/>
              <a:t>In DB-Engines ranking, the Influx DB stands high at number 34 with 18.08 score as OpenTSDB stands at far away in the rating at number 104 with score of just 2.47. Also, in time series DBMS influx DB stands at number 1</a:t>
            </a:r>
            <a:r>
              <a:rPr baseline="30000" lang="en-CA" sz="1850"/>
              <a:t>st</a:t>
            </a:r>
            <a:r>
              <a:rPr lang="en-CA" sz="1850"/>
              <a:t> position whereas OpenTSDB stands at 6</a:t>
            </a:r>
            <a:r>
              <a:rPr baseline="30000" lang="en-CA" sz="1850"/>
              <a:t>th   </a:t>
            </a:r>
            <a:r>
              <a:rPr lang="en-CA" sz="1850"/>
              <a:t>position.</a:t>
            </a:r>
            <a:endParaRPr/>
          </a:p>
          <a:p>
            <a:pPr indent="-228600" lvl="0" marL="228600" rtl="0" algn="l">
              <a:lnSpc>
                <a:spcPct val="110000"/>
              </a:lnSpc>
              <a:spcBef>
                <a:spcPts val="1000"/>
              </a:spcBef>
              <a:spcAft>
                <a:spcPts val="0"/>
              </a:spcAft>
              <a:buSzPts val="1850"/>
              <a:buChar char="•"/>
            </a:pPr>
            <a:r>
              <a:rPr lang="en-CA" sz="1850"/>
              <a:t>The server operating systems in Influx DB is Linux, OS X whereas in OpenTSDB, is Linux and Windows.</a:t>
            </a:r>
            <a:endParaRPr/>
          </a:p>
          <a:p>
            <a:pPr indent="-228600" lvl="0" marL="228600" rtl="0" algn="l">
              <a:lnSpc>
                <a:spcPct val="110000"/>
              </a:lnSpc>
              <a:spcBef>
                <a:spcPts val="1000"/>
              </a:spcBef>
              <a:spcAft>
                <a:spcPts val="0"/>
              </a:spcAft>
              <a:buSzPts val="1850"/>
              <a:buChar char="•"/>
            </a:pPr>
            <a:r>
              <a:rPr lang="en-CA" sz="1850"/>
              <a:t>Data schemes in both the DB-Engines are schema free.</a:t>
            </a:r>
            <a:endParaRPr/>
          </a:p>
          <a:p>
            <a:pPr indent="-228600" lvl="0" marL="228600" rtl="0" algn="l">
              <a:lnSpc>
                <a:spcPct val="110000"/>
              </a:lnSpc>
              <a:spcBef>
                <a:spcPts val="1000"/>
              </a:spcBef>
              <a:spcAft>
                <a:spcPts val="0"/>
              </a:spcAft>
              <a:buSzPts val="1850"/>
              <a:buChar char="•"/>
            </a:pPr>
            <a:r>
              <a:rPr lang="en-CA" sz="1850"/>
              <a:t>In influx DB, the typing is Numeric data and Strings, which is almost same for OpenTSDB, the only addition is of tags in it.</a:t>
            </a:r>
            <a:endParaRPr/>
          </a:p>
          <a:p>
            <a:pPr indent="-111125" lvl="0" marL="228600" rtl="0" algn="l">
              <a:lnSpc>
                <a:spcPct val="110000"/>
              </a:lnSpc>
              <a:spcBef>
                <a:spcPts val="1000"/>
              </a:spcBef>
              <a:spcAft>
                <a:spcPts val="0"/>
              </a:spcAft>
              <a:buSzPts val="1850"/>
              <a:buNone/>
            </a:pPr>
            <a:r>
              <a:t/>
            </a:r>
            <a:endParaRPr sz="18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316" name="Shape 316"/>
        <p:cNvGrpSpPr/>
        <p:nvPr/>
      </p:nvGrpSpPr>
      <p:grpSpPr>
        <a:xfrm>
          <a:off x="0" y="0"/>
          <a:ext cx="0" cy="0"/>
          <a:chOff x="0" y="0"/>
          <a:chExt cx="0" cy="0"/>
        </a:xfrm>
      </p:grpSpPr>
      <p:sp>
        <p:nvSpPr>
          <p:cNvPr id="317" name="Google Shape;317;p3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34"/>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19" name="Google Shape;319;p3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320" name="Google Shape;320;p34"/>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321" name="Google Shape;321;p34"/>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2" name="Google Shape;322;p3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3" name="Google Shape;323;p34"/>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Gill Sans"/>
              <a:buNone/>
            </a:pPr>
            <a:r>
              <a:rPr lang="en-CA" sz="3600"/>
              <a:t>TREND CHART</a:t>
            </a:r>
            <a:endParaRPr/>
          </a:p>
        </p:txBody>
      </p:sp>
      <p:cxnSp>
        <p:nvCxnSpPr>
          <p:cNvPr id="324" name="Google Shape;324;p34"/>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325" name="Google Shape;325;p34"/>
          <p:cNvGrpSpPr/>
          <p:nvPr/>
        </p:nvGrpSpPr>
        <p:grpSpPr>
          <a:xfrm>
            <a:off x="3979389" y="482171"/>
            <a:ext cx="7560115" cy="5149101"/>
            <a:chOff x="3979389" y="482171"/>
            <a:chExt cx="7560115" cy="5149101"/>
          </a:xfrm>
        </p:grpSpPr>
        <p:sp>
          <p:nvSpPr>
            <p:cNvPr id="326" name="Google Shape;326;p34"/>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7" name="Google Shape;327;p34"/>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28" name="Google Shape;328;p34"/>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329" name="Google Shape;329;p34"/>
          <p:cNvPicPr preferRelativeResize="0"/>
          <p:nvPr>
            <p:ph idx="1" type="body"/>
          </p:nvPr>
        </p:nvPicPr>
        <p:blipFill rotWithShape="1">
          <a:blip r:embed="rId4">
            <a:alphaModFix/>
          </a:blip>
          <a:srcRect b="0" l="0" r="0" t="0"/>
          <a:stretch/>
        </p:blipFill>
        <p:spPr>
          <a:xfrm>
            <a:off x="4618374" y="1353043"/>
            <a:ext cx="6282919" cy="3392775"/>
          </a:xfrm>
          <a:prstGeom prst="rect">
            <a:avLst/>
          </a:prstGeom>
          <a:noFill/>
          <a:ln>
            <a:noFill/>
          </a:ln>
        </p:spPr>
      </p:pic>
      <p:pic>
        <p:nvPicPr>
          <p:cNvPr id="330" name="Google Shape;330;p34"/>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31" name="Google Shape;331;p3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5"/>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InfluxDB Concepts</a:t>
            </a:r>
            <a:endParaRPr/>
          </a:p>
        </p:txBody>
      </p:sp>
      <p:pic>
        <p:nvPicPr>
          <p:cNvPr id="338" name="Google Shape;338;p35"/>
          <p:cNvPicPr preferRelativeResize="0"/>
          <p:nvPr/>
        </p:nvPicPr>
        <p:blipFill>
          <a:blip r:embed="rId3">
            <a:alphaModFix/>
          </a:blip>
          <a:stretch>
            <a:fillRect/>
          </a:stretch>
        </p:blipFill>
        <p:spPr>
          <a:xfrm>
            <a:off x="1935275" y="3263925"/>
            <a:ext cx="6818799" cy="3353975"/>
          </a:xfrm>
          <a:prstGeom prst="rect">
            <a:avLst/>
          </a:prstGeom>
          <a:noFill/>
          <a:ln>
            <a:noFill/>
          </a:ln>
        </p:spPr>
      </p:pic>
      <p:pic>
        <p:nvPicPr>
          <p:cNvPr id="339" name="Google Shape;339;p35"/>
          <p:cNvPicPr preferRelativeResize="0"/>
          <p:nvPr/>
        </p:nvPicPr>
        <p:blipFill>
          <a:blip r:embed="rId4">
            <a:alphaModFix/>
          </a:blip>
          <a:stretch>
            <a:fillRect/>
          </a:stretch>
        </p:blipFill>
        <p:spPr>
          <a:xfrm>
            <a:off x="1055763" y="2051188"/>
            <a:ext cx="9124950" cy="1095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6"/>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InfluxDB Application</a:t>
            </a:r>
            <a:endParaRPr/>
          </a:p>
        </p:txBody>
      </p:sp>
      <p:pic>
        <p:nvPicPr>
          <p:cNvPr id="346" name="Google Shape;346;p36"/>
          <p:cNvPicPr preferRelativeResize="0"/>
          <p:nvPr/>
        </p:nvPicPr>
        <p:blipFill>
          <a:blip r:embed="rId3">
            <a:alphaModFix/>
          </a:blip>
          <a:stretch>
            <a:fillRect/>
          </a:stretch>
        </p:blipFill>
        <p:spPr>
          <a:xfrm>
            <a:off x="2881075" y="2097125"/>
            <a:ext cx="5613150" cy="4100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7"/>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InfluxDB Server …..Towards Application</a:t>
            </a:r>
            <a:endParaRPr/>
          </a:p>
        </p:txBody>
      </p:sp>
      <p:sp>
        <p:nvSpPr>
          <p:cNvPr id="353" name="Google Shape;353;p37"/>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54" name="Google Shape;354;p37"/>
          <p:cNvPicPr preferRelativeResize="0"/>
          <p:nvPr/>
        </p:nvPicPr>
        <p:blipFill>
          <a:blip r:embed="rId3">
            <a:alphaModFix/>
          </a:blip>
          <a:stretch>
            <a:fillRect/>
          </a:stretch>
        </p:blipFill>
        <p:spPr>
          <a:xfrm>
            <a:off x="981050" y="1943225"/>
            <a:ext cx="9905927" cy="3999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8"/>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Project - Statistics Analysis</a:t>
            </a:r>
            <a:endParaRPr/>
          </a:p>
        </p:txBody>
      </p:sp>
      <p:pic>
        <p:nvPicPr>
          <p:cNvPr id="361" name="Google Shape;361;p38"/>
          <p:cNvPicPr preferRelativeResize="0"/>
          <p:nvPr/>
        </p:nvPicPr>
        <p:blipFill>
          <a:blip r:embed="rId3">
            <a:alphaModFix/>
          </a:blip>
          <a:stretch>
            <a:fillRect/>
          </a:stretch>
        </p:blipFill>
        <p:spPr>
          <a:xfrm>
            <a:off x="606725" y="2015725"/>
            <a:ext cx="4122725" cy="3028076"/>
          </a:xfrm>
          <a:prstGeom prst="rect">
            <a:avLst/>
          </a:prstGeom>
          <a:noFill/>
          <a:ln>
            <a:noFill/>
          </a:ln>
        </p:spPr>
      </p:pic>
      <p:sp>
        <p:nvSpPr>
          <p:cNvPr id="362" name="Google Shape;362;p38"/>
          <p:cNvSpPr/>
          <p:nvPr/>
        </p:nvSpPr>
        <p:spPr>
          <a:xfrm>
            <a:off x="5301500" y="2971475"/>
            <a:ext cx="1292400" cy="999900"/>
          </a:xfrm>
          <a:prstGeom prst="notched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3" name="Google Shape;363;p38"/>
          <p:cNvPicPr preferRelativeResize="0"/>
          <p:nvPr/>
        </p:nvPicPr>
        <p:blipFill>
          <a:blip r:embed="rId4">
            <a:alphaModFix/>
          </a:blip>
          <a:stretch>
            <a:fillRect/>
          </a:stretch>
        </p:blipFill>
        <p:spPr>
          <a:xfrm>
            <a:off x="6803750" y="2015725"/>
            <a:ext cx="4030157" cy="3028075"/>
          </a:xfrm>
          <a:prstGeom prst="rect">
            <a:avLst/>
          </a:prstGeom>
          <a:noFill/>
          <a:ln>
            <a:noFill/>
          </a:ln>
        </p:spPr>
      </p:pic>
      <p:sp>
        <p:nvSpPr>
          <p:cNvPr id="364" name="Google Shape;364;p38"/>
          <p:cNvSpPr txBox="1"/>
          <p:nvPr/>
        </p:nvSpPr>
        <p:spPr>
          <a:xfrm>
            <a:off x="1924400" y="5292075"/>
            <a:ext cx="26037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latin typeface="Gill Sans"/>
                <a:ea typeface="Gill Sans"/>
                <a:cs typeface="Gill Sans"/>
                <a:sym typeface="Gill Sans"/>
              </a:rPr>
              <a:t>Visualization - Without Stimulus</a:t>
            </a:r>
            <a:endParaRPr>
              <a:latin typeface="Gill Sans"/>
              <a:ea typeface="Gill Sans"/>
              <a:cs typeface="Gill Sans"/>
              <a:sym typeface="Gill Sans"/>
            </a:endParaRPr>
          </a:p>
        </p:txBody>
      </p:sp>
      <p:sp>
        <p:nvSpPr>
          <p:cNvPr id="365" name="Google Shape;365;p38"/>
          <p:cNvSpPr txBox="1"/>
          <p:nvPr/>
        </p:nvSpPr>
        <p:spPr>
          <a:xfrm>
            <a:off x="7518325" y="5301500"/>
            <a:ext cx="27639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latin typeface="Gill Sans"/>
                <a:ea typeface="Gill Sans"/>
                <a:cs typeface="Gill Sans"/>
                <a:sym typeface="Gill Sans"/>
              </a:rPr>
              <a:t>Visualization - With Stimulus</a:t>
            </a:r>
            <a:endParaRPr>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369" name="Shape 369"/>
        <p:cNvGrpSpPr/>
        <p:nvPr/>
      </p:nvGrpSpPr>
      <p:grpSpPr>
        <a:xfrm>
          <a:off x="0" y="0"/>
          <a:ext cx="0" cy="0"/>
          <a:chOff x="0" y="0"/>
          <a:chExt cx="0" cy="0"/>
        </a:xfrm>
      </p:grpSpPr>
      <p:sp>
        <p:nvSpPr>
          <p:cNvPr id="370" name="Google Shape;370;p39"/>
          <p:cNvSpPr/>
          <p:nvPr/>
        </p:nvSpPr>
        <p:spPr>
          <a:xfrm>
            <a:off x="303"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1" name="Google Shape;371;p39"/>
          <p:cNvSpPr/>
          <p:nvPr/>
        </p:nvSpPr>
        <p:spPr>
          <a:xfrm>
            <a:off x="0" y="-2"/>
            <a:ext cx="4062127" cy="68580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2" name="Google Shape;372;p39"/>
          <p:cNvSpPr txBox="1"/>
          <p:nvPr>
            <p:ph type="title"/>
          </p:nvPr>
        </p:nvSpPr>
        <p:spPr>
          <a:xfrm>
            <a:off x="849683" y="1240076"/>
            <a:ext cx="2727813" cy="45845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Gill Sans"/>
              <a:buNone/>
            </a:pPr>
            <a:r>
              <a:rPr lang="en-CA">
                <a:solidFill>
                  <a:srgbClr val="FFFFFF"/>
                </a:solidFill>
              </a:rPr>
              <a:t>REFRENCES</a:t>
            </a:r>
            <a:endParaRPr/>
          </a:p>
        </p:txBody>
      </p:sp>
      <p:sp>
        <p:nvSpPr>
          <p:cNvPr id="373" name="Google Shape;373;p39"/>
          <p:cNvSpPr txBox="1"/>
          <p:nvPr>
            <p:ph idx="1" type="body"/>
          </p:nvPr>
        </p:nvSpPr>
        <p:spPr>
          <a:xfrm>
            <a:off x="4439059" y="412640"/>
            <a:ext cx="7381631" cy="603271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95"/>
              <a:buNone/>
            </a:pPr>
            <a:r>
              <a:rPr lang="en-CA" sz="1295">
                <a:latin typeface="Times New Roman"/>
                <a:ea typeface="Times New Roman"/>
                <a:cs typeface="Times New Roman"/>
                <a:sym typeface="Times New Roman"/>
              </a:rPr>
              <a:t>[1] "InfluxDB 1.7 release notes". Retrieved 2 April 2019.</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[2] InfluxData, “Time series database (TSDB) explained” [Online]. Available:</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https://www.influxdata.com/time-series-database/</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[3] InfluxDB Website to analyze different editions:</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https://www.influxdata.com/products/editions/</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[4] InfluxDB IOT Data Platform: https://www.influxdata.com/customers/iot-data-platform/</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[5] InfluxDB Real Time Analytics: https://www.influxdata.com/customers/real-time-analytics/</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[6] https://en.wikipedia.org/wiki/InfluxDB</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[7] https://www.influxdata.com/products/compare/</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[8] Using psutil to get Data from computer processor: https://pypi.org/project/psutil/</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[9] Using influxdb to interact with Influx DB Database:</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https://github.com/influxdata/influx-python</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[10] Using influxdb connections with Influx DB Database:</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https://www.influxdata.com/blog/getting-started-python-influxdb/</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[11] Using Pandas for dataframes: https://www.geeksforgeeks.org/python-pandas-dataframe/</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[12] Using matplotlib for plotting real time data: https://matplotlib.org</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[13] Using seaborne for visualizing Data:</a:t>
            </a:r>
            <a:endParaRPr/>
          </a:p>
          <a:p>
            <a:pPr indent="0" lvl="0" marL="0" rtl="0" algn="l">
              <a:lnSpc>
                <a:spcPct val="100000"/>
              </a:lnSpc>
              <a:spcBef>
                <a:spcPts val="1000"/>
              </a:spcBef>
              <a:spcAft>
                <a:spcPts val="0"/>
              </a:spcAft>
              <a:buSzPts val="1295"/>
              <a:buNone/>
            </a:pPr>
            <a:r>
              <a:rPr lang="en-CA" sz="1295">
                <a:latin typeface="Times New Roman"/>
                <a:ea typeface="Times New Roman"/>
                <a:cs typeface="Times New Roman"/>
                <a:sym typeface="Times New Roman"/>
              </a:rPr>
              <a:t>[14] https://jakevdp.github.io/PythonDataScienceHandbook/04.14-visualization-with-seaborn.html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21" name="Shape 121"/>
        <p:cNvGrpSpPr/>
        <p:nvPr/>
      </p:nvGrpSpPr>
      <p:grpSpPr>
        <a:xfrm>
          <a:off x="0" y="0"/>
          <a:ext cx="0" cy="0"/>
          <a:chOff x="0" y="0"/>
          <a:chExt cx="0" cy="0"/>
        </a:xfrm>
      </p:grpSpPr>
      <p:sp>
        <p:nvSpPr>
          <p:cNvPr id="122" name="Google Shape;122;p1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5"/>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24" name="Google Shape;124;p1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25" name="Google Shape;125;p1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126" name="Google Shape;126;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sz="3200"/>
              <a:t>TIME SERIES DATABASE</a:t>
            </a:r>
            <a:endParaRPr/>
          </a:p>
        </p:txBody>
      </p:sp>
      <p:pic>
        <p:nvPicPr>
          <p:cNvPr descr="A screenshot of a map&#10;&#10;Description automatically generated" id="127" name="Google Shape;127;p15"/>
          <p:cNvPicPr preferRelativeResize="0"/>
          <p:nvPr/>
        </p:nvPicPr>
        <p:blipFill rotWithShape="1">
          <a:blip r:embed="rId4">
            <a:alphaModFix/>
          </a:blip>
          <a:srcRect b="0" l="0" r="0" t="0"/>
          <a:stretch/>
        </p:blipFill>
        <p:spPr>
          <a:xfrm>
            <a:off x="895351" y="1987490"/>
            <a:ext cx="5516672" cy="3185878"/>
          </a:xfrm>
          <a:prstGeom prst="rect">
            <a:avLst/>
          </a:prstGeom>
          <a:noFill/>
          <a:ln>
            <a:noFill/>
          </a:ln>
        </p:spPr>
      </p:pic>
      <p:sp>
        <p:nvSpPr>
          <p:cNvPr id="128" name="Google Shape;128;p15"/>
          <p:cNvSpPr txBox="1"/>
          <p:nvPr>
            <p:ph idx="1" type="body"/>
          </p:nvPr>
        </p:nvSpPr>
        <p:spPr>
          <a:xfrm>
            <a:off x="6892299" y="2015734"/>
            <a:ext cx="5061576"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1700"/>
              <a:buChar char="•"/>
            </a:pPr>
            <a:r>
              <a:rPr lang="en-CA" sz="1700"/>
              <a:t>A time series database (TSDB) is a database optimized for time-stamped or time series data. </a:t>
            </a:r>
            <a:endParaRPr/>
          </a:p>
          <a:p>
            <a:pPr indent="-120650" lvl="0" marL="228600" rtl="0" algn="l">
              <a:lnSpc>
                <a:spcPct val="110000"/>
              </a:lnSpc>
              <a:spcBef>
                <a:spcPts val="1000"/>
              </a:spcBef>
              <a:spcAft>
                <a:spcPts val="0"/>
              </a:spcAft>
              <a:buSzPts val="1700"/>
              <a:buNone/>
            </a:pPr>
            <a:r>
              <a:t/>
            </a:r>
            <a:endParaRPr sz="1700"/>
          </a:p>
          <a:p>
            <a:pPr indent="-228600" lvl="0" marL="228600" rtl="0" algn="l">
              <a:lnSpc>
                <a:spcPct val="110000"/>
              </a:lnSpc>
              <a:spcBef>
                <a:spcPts val="1000"/>
              </a:spcBef>
              <a:spcAft>
                <a:spcPts val="0"/>
              </a:spcAft>
              <a:buSzPts val="1700"/>
              <a:buChar char="•"/>
            </a:pPr>
            <a:r>
              <a:rPr lang="en-CA" sz="1700"/>
              <a:t>Time series data are simply measurements or events that are tracked, monitored, collected and aggregated over time.</a:t>
            </a:r>
            <a:endParaRPr/>
          </a:p>
          <a:p>
            <a:pPr indent="-120650" lvl="0" marL="228600" rtl="0" algn="l">
              <a:lnSpc>
                <a:spcPct val="110000"/>
              </a:lnSpc>
              <a:spcBef>
                <a:spcPts val="1000"/>
              </a:spcBef>
              <a:spcAft>
                <a:spcPts val="0"/>
              </a:spcAft>
              <a:buSzPts val="1700"/>
              <a:buNone/>
            </a:pPr>
            <a:r>
              <a:t/>
            </a:r>
            <a:endParaRPr sz="1700"/>
          </a:p>
          <a:p>
            <a:pPr indent="-228600" lvl="0" marL="228600" rtl="0" algn="l">
              <a:lnSpc>
                <a:spcPct val="110000"/>
              </a:lnSpc>
              <a:spcBef>
                <a:spcPts val="1000"/>
              </a:spcBef>
              <a:spcAft>
                <a:spcPts val="0"/>
              </a:spcAft>
              <a:buSzPts val="1700"/>
              <a:buChar char="•"/>
            </a:pPr>
            <a:r>
              <a:rPr lang="en-CA" sz="1700"/>
              <a:t>Examples : Weather Data, Stock Prices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6"/>
          <p:cNvSpPr txBox="1"/>
          <p:nvPr>
            <p:ph idx="4294967295" type="body"/>
          </p:nvPr>
        </p:nvSpPr>
        <p:spPr>
          <a:xfrm>
            <a:off x="0" y="2003425"/>
            <a:ext cx="3986213" cy="36655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SzPts val="2000"/>
              <a:buFont typeface="Arial"/>
              <a:buChar char="•"/>
            </a:pPr>
            <a:r>
              <a:rPr lang="en-CA" sz="2000"/>
              <a:t>Time series databases work differently. </a:t>
            </a:r>
            <a:endParaRPr/>
          </a:p>
          <a:p>
            <a:pPr indent="-228600" lvl="0" marL="228600" rtl="0" algn="just">
              <a:lnSpc>
                <a:spcPct val="120000"/>
              </a:lnSpc>
              <a:spcBef>
                <a:spcPts val="1000"/>
              </a:spcBef>
              <a:spcAft>
                <a:spcPts val="0"/>
              </a:spcAft>
              <a:buSzPts val="2000"/>
              <a:buFont typeface="Arial"/>
              <a:buChar char="•"/>
            </a:pPr>
            <a:r>
              <a:rPr lang="en-CA" sz="2000"/>
              <a:t>Data are still stored in ‘collections’ but those collections share a common denominator : </a:t>
            </a:r>
            <a:r>
              <a:rPr b="1" lang="en-CA" sz="2000"/>
              <a:t>they are aggregated over time.</a:t>
            </a:r>
            <a:endParaRPr/>
          </a:p>
        </p:txBody>
      </p:sp>
      <p:pic>
        <p:nvPicPr>
          <p:cNvPr id="135" name="Google Shape;135;p16"/>
          <p:cNvPicPr preferRelativeResize="0"/>
          <p:nvPr>
            <p:ph idx="4294967295" type="body"/>
          </p:nvPr>
        </p:nvPicPr>
        <p:blipFill rotWithShape="1">
          <a:blip r:embed="rId3">
            <a:alphaModFix/>
          </a:blip>
          <a:srcRect b="0" l="0" r="0" t="0"/>
          <a:stretch/>
        </p:blipFill>
        <p:spPr>
          <a:xfrm>
            <a:off x="4186238" y="1596231"/>
            <a:ext cx="7291387" cy="3665537"/>
          </a:xfrm>
          <a:prstGeom prst="rect">
            <a:avLst/>
          </a:prstGeom>
          <a:noFill/>
          <a:ln>
            <a:noFill/>
          </a:ln>
        </p:spPr>
      </p:pic>
      <p:sp>
        <p:nvSpPr>
          <p:cNvPr id="136" name="Google Shape;136;p16"/>
          <p:cNvSpPr/>
          <p:nvPr/>
        </p:nvSpPr>
        <p:spPr>
          <a:xfrm>
            <a:off x="624759" y="507001"/>
            <a:ext cx="10526075" cy="820249"/>
          </a:xfrm>
          <a:prstGeom prst="rect">
            <a:avLst/>
          </a:prstGeom>
          <a:gradFill>
            <a:gsLst>
              <a:gs pos="0">
                <a:schemeClr val="dk1"/>
              </a:gs>
              <a:gs pos="48000">
                <a:srgbClr val="070707"/>
              </a:gs>
              <a:gs pos="100000">
                <a:srgbClr val="666666"/>
              </a:gs>
            </a:gsLst>
            <a:lin ang="162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0" lang="en-CA" sz="2800" u="none" cap="none" strike="noStrike">
                <a:solidFill>
                  <a:schemeClr val="lt1"/>
                </a:solidFill>
                <a:latin typeface="Gill Sans"/>
                <a:ea typeface="Gill Sans"/>
                <a:cs typeface="Gill Sans"/>
                <a:sym typeface="Gill Sans"/>
              </a:rPr>
              <a:t>Difference between Relational Database and Time series Database</a:t>
            </a:r>
            <a:endParaRPr b="0" i="0" sz="2800" u="none" cap="none" strike="noStrike">
              <a:solidFill>
                <a:schemeClr val="lt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b="1" lang="en-CA"/>
              <a:t>PROPERTIES OF TSDBS</a:t>
            </a:r>
            <a:endParaRPr/>
          </a:p>
        </p:txBody>
      </p:sp>
      <p:sp>
        <p:nvSpPr>
          <p:cNvPr id="142" name="Google Shape;142;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CA"/>
              <a:t>High write performance</a:t>
            </a:r>
            <a:endParaRPr/>
          </a:p>
          <a:p>
            <a:pPr indent="-228600" lvl="0" marL="228600" rtl="0" algn="l">
              <a:lnSpc>
                <a:spcPct val="120000"/>
              </a:lnSpc>
              <a:spcBef>
                <a:spcPts val="1000"/>
              </a:spcBef>
              <a:spcAft>
                <a:spcPts val="0"/>
              </a:spcAft>
              <a:buSzPts val="2000"/>
              <a:buChar char="•"/>
            </a:pPr>
            <a:r>
              <a:rPr lang="en-CA"/>
              <a:t>Scalability</a:t>
            </a:r>
            <a:endParaRPr/>
          </a:p>
          <a:p>
            <a:pPr indent="-228600" lvl="0" marL="228600" rtl="0" algn="l">
              <a:lnSpc>
                <a:spcPct val="120000"/>
              </a:lnSpc>
              <a:spcBef>
                <a:spcPts val="1000"/>
              </a:spcBef>
              <a:spcAft>
                <a:spcPts val="0"/>
              </a:spcAft>
              <a:buSzPts val="2000"/>
              <a:buChar char="•"/>
            </a:pPr>
            <a:r>
              <a:rPr lang="en-CA"/>
              <a:t>Fast Queries</a:t>
            </a:r>
            <a:endParaRPr/>
          </a:p>
          <a:p>
            <a:pPr indent="-228600" lvl="0" marL="228600" rtl="0" algn="l">
              <a:lnSpc>
                <a:spcPct val="120000"/>
              </a:lnSpc>
              <a:spcBef>
                <a:spcPts val="1000"/>
              </a:spcBef>
              <a:spcAft>
                <a:spcPts val="0"/>
              </a:spcAft>
              <a:buSzPts val="2000"/>
              <a:buChar char="•"/>
            </a:pPr>
            <a:r>
              <a:rPr lang="en-CA"/>
              <a:t>Data Location</a:t>
            </a:r>
            <a:endParaRPr/>
          </a:p>
          <a:p>
            <a:pPr indent="-228600" lvl="0" marL="228600" rtl="0" algn="l">
              <a:lnSpc>
                <a:spcPct val="120000"/>
              </a:lnSpc>
              <a:spcBef>
                <a:spcPts val="1000"/>
              </a:spcBef>
              <a:spcAft>
                <a:spcPts val="0"/>
              </a:spcAft>
              <a:buSzPts val="2000"/>
              <a:buChar char="•"/>
            </a:pPr>
            <a:r>
              <a:rPr lang="en-CA"/>
              <a:t>Usability</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46" name="Shape 146"/>
        <p:cNvGrpSpPr/>
        <p:nvPr/>
      </p:nvGrpSpPr>
      <p:grpSpPr>
        <a:xfrm>
          <a:off x="0" y="0"/>
          <a:ext cx="0" cy="0"/>
          <a:chOff x="0" y="0"/>
          <a:chExt cx="0" cy="0"/>
        </a:xfrm>
      </p:grpSpPr>
      <p:sp>
        <p:nvSpPr>
          <p:cNvPr id="147" name="Google Shape;147;p18"/>
          <p:cNvSpPr txBox="1"/>
          <p:nvPr>
            <p:ph type="title"/>
          </p:nvPr>
        </p:nvSpPr>
        <p:spPr>
          <a:xfrm>
            <a:off x="1294362" y="652119"/>
            <a:ext cx="9603275" cy="1049235"/>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Gill Sans"/>
              <a:buNone/>
            </a:pPr>
            <a:r>
              <a:rPr lang="en-CA" sz="4800"/>
              <a:t>POPULARITY OF  TSDBS</a:t>
            </a:r>
            <a:endParaRPr/>
          </a:p>
        </p:txBody>
      </p:sp>
      <p:pic>
        <p:nvPicPr>
          <p:cNvPr descr="A close up of a map&#10;&#10;Description automatically generated" id="148" name="Google Shape;148;p18"/>
          <p:cNvPicPr preferRelativeResize="0"/>
          <p:nvPr>
            <p:ph idx="1" type="body"/>
          </p:nvPr>
        </p:nvPicPr>
        <p:blipFill rotWithShape="1">
          <a:blip r:embed="rId3">
            <a:alphaModFix/>
          </a:blip>
          <a:srcRect b="0" l="0" r="0" t="0"/>
          <a:stretch/>
        </p:blipFill>
        <p:spPr>
          <a:xfrm>
            <a:off x="1771650" y="2016124"/>
            <a:ext cx="8782050" cy="396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b="1" lang="en-CA"/>
              <a:t>BENEFITS AND USES OF TSDBS</a:t>
            </a:r>
            <a:endParaRPr/>
          </a:p>
        </p:txBody>
      </p:sp>
      <p:sp>
        <p:nvSpPr>
          <p:cNvPr id="154" name="Google Shape;154;p1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CA"/>
              <a:t>Low Cost</a:t>
            </a:r>
            <a:endParaRPr/>
          </a:p>
          <a:p>
            <a:pPr indent="-228600" lvl="0" marL="228600" rtl="0" algn="l">
              <a:lnSpc>
                <a:spcPct val="120000"/>
              </a:lnSpc>
              <a:spcBef>
                <a:spcPts val="1000"/>
              </a:spcBef>
              <a:spcAft>
                <a:spcPts val="0"/>
              </a:spcAft>
              <a:buSzPts val="2000"/>
              <a:buChar char="•"/>
            </a:pPr>
            <a:r>
              <a:rPr lang="en-CA"/>
              <a:t>Reduced Downtime</a:t>
            </a:r>
            <a:endParaRPr/>
          </a:p>
          <a:p>
            <a:pPr indent="-228600" lvl="0" marL="228600" rtl="0" algn="l">
              <a:lnSpc>
                <a:spcPct val="120000"/>
              </a:lnSpc>
              <a:spcBef>
                <a:spcPts val="1000"/>
              </a:spcBef>
              <a:spcAft>
                <a:spcPts val="0"/>
              </a:spcAft>
              <a:buSzPts val="2000"/>
              <a:buChar char="•"/>
            </a:pPr>
            <a:r>
              <a:rPr lang="en-CA"/>
              <a:t>Improved Business Decisions</a:t>
            </a:r>
            <a:endParaRPr/>
          </a:p>
          <a:p>
            <a:pPr indent="-228600" lvl="0" marL="228600" rtl="0" algn="l">
              <a:lnSpc>
                <a:spcPct val="120000"/>
              </a:lnSpc>
              <a:spcBef>
                <a:spcPts val="1000"/>
              </a:spcBef>
              <a:spcAft>
                <a:spcPts val="0"/>
              </a:spcAft>
              <a:buSzPts val="2000"/>
              <a:buChar char="•"/>
            </a:pPr>
            <a:r>
              <a:rPr lang="en-CA"/>
              <a:t>Scalability and Performance improvement</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58" name="Shape 158"/>
        <p:cNvGrpSpPr/>
        <p:nvPr/>
      </p:nvGrpSpPr>
      <p:grpSpPr>
        <a:xfrm>
          <a:off x="0" y="0"/>
          <a:ext cx="0" cy="0"/>
          <a:chOff x="0" y="0"/>
          <a:chExt cx="0" cy="0"/>
        </a:xfrm>
      </p:grpSpPr>
      <p:sp>
        <p:nvSpPr>
          <p:cNvPr id="159" name="Google Shape;159;p20"/>
          <p:cNvSpPr/>
          <p:nvPr/>
        </p:nvSpPr>
        <p:spPr>
          <a:xfrm>
            <a:off x="303"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0" name="Google Shape;160;p20"/>
          <p:cNvSpPr/>
          <p:nvPr/>
        </p:nvSpPr>
        <p:spPr>
          <a:xfrm>
            <a:off x="0" y="-2"/>
            <a:ext cx="4062127" cy="68580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1" name="Google Shape;161;p20"/>
          <p:cNvSpPr txBox="1"/>
          <p:nvPr>
            <p:ph type="title"/>
          </p:nvPr>
        </p:nvSpPr>
        <p:spPr>
          <a:xfrm>
            <a:off x="849683" y="1240076"/>
            <a:ext cx="2727813" cy="45845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Gill Sans"/>
              <a:buNone/>
            </a:pPr>
            <a:r>
              <a:rPr lang="en-CA">
                <a:solidFill>
                  <a:srgbClr val="FFFFFF"/>
                </a:solidFill>
              </a:rPr>
              <a:t>INFLUXDB</a:t>
            </a:r>
            <a:endParaRPr/>
          </a:p>
        </p:txBody>
      </p:sp>
      <p:sp>
        <p:nvSpPr>
          <p:cNvPr id="162" name="Google Shape;162;p20"/>
          <p:cNvSpPr txBox="1"/>
          <p:nvPr>
            <p:ph idx="1" type="body"/>
          </p:nvPr>
        </p:nvSpPr>
        <p:spPr>
          <a:xfrm>
            <a:off x="4705594" y="1240077"/>
            <a:ext cx="6034827" cy="4916465"/>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CA"/>
              <a:t>InfluxDB is a time series database which was created and designed by InfluxData, the database was written in a programming language called GO programming Language. InfluxDB is designed for metrics and events using its time series platform to handle high workload in a fast, high availability and retrieval of time series data.</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66" name="Shape 166"/>
        <p:cNvGrpSpPr/>
        <p:nvPr/>
      </p:nvGrpSpPr>
      <p:grpSpPr>
        <a:xfrm>
          <a:off x="0" y="0"/>
          <a:ext cx="0" cy="0"/>
          <a:chOff x="0" y="0"/>
          <a:chExt cx="0" cy="0"/>
        </a:xfrm>
      </p:grpSpPr>
      <p:sp>
        <p:nvSpPr>
          <p:cNvPr id="167" name="Google Shape;167;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CA"/>
              <a:t>USE CASES</a:t>
            </a:r>
            <a:endParaRPr/>
          </a:p>
        </p:txBody>
      </p:sp>
      <p:grpSp>
        <p:nvGrpSpPr>
          <p:cNvPr id="168" name="Google Shape;168;p21"/>
          <p:cNvGrpSpPr/>
          <p:nvPr/>
        </p:nvGrpSpPr>
        <p:grpSpPr>
          <a:xfrm>
            <a:off x="1542225" y="2517682"/>
            <a:ext cx="9421875" cy="2970000"/>
            <a:chOff x="91250" y="177247"/>
            <a:chExt cx="9421875" cy="2970000"/>
          </a:xfrm>
        </p:grpSpPr>
        <p:sp>
          <p:nvSpPr>
            <p:cNvPr id="169" name="Google Shape;169;p21"/>
            <p:cNvSpPr/>
            <p:nvPr/>
          </p:nvSpPr>
          <p:spPr>
            <a:xfrm>
              <a:off x="639687" y="177247"/>
              <a:ext cx="1715625" cy="1715625"/>
            </a:xfrm>
            <a:prstGeom prst="ellipse">
              <a:avLst/>
            </a:prstGeom>
            <a:solidFill>
              <a:srgbClr val="DD45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1005312" y="542872"/>
              <a:ext cx="984375" cy="98437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91250" y="2427247"/>
              <a:ext cx="281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txBox="1"/>
            <p:nvPr/>
          </p:nvSpPr>
          <p:spPr>
            <a:xfrm>
              <a:off x="91250" y="2427247"/>
              <a:ext cx="2812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Gill Sans"/>
                <a:buNone/>
              </a:pPr>
              <a:r>
                <a:rPr b="0" i="0" lang="en-CA" sz="2400" u="none" cap="none" strike="noStrike">
                  <a:solidFill>
                    <a:schemeClr val="dk1"/>
                  </a:solidFill>
                  <a:latin typeface="Gill Sans"/>
                  <a:ea typeface="Gill Sans"/>
                  <a:cs typeface="Gill Sans"/>
                  <a:sym typeface="Gill Sans"/>
                </a:rPr>
                <a:t>IOT (INTERNET OF THINGS)</a:t>
              </a:r>
              <a:endParaRPr b="0" i="0" sz="2400" u="none" cap="none" strike="noStrike">
                <a:solidFill>
                  <a:schemeClr val="dk1"/>
                </a:solidFill>
                <a:latin typeface="Gill Sans"/>
                <a:ea typeface="Gill Sans"/>
                <a:cs typeface="Gill Sans"/>
                <a:sym typeface="Gill Sans"/>
              </a:endParaRPr>
            </a:p>
          </p:txBody>
        </p:sp>
        <p:sp>
          <p:nvSpPr>
            <p:cNvPr id="173" name="Google Shape;173;p21"/>
            <p:cNvSpPr/>
            <p:nvPr/>
          </p:nvSpPr>
          <p:spPr>
            <a:xfrm>
              <a:off x="3944375" y="177247"/>
              <a:ext cx="1715625" cy="1715625"/>
            </a:xfrm>
            <a:prstGeom prst="ellipse">
              <a:avLst/>
            </a:prstGeom>
            <a:solidFill>
              <a:srgbClr val="BA7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4310000" y="542872"/>
              <a:ext cx="984375" cy="98437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3395937" y="2427247"/>
              <a:ext cx="281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txBox="1"/>
            <p:nvPr/>
          </p:nvSpPr>
          <p:spPr>
            <a:xfrm>
              <a:off x="3395937" y="2427247"/>
              <a:ext cx="2812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Gill Sans"/>
                <a:buNone/>
              </a:pPr>
              <a:r>
                <a:rPr b="0" i="0" lang="en-CA" sz="2400" u="none" cap="none" strike="noStrike">
                  <a:solidFill>
                    <a:schemeClr val="dk1"/>
                  </a:solidFill>
                  <a:latin typeface="Gill Sans"/>
                  <a:ea typeface="Gill Sans"/>
                  <a:cs typeface="Gill Sans"/>
                  <a:sym typeface="Gill Sans"/>
                </a:rPr>
                <a:t>REAL-TIME ANALYTICS</a:t>
              </a:r>
              <a:endParaRPr b="0" i="0" sz="2400" u="none" cap="none" strike="noStrike">
                <a:solidFill>
                  <a:schemeClr val="dk1"/>
                </a:solidFill>
                <a:latin typeface="Gill Sans"/>
                <a:ea typeface="Gill Sans"/>
                <a:cs typeface="Gill Sans"/>
                <a:sym typeface="Gill Sans"/>
              </a:endParaRPr>
            </a:p>
          </p:txBody>
        </p:sp>
        <p:sp>
          <p:nvSpPr>
            <p:cNvPr id="177" name="Google Shape;177;p21"/>
            <p:cNvSpPr/>
            <p:nvPr/>
          </p:nvSpPr>
          <p:spPr>
            <a:xfrm>
              <a:off x="7249062" y="177247"/>
              <a:ext cx="1715625" cy="1715625"/>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7614687" y="542872"/>
              <a:ext cx="984375" cy="98437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6700625" y="2427247"/>
              <a:ext cx="281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txBox="1"/>
            <p:nvPr/>
          </p:nvSpPr>
          <p:spPr>
            <a:xfrm>
              <a:off x="6700625" y="2427247"/>
              <a:ext cx="2812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Gill Sans"/>
                <a:buNone/>
              </a:pPr>
              <a:r>
                <a:rPr b="0" i="0" lang="en-CA" sz="2400" u="none" cap="none" strike="noStrike">
                  <a:solidFill>
                    <a:schemeClr val="dk1"/>
                  </a:solidFill>
                  <a:latin typeface="Gill Sans"/>
                  <a:ea typeface="Gill Sans"/>
                  <a:cs typeface="Gill Sans"/>
                  <a:sym typeface="Gill Sans"/>
                </a:rPr>
                <a:t>DEVOPS</a:t>
              </a:r>
              <a:endParaRPr b="0" i="0" sz="2400" u="none" cap="none" strike="noStrike">
                <a:solidFill>
                  <a:schemeClr val="dk1"/>
                </a:solidFill>
                <a:latin typeface="Gill Sans"/>
                <a:ea typeface="Gill Sans"/>
                <a:cs typeface="Gill Sans"/>
                <a:sym typeface="Gill Sans"/>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