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861"/>
    <p:restoredTop sz="87469"/>
  </p:normalViewPr>
  <p:slideViewPr>
    <p:cSldViewPr snapToGrid="0">
      <p:cViewPr varScale="1">
        <p:scale>
          <a:sx n="99" d="100"/>
          <a:sy n="99" d="100"/>
        </p:scale>
        <p:origin x="234" y="90"/>
      </p:cViewPr>
      <p:guideLst>
        <p:guide orient="horz" pos="2159"/>
        <p:guide pos="3839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ㅡ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4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나눔고딕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나눔고딕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611663" y="3456445"/>
            <a:ext cx="6046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2"/>
          <p:cNvGrpSpPr/>
          <p:nvPr/>
        </p:nvGrpSpPr>
        <p:grpSpPr>
          <a:xfrm>
            <a:off x="7704760" y="1108112"/>
            <a:ext cx="2910665" cy="2941837"/>
            <a:chOff x="8307536" y="513343"/>
            <a:chExt cx="3656577" cy="3695737"/>
          </a:xfrm>
        </p:grpSpPr>
        <p:sp>
          <p:nvSpPr>
            <p:cNvPr id="6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5" name="TextBox 17"/>
          <p:cNvSpPr txBox="1"/>
          <p:nvPr/>
        </p:nvSpPr>
        <p:spPr>
          <a:xfrm>
            <a:off x="442656" y="2299661"/>
            <a:ext cx="7323663" cy="100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03</a:t>
            </a:r>
            <a:r>
              <a:rPr lang="ko-KR" altLang="en-US" sz="6000" b="1" spc="-150">
                <a:solidFill>
                  <a:srgbClr val="595959"/>
                </a:solidFill>
                <a:latin typeface="+mj-lt"/>
                <a:ea typeface="THE명품고딕L"/>
              </a:rPr>
              <a:t> </a:t>
            </a: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GUI</a:t>
            </a:r>
            <a:r>
              <a:rPr lang="ko-KR" altLang="en-US" sz="6000" b="1" spc="-150">
                <a:solidFill>
                  <a:srgbClr val="595959"/>
                </a:solidFill>
                <a:latin typeface="+mj-lt"/>
                <a:ea typeface="THE명품고딕L"/>
              </a:rPr>
              <a:t>운용실습</a:t>
            </a: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1545" y="2384698"/>
            <a:ext cx="5284349" cy="1520352"/>
            <a:chOff x="294869" y="4761486"/>
            <a:chExt cx="5557938" cy="1753411"/>
          </a:xfrm>
        </p:grpSpPr>
        <p:sp>
          <p:nvSpPr>
            <p:cNvPr id="39" name="다이아몬드 38"/>
            <p:cNvSpPr/>
            <p:nvPr/>
          </p:nvSpPr>
          <p:spPr>
            <a:xfrm>
              <a:off x="2443061" y="4822284"/>
              <a:ext cx="1226090" cy="658643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주문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3911" y="4761486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고객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67403" y="4772024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제품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895880" y="5136407"/>
              <a:ext cx="547181" cy="15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669151" y="5146944"/>
              <a:ext cx="598251" cy="46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94869" y="5876113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아이디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1065381" y="5876520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이름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1835487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주소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2727190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주문코드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3618891" y="5917051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제품명</a:t>
              </a:r>
            </a:p>
          </p:txBody>
        </p:sp>
        <p:sp>
          <p:nvSpPr>
            <p:cNvPr id="49" name="타원 48"/>
            <p:cNvSpPr/>
            <p:nvPr/>
          </p:nvSpPr>
          <p:spPr>
            <a:xfrm>
              <a:off x="4399129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가격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5204297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수량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 rot="10800000" flipV="1">
              <a:off x="848408" y="5511327"/>
              <a:ext cx="591488" cy="4523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232170" y="5668793"/>
              <a:ext cx="365191" cy="502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439896" y="5511327"/>
              <a:ext cx="719847" cy="38545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2840780" y="5691592"/>
              <a:ext cx="425990" cy="466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0800000" flipV="1">
              <a:off x="4172430" y="5521867"/>
              <a:ext cx="550959" cy="48273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4535926" y="5709324"/>
              <a:ext cx="374920" cy="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723388" y="5521865"/>
              <a:ext cx="575881" cy="47260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300746" y="2208990"/>
            <a:ext cx="5471809" cy="1925265"/>
          </a:xfrm>
          <a:prstGeom prst="rect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sp>
        <p:nvSpPr>
          <p:cNvPr id="60" name="TextBox 18"/>
          <p:cNvSpPr txBox="1"/>
          <p:nvPr/>
        </p:nvSpPr>
        <p:spPr>
          <a:xfrm>
            <a:off x="3997541" y="1862483"/>
            <a:ext cx="2272138" cy="31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1500">
                <a:solidFill>
                  <a:schemeClr val="accent4"/>
                </a:solidFill>
                <a:latin typeface="나눔고딕"/>
                <a:ea typeface="나눔고딕"/>
              </a:rPr>
              <a:t>개체관계모델</a:t>
            </a: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(ERD)]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9803" y="4754395"/>
            <a:ext cx="5471807" cy="1590877"/>
          </a:xfrm>
          <a:prstGeom prst="rect">
            <a:avLst/>
          </a:prstGeom>
          <a:noFill/>
          <a:ln w="317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고객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아이디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(PK),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이름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 주소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)</a:t>
            </a:r>
          </a:p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제품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나눔고딕"/>
                <a:ea typeface="나눔고딕"/>
              </a:rPr>
              <a:t>제품명</a:t>
            </a:r>
            <a:r>
              <a:rPr lang="en-US" altLang="ko-KR" sz="2000" u="sng">
                <a:solidFill>
                  <a:schemeClr val="tx1"/>
                </a:solidFill>
                <a:latin typeface="나눔고딕"/>
                <a:ea typeface="나눔고딕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가격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수량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...)</a:t>
            </a:r>
            <a:b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</a:b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주문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lang="ko-KR" altLang="en-US" sz="1500" u="sng">
                <a:solidFill>
                  <a:schemeClr val="tx1"/>
                </a:solidFill>
                <a:latin typeface="나눔고딕"/>
                <a:ea typeface="나눔고딕"/>
              </a:rPr>
              <a:t>주문번호</a:t>
            </a:r>
            <a:r>
              <a:rPr lang="en-US" altLang="ko-KR" sz="1500" u="sng">
                <a:solidFill>
                  <a:schemeClr val="tx1"/>
                </a:solidFill>
                <a:latin typeface="나눔고딕"/>
                <a:ea typeface="나눔고딕"/>
              </a:rPr>
              <a:t>(PK)</a:t>
            </a: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,(FK),</a:t>
            </a:r>
            <a:r>
              <a:rPr lang="ko-KR" altLang="en-US" sz="1500">
                <a:solidFill>
                  <a:schemeClr val="tx1"/>
                </a:solidFill>
                <a:latin typeface="나눔고딕"/>
                <a:ea typeface="나눔고딕"/>
              </a:rPr>
              <a:t>아이디</a:t>
            </a: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(FK),</a:t>
            </a:r>
            <a:r>
              <a:rPr lang="ko-KR" altLang="en-US" sz="1500">
                <a:solidFill>
                  <a:schemeClr val="tx1"/>
                </a:solidFill>
                <a:latin typeface="나눔고딕"/>
                <a:ea typeface="나눔고딕"/>
              </a:rPr>
              <a:t>제품명</a:t>
            </a: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(FK),..)</a:t>
            </a:r>
          </a:p>
        </p:txBody>
      </p:sp>
      <p:sp>
        <p:nvSpPr>
          <p:cNvPr id="65" name="화살표: 아래쪽 64"/>
          <p:cNvSpPr/>
          <p:nvPr/>
        </p:nvSpPr>
        <p:spPr>
          <a:xfrm>
            <a:off x="2777449" y="4285236"/>
            <a:ext cx="364787" cy="27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2000">
              <a:latin typeface="나눔고딕"/>
              <a:ea typeface="나눔고딕"/>
            </a:endParaRPr>
          </a:p>
        </p:txBody>
      </p:sp>
      <p:sp>
        <p:nvSpPr>
          <p:cNvPr id="66" name="화살표: 오른쪽 65"/>
          <p:cNvSpPr/>
          <p:nvPr/>
        </p:nvSpPr>
        <p:spPr>
          <a:xfrm>
            <a:off x="5959204" y="5480927"/>
            <a:ext cx="395187" cy="3850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6800241" y="2187709"/>
            <a:ext cx="4640905" cy="4235585"/>
          </a:xfrm>
          <a:prstGeom prst="flowChartMagneticDisk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sp>
        <p:nvSpPr>
          <p:cNvPr id="68" name="TextBox 18"/>
          <p:cNvSpPr txBox="1"/>
          <p:nvPr/>
        </p:nvSpPr>
        <p:spPr>
          <a:xfrm>
            <a:off x="281939" y="4335335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논리적 설계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sp>
        <p:nvSpPr>
          <p:cNvPr id="69" name="TextBox 18"/>
          <p:cNvSpPr txBox="1"/>
          <p:nvPr/>
        </p:nvSpPr>
        <p:spPr>
          <a:xfrm>
            <a:off x="6777584" y="1741698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물리적 설계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258586" y="3965443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CREATE TABLE memberTBL(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memberID  INT PRIMARYKEY,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memberName VARCHAR(40),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MemberAddress VARCHAR(40),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price INT)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407184" y="3955715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231757" y="5293269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</a:p>
        </p:txBody>
      </p:sp>
      <p:sp>
        <p:nvSpPr>
          <p:cNvPr id="73" name="TextBox 18"/>
          <p:cNvSpPr txBox="1"/>
          <p:nvPr/>
        </p:nvSpPr>
        <p:spPr>
          <a:xfrm>
            <a:off x="7147438" y="3643252"/>
            <a:ext cx="2211342" cy="31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MemberTbl</a:t>
            </a:r>
          </a:p>
        </p:txBody>
      </p:sp>
      <p:sp>
        <p:nvSpPr>
          <p:cNvPr id="74" name="TextBox 67"/>
          <p:cNvSpPr txBox="1"/>
          <p:nvPr/>
        </p:nvSpPr>
        <p:spPr>
          <a:xfrm>
            <a:off x="8357825" y="2578152"/>
            <a:ext cx="2428164" cy="54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4"/>
                </a:solidFill>
                <a:latin typeface="나눔고딕"/>
                <a:ea typeface="나눔고딕"/>
              </a:rPr>
              <a:t>DBMS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9377099" y="3674056"/>
            <a:ext cx="2211342" cy="31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ProductTbl</a:t>
            </a:r>
          </a:p>
        </p:txBody>
      </p:sp>
      <p:sp>
        <p:nvSpPr>
          <p:cNvPr id="76" name="TextBox 18"/>
          <p:cNvSpPr txBox="1"/>
          <p:nvPr/>
        </p:nvSpPr>
        <p:spPr>
          <a:xfrm>
            <a:off x="8049881" y="4983034"/>
            <a:ext cx="3488100" cy="31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buyTbl</a:t>
            </a:r>
          </a:p>
        </p:txBody>
      </p:sp>
      <p:sp>
        <p:nvSpPr>
          <p:cNvPr id="77" name="TextBox 18"/>
          <p:cNvSpPr txBox="1"/>
          <p:nvPr/>
        </p:nvSpPr>
        <p:spPr>
          <a:xfrm>
            <a:off x="205537" y="1775136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개념적 설계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개념적 설계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1450" y="3150409"/>
            <a:ext cx="11470917" cy="365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개념적 설계단계에서 사용되는 설계기법중 가장 대표적인 것으로 </a:t>
            </a:r>
          </a:p>
          <a:p>
            <a:pPr>
              <a:defRPr/>
            </a:pPr>
            <a:r>
              <a:rPr lang="ko-KR" altLang="en-US"/>
              <a:t>개체 Entity 타입과 관계 Relationship 타입간의 구조, 개체를 구성하는 속성 Attribute를 약속된 기호로 표현한것. </a:t>
            </a:r>
          </a:p>
          <a:p>
            <a:pPr>
              <a:defRPr/>
            </a:pPr>
            <a:r>
              <a:rPr lang="ko-KR" altLang="en-US"/>
              <a:t>1976년 Peter Chen 피터첸에 의해 제안되었다. </a:t>
            </a:r>
          </a:p>
          <a:p>
            <a:pPr>
              <a:defRPr/>
            </a:pPr>
            <a:r>
              <a:rPr lang="ko-KR" altLang="en-US"/>
              <a:t>E-R Model 이알 모델 = E-R Diagram 이알 다이어그램 = ERD 이알디(entity relationship diagram) 라고도 한다.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1. 개체 : 실세계에 존재하며 서로 구별이 되는 유무형 정보의 대상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2. 속성 : 개체 특성이나 상태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3. 관계 : 개체나 속성 사이의 상호연관성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21633" y="2592752"/>
            <a:ext cx="6096001" cy="42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/>
              <a:t>▶ </a:t>
            </a:r>
            <a:r>
              <a:rPr lang="en-US" altLang="ko-KR" sz="2200"/>
              <a:t>ER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개념적 설계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1633" y="2592752"/>
            <a:ext cx="6096001" cy="42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/>
              <a:t>▶ </a:t>
            </a:r>
            <a:r>
              <a:rPr lang="en-US" altLang="ko-KR" sz="2200"/>
              <a:t>ER Model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13123"/>
            <a:ext cx="7658764" cy="5044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BD9F51-787D-4D67-A770-256C8E1DC31F}"/>
              </a:ext>
            </a:extLst>
          </p:cNvPr>
          <p:cNvSpPr txBox="1"/>
          <p:nvPr/>
        </p:nvSpPr>
        <p:spPr>
          <a:xfrm>
            <a:off x="4543124" y="2245995"/>
            <a:ext cx="21082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E R D(</a:t>
            </a:r>
            <a:r>
              <a:rPr lang="ko-KR" altLang="en-US" dirty="0"/>
              <a:t>다이어그램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A039-F56E-4085-92BD-340704FE53D7}"/>
              </a:ext>
            </a:extLst>
          </p:cNvPr>
          <p:cNvSpPr txBox="1"/>
          <p:nvPr/>
        </p:nvSpPr>
        <p:spPr>
          <a:xfrm>
            <a:off x="2338939" y="6477802"/>
            <a:ext cx="196720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PK, </a:t>
            </a:r>
            <a:r>
              <a:rPr lang="ko-KR" altLang="en-US" dirty="0"/>
              <a:t>중복</a:t>
            </a:r>
            <a:r>
              <a:rPr lang="en-US" altLang="ko-KR" dirty="0"/>
              <a:t>x, </a:t>
            </a:r>
            <a:r>
              <a:rPr lang="ko-KR" altLang="en-US" dirty="0" err="1"/>
              <a:t>빈값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[ERD 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관계선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"/>
          <a:srcRect l="2350" t="7000" r="21760" b="62040"/>
          <a:stretch>
            <a:fillRect/>
          </a:stretch>
        </p:blipFill>
        <p:spPr>
          <a:xfrm>
            <a:off x="0" y="2265156"/>
            <a:ext cx="9748420" cy="3035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[ERD 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관계선 예시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656" y="2773707"/>
            <a:ext cx="7656713" cy="3828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391" y="201503"/>
            <a:ext cx="9676575" cy="6656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91374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2" y="462787"/>
            <a:ext cx="639749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예제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5732" y="988363"/>
          <a:ext cx="10360536" cy="2148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종업원은 한 매장에 소속된다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종업원에 관해서는 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휴대폰 번호의 정보를 관리한다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매장에 대해서는 매장 코드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정보가 유지된다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종업원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소속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휴대폰 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코드</a:t>
                      </a:r>
                      <a:r>
                        <a:rPr lang="en-US" altLang="ko-KR" sz="1500"/>
                        <a:t>.</a:t>
                      </a:r>
                      <a:r>
                        <a:rPr lang="ko-KR" altLang="en-US" sz="1500"/>
                        <a:t> 매장명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            </a:t>
                      </a:r>
                      <a:r>
                        <a:rPr lang="ko-KR" altLang="en-US" sz="1500"/>
                        <a:t>매장전화번호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4196" y="3342259"/>
            <a:ext cx="2674319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[ER Model] Chen Model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종업원</a:t>
            </a:r>
          </a:p>
        </p:txBody>
      </p:sp>
      <p:sp>
        <p:nvSpPr>
          <p:cNvPr id="19" name="타원 18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사번</a:t>
            </a:r>
          </a:p>
        </p:txBody>
      </p:sp>
      <p:sp>
        <p:nvSpPr>
          <p:cNvPr id="20" name="타원 19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1" name="타원 20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22" name="직선 연결선 21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휴대폰 번호</a:t>
            </a:r>
          </a:p>
        </p:txBody>
      </p:sp>
      <p:cxnSp>
        <p:nvCxnSpPr>
          <p:cNvPr id="26" name="직선 연결선 25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925088" y="543194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매장</a:t>
            </a:r>
          </a:p>
        </p:txBody>
      </p:sp>
      <p:sp>
        <p:nvSpPr>
          <p:cNvPr id="29" name="타원 28"/>
          <p:cNvSpPr/>
          <p:nvPr/>
        </p:nvSpPr>
        <p:spPr>
          <a:xfrm>
            <a:off x="6854283" y="4400074"/>
            <a:ext cx="922471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매장명</a:t>
            </a:r>
          </a:p>
        </p:txBody>
      </p:sp>
      <p:sp>
        <p:nvSpPr>
          <p:cNvPr id="30" name="타원 29"/>
          <p:cNvSpPr/>
          <p:nvPr/>
        </p:nvSpPr>
        <p:spPr>
          <a:xfrm>
            <a:off x="7938152" y="4147423"/>
            <a:ext cx="12687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매장 전화번호</a:t>
            </a:r>
          </a:p>
        </p:txBody>
      </p:sp>
      <p:sp>
        <p:nvSpPr>
          <p:cNvPr id="31" name="타원 30"/>
          <p:cNvSpPr/>
          <p:nvPr/>
        </p:nvSpPr>
        <p:spPr>
          <a:xfrm>
            <a:off x="9239951" y="4661136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매장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32" name="직선 연결선 31"/>
          <p:cNvCxnSpPr>
            <a:stCxn id="30" idx="4"/>
          </p:cNvCxnSpPr>
          <p:nvPr/>
        </p:nvCxnSpPr>
        <p:spPr>
          <a:xfrm rot="5400000">
            <a:off x="8126329" y="4968931"/>
            <a:ext cx="656193" cy="23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9" idx="5"/>
          </p:cNvCxnSpPr>
          <p:nvPr/>
        </p:nvCxnSpPr>
        <p:spPr>
          <a:xfrm>
            <a:off x="7641661" y="4922025"/>
            <a:ext cx="723440" cy="50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</p:cNvCxnSpPr>
          <p:nvPr/>
        </p:nvCxnSpPr>
        <p:spPr>
          <a:xfrm rot="10800000" flipV="1">
            <a:off x="8365101" y="4966888"/>
            <a:ext cx="874850" cy="46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4914900" y="5387256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소속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906461" y="5714156"/>
            <a:ext cx="1988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08901" y="5709748"/>
            <a:ext cx="166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3342" y="5309724"/>
            <a:ext cx="32442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8901" y="5344478"/>
            <a:ext cx="31191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79446" y="3734421"/>
            <a:ext cx="3411553" cy="255725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8375" y="3076756"/>
            <a:ext cx="10577892" cy="34269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1735" y="2712774"/>
            <a:ext cx="1620930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[ER Diagram]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2" y="462787"/>
            <a:ext cx="639749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예제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5732" y="988363"/>
          <a:ext cx="10360536" cy="2148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종업원은 한 매장에 소속된다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종업원에 관해서는 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휴대폰 번호의 정보를 관리한다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매장에 대해서는 매장 코드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정보가 유지된다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종업원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소속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휴대폰 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코드</a:t>
                      </a:r>
                      <a:r>
                        <a:rPr lang="en-US" altLang="ko-KR" sz="1500"/>
                        <a:t>.</a:t>
                      </a:r>
                      <a:r>
                        <a:rPr lang="ko-KR" altLang="en-US" sz="1500"/>
                        <a:t> 매장명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/>
                        <a:t>            매장전화번호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8131" y="3247009"/>
            <a:ext cx="2187679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8130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종업원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 dirty="0"/>
                        <a:t>사번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 dirty="0"/>
                        <a:t>이름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 dirty="0"/>
                        <a:t>주소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 dirty="0"/>
                        <a:t>휴대폰 번호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61673"/>
              </p:ext>
            </p:extLst>
          </p:nvPr>
        </p:nvGraphicFramePr>
        <p:xfrm>
          <a:off x="6345394" y="4143208"/>
          <a:ext cx="218768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매장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매장명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매장 전화번호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 dirty="0"/>
                        <a:t>매장 주소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>
            <a:stCxn id="17" idx="3"/>
          </p:cNvCxnSpPr>
          <p:nvPr/>
        </p:nvCxnSpPr>
        <p:spPr>
          <a:xfrm>
            <a:off x="3255811" y="4967121"/>
            <a:ext cx="311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 flipH="1">
            <a:off x="5912130" y="4990970"/>
            <a:ext cx="36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718063" y="4778526"/>
            <a:ext cx="372717" cy="36773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4" name="직선 연결선 43"/>
          <p:cNvCxnSpPr/>
          <p:nvPr/>
        </p:nvCxnSpPr>
        <p:spPr>
          <a:xfrm rot="16200000" flipH="1">
            <a:off x="3534194" y="4962395"/>
            <a:ext cx="36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3" idx="2"/>
          </p:cNvCxnSpPr>
          <p:nvPr/>
        </p:nvCxnSpPr>
        <p:spPr>
          <a:xfrm rot="10800000">
            <a:off x="3435212" y="4807101"/>
            <a:ext cx="282850" cy="1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2"/>
          </p:cNvCxnSpPr>
          <p:nvPr/>
        </p:nvCxnSpPr>
        <p:spPr>
          <a:xfrm rot="10800000" flipV="1">
            <a:off x="3435212" y="4962395"/>
            <a:ext cx="282851" cy="21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0" y="462787"/>
            <a:ext cx="2052260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과외정보</a:t>
            </a:r>
            <a:r>
              <a:rPr lang="en-US" altLang="ko-KR"/>
              <a:t>(1:1)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5732" y="988363"/>
          <a:ext cx="10360946" cy="1920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명이 학생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명과 과외한다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 과외과목  정보를 유지한다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정보를 유지한다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학생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과외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과외과목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5732" y="3065018"/>
            <a:ext cx="1442658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Chen Model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4914900" y="5387256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906461" y="5714156"/>
            <a:ext cx="1988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08901" y="5709748"/>
            <a:ext cx="166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3342" y="5309724"/>
            <a:ext cx="32442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8901" y="5344478"/>
            <a:ext cx="321439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876034" y="543194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805229" y="440007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700608" y="4102732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569703" y="410273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rot="16200000" flipH="1">
            <a:off x="7810562" y="493840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39353" y="501157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8251083" y="477920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9090186" y="480361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8316048" y="510937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6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Database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 구축 절차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0" y="462787"/>
            <a:ext cx="2052260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과외정보</a:t>
            </a:r>
            <a:r>
              <a:rPr lang="en-US" altLang="ko-KR"/>
              <a:t>(1:1)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5732" y="988363"/>
          <a:ext cx="10360946" cy="19221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명이 학생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명과 과외한다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 과외과목  정보를 유지한다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정보를 유지한다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학생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과외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과외과목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68131" y="3247009"/>
            <a:ext cx="2187679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1068130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선생님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6345394" y="4143208"/>
          <a:ext cx="218768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0" y="462787"/>
            <a:ext cx="3585784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컴퓨터 주변장치 관리 </a:t>
            </a:r>
            <a:r>
              <a:rPr lang="en-US" altLang="ko-KR"/>
              <a:t>(1:N)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5732" y="988363"/>
          <a:ext cx="10360946" cy="21507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주변장치들은 한 컴퓨터에 연결한다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주변장치들에 관해서는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(ex.</a:t>
                      </a:r>
                      <a:r>
                        <a:rPr lang="ko-KR" altLang="en-US" sz="1500"/>
                        <a:t>출력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입력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기타</a:t>
                      </a:r>
                      <a:r>
                        <a:rPr lang="en-US" altLang="ko-KR" sz="1500"/>
                        <a:t>)</a:t>
                      </a:r>
                      <a:r>
                        <a:rPr lang="ko-KR" altLang="en-US" sz="1500"/>
                        <a:t>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가격 정보를 관리한다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컴퓨터에 관해서는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 입력포트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정보를 관리한다 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컴퓨터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주변장치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연결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가격정보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입력포트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5732" y="3065018"/>
            <a:ext cx="1442658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Chen Model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925088" y="543194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9" name="타원 28"/>
          <p:cNvSpPr/>
          <p:nvPr/>
        </p:nvSpPr>
        <p:spPr>
          <a:xfrm>
            <a:off x="6854283" y="4400074"/>
            <a:ext cx="922471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38152" y="4147423"/>
            <a:ext cx="12687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239951" y="4661136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0" idx="4"/>
          </p:cNvCxnSpPr>
          <p:nvPr/>
        </p:nvCxnSpPr>
        <p:spPr>
          <a:xfrm rot="5400000">
            <a:off x="8126329" y="4968931"/>
            <a:ext cx="656193" cy="23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9" idx="5"/>
          </p:cNvCxnSpPr>
          <p:nvPr/>
        </p:nvCxnSpPr>
        <p:spPr>
          <a:xfrm>
            <a:off x="7641661" y="4922025"/>
            <a:ext cx="723440" cy="50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</p:cNvCxnSpPr>
          <p:nvPr/>
        </p:nvCxnSpPr>
        <p:spPr>
          <a:xfrm rot="10800000" flipV="1">
            <a:off x="8365101" y="4966888"/>
            <a:ext cx="874850" cy="46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4914900" y="5387256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906461" y="5714156"/>
            <a:ext cx="1988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08901" y="5709748"/>
            <a:ext cx="166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3342" y="5309724"/>
            <a:ext cx="32442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8901" y="5344478"/>
            <a:ext cx="321439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0" y="462787"/>
            <a:ext cx="3585784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컴퓨터 주변장치 관리 </a:t>
            </a:r>
            <a:r>
              <a:rPr lang="en-US" altLang="ko-KR"/>
              <a:t>(1:N)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5732" y="988363"/>
          <a:ext cx="10360946" cy="21507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주변장치들은 한 컴퓨터에 연결한다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주변장치들에 관해서는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(ex.</a:t>
                      </a:r>
                      <a:r>
                        <a:rPr lang="ko-KR" altLang="en-US" sz="1500"/>
                        <a:t>출력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입력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기타</a:t>
                      </a:r>
                      <a:r>
                        <a:rPr lang="en-US" altLang="ko-KR" sz="1500"/>
                        <a:t>)</a:t>
                      </a:r>
                      <a:r>
                        <a:rPr lang="ko-KR" altLang="en-US" sz="1500"/>
                        <a:t>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가격 정보를 관리한다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컴퓨터에 관해서는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 입력포트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정보를 관리한다 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컴퓨터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주변장치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연결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가격정보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입력포트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26425" y="3247009"/>
            <a:ext cx="2187679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264549" y="4505573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컴퓨터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541813" y="4505573"/>
          <a:ext cx="218768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주변장치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2" y="462787"/>
            <a:ext cx="2709483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학생관리 </a:t>
            </a:r>
            <a:r>
              <a:rPr lang="en-US" altLang="ko-KR"/>
              <a:t>DB(N:M)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5732" y="988363"/>
          <a:ext cx="10360946" cy="237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학원에 등록된다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 이외에 다른 학원에 등록될수도 있다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의 정보를 관리한다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학원에 대해서는 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 정보를 유지한다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등록에 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정보를 관리한다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학생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학원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등록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4301" y="3429000"/>
            <a:ext cx="1442658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Chen Model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5085816" y="5370432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18" idx="3"/>
            <a:endCxn id="37" idx="1"/>
          </p:cNvCxnSpPr>
          <p:nvPr/>
        </p:nvCxnSpPr>
        <p:spPr>
          <a:xfrm>
            <a:off x="2844165" y="5678991"/>
            <a:ext cx="2241651" cy="1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369620" y="5709748"/>
            <a:ext cx="2768647" cy="3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1393" y="5289464"/>
            <a:ext cx="324423" cy="366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69620" y="5290675"/>
            <a:ext cx="322645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</a:p>
        </p:txBody>
      </p:sp>
      <p:sp>
        <p:nvSpPr>
          <p:cNvPr id="42" name="타원 41"/>
          <p:cNvSpPr/>
          <p:nvPr/>
        </p:nvSpPr>
        <p:spPr>
          <a:xfrm>
            <a:off x="478667" y="4966888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>
            <a:stCxn id="42" idx="6"/>
            <a:endCxn id="18" idx="0"/>
          </p:cNvCxnSpPr>
          <p:nvPr/>
        </p:nvCxnSpPr>
        <p:spPr>
          <a:xfrm>
            <a:off x="1146915" y="5272640"/>
            <a:ext cx="1257236" cy="11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138268" y="5451963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067463" y="4420091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962842" y="4122749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9831936" y="4122750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rot="16200000" flipH="1">
            <a:off x="9072796" y="4958425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01587" y="5031595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9513317" y="4799219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0352419" y="4823635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9578282" y="5129387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589481" y="4122751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579472" y="4041220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57" idx="4"/>
          </p:cNvCxnSpPr>
          <p:nvPr/>
        </p:nvCxnSpPr>
        <p:spPr>
          <a:xfrm>
            <a:off x="4923605" y="4734255"/>
            <a:ext cx="804426" cy="61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37" idx="0"/>
          </p:cNvCxnSpPr>
          <p:nvPr/>
        </p:nvCxnSpPr>
        <p:spPr>
          <a:xfrm rot="5400000">
            <a:off x="5461803" y="4918639"/>
            <a:ext cx="717708" cy="18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6483068" y="4561362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stCxn id="37" idx="0"/>
          </p:cNvCxnSpPr>
          <p:nvPr/>
        </p:nvCxnSpPr>
        <p:spPr>
          <a:xfrm flipV="1">
            <a:off x="5727718" y="4867114"/>
            <a:ext cx="755350" cy="50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5732" y="462787"/>
            <a:ext cx="2709483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학생관리 </a:t>
            </a:r>
            <a:r>
              <a:rPr lang="en-US" altLang="ko-KR"/>
              <a:t>DB(N:M)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8130" y="3247072"/>
            <a:ext cx="3285538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068130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9088998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학원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4802759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915732" y="988363"/>
          <a:ext cx="10360946" cy="237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학원에 등록된다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 이외에 다른 학원에 등록될수도 있다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의 정보를 관리한다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학원에 대해서는 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 정보를 유지한다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등록에 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정보를 관리한다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학생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학원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등록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</a:t>
                      </a:r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5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272212" y="1860861"/>
            <a:ext cx="2474798" cy="394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회사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ERD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cxnSp>
        <p:nvCxnSpPr>
          <p:cNvPr id="94" name="직선 연결선 93"/>
          <p:cNvCxnSpPr>
            <a:stCxn id="103" idx="2"/>
            <a:endCxn id="106" idx="0"/>
          </p:cNvCxnSpPr>
          <p:nvPr/>
        </p:nvCxnSpPr>
        <p:spPr>
          <a:xfrm rot="10800000" flipV="1">
            <a:off x="1377883" y="4936718"/>
            <a:ext cx="1111179" cy="8895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926682" y="3994350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87763" y="582630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7" name="타원 106"/>
          <p:cNvSpPr/>
          <p:nvPr/>
        </p:nvSpPr>
        <p:spPr>
          <a:xfrm>
            <a:off x="2883035" y="5816581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22" name="직선 연결선 121"/>
          <p:cNvCxnSpPr>
            <a:stCxn id="125" idx="2"/>
            <a:endCxn id="126" idx="0"/>
          </p:cNvCxnSpPr>
          <p:nvPr/>
        </p:nvCxnSpPr>
        <p:spPr>
          <a:xfrm rot="10800000" flipV="1">
            <a:off x="7548865" y="4936718"/>
            <a:ext cx="1465833" cy="9541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5" idx="2"/>
            <a:endCxn id="127" idx="0"/>
          </p:cNvCxnSpPr>
          <p:nvPr/>
        </p:nvCxnSpPr>
        <p:spPr>
          <a:xfrm rot="5400000">
            <a:off x="8301238" y="5218316"/>
            <a:ext cx="995058" cy="43186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25" idx="2"/>
            <a:endCxn id="128" idx="0"/>
          </p:cNvCxnSpPr>
          <p:nvPr/>
        </p:nvCxnSpPr>
        <p:spPr>
          <a:xfrm rot="16200000" flipH="1">
            <a:off x="8853486" y="5097931"/>
            <a:ext cx="914399" cy="5919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8452319" y="3994350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158746" y="5890840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27" name="타원 126"/>
          <p:cNvSpPr/>
          <p:nvPr/>
        </p:nvSpPr>
        <p:spPr>
          <a:xfrm>
            <a:off x="8192715" y="593177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28" name="타원 127"/>
          <p:cNvSpPr/>
          <p:nvPr/>
        </p:nvSpPr>
        <p:spPr>
          <a:xfrm>
            <a:off x="9216552" y="5851118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32" name="다이아몬드 131"/>
          <p:cNvSpPr/>
          <p:nvPr/>
        </p:nvSpPr>
        <p:spPr>
          <a:xfrm>
            <a:off x="5060204" y="3882887"/>
            <a:ext cx="1317287" cy="116529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3" name="직선 연결선 132"/>
          <p:cNvCxnSpPr>
            <a:stCxn id="103" idx="3"/>
            <a:endCxn id="132" idx="1"/>
          </p:cNvCxnSpPr>
          <p:nvPr/>
        </p:nvCxnSpPr>
        <p:spPr>
          <a:xfrm>
            <a:off x="3051442" y="4465535"/>
            <a:ext cx="20087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5" idx="1"/>
            <a:endCxn id="132" idx="3"/>
          </p:cNvCxnSpPr>
          <p:nvPr/>
        </p:nvCxnSpPr>
        <p:spPr>
          <a:xfrm rot="10800000">
            <a:off x="6377491" y="4465535"/>
            <a:ext cx="20748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03" idx="2"/>
            <a:endCxn id="107" idx="0"/>
          </p:cNvCxnSpPr>
          <p:nvPr/>
        </p:nvCxnSpPr>
        <p:spPr>
          <a:xfrm rot="16200000" flipH="1">
            <a:off x="2441177" y="4984603"/>
            <a:ext cx="879862" cy="7840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10270788" y="586165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40" name="직선 연결선 139"/>
          <p:cNvCxnSpPr>
            <a:stCxn id="125" idx="2"/>
            <a:endCxn id="139" idx="0"/>
          </p:cNvCxnSpPr>
          <p:nvPr/>
        </p:nvCxnSpPr>
        <p:spPr>
          <a:xfrm>
            <a:off x="9014699" y="4936718"/>
            <a:ext cx="1646209" cy="924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8"/>
          <p:cNvSpPr txBox="1"/>
          <p:nvPr/>
        </p:nvSpPr>
        <p:spPr>
          <a:xfrm>
            <a:off x="363814" y="2343393"/>
            <a:ext cx="7662882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직원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회사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속성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부서명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부서코드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사원이름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사원코드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직무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직책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소속</a:t>
            </a:r>
          </a:p>
        </p:txBody>
      </p:sp>
      <p:sp>
        <p:nvSpPr>
          <p:cNvPr id="144" name="TextBox 18"/>
          <p:cNvSpPr txBox="1"/>
          <p:nvPr/>
        </p:nvSpPr>
        <p:spPr>
          <a:xfrm flipH="1">
            <a:off x="4726180" y="3954712"/>
            <a:ext cx="605631" cy="39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</a:p>
        </p:txBody>
      </p:sp>
      <p:sp>
        <p:nvSpPr>
          <p:cNvPr id="145" name="TextBox 18"/>
          <p:cNvSpPr txBox="1"/>
          <p:nvPr/>
        </p:nvSpPr>
        <p:spPr>
          <a:xfrm flipH="1">
            <a:off x="6337325" y="3954712"/>
            <a:ext cx="605631" cy="39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46" name="TextBox 18"/>
          <p:cNvSpPr txBox="1"/>
          <p:nvPr/>
        </p:nvSpPr>
        <p:spPr>
          <a:xfrm flipH="1">
            <a:off x="3074505" y="3954791"/>
            <a:ext cx="605631" cy="39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47" name="TextBox 18"/>
          <p:cNvSpPr txBox="1"/>
          <p:nvPr/>
        </p:nvSpPr>
        <p:spPr>
          <a:xfrm flipH="1">
            <a:off x="8080603" y="3953335"/>
            <a:ext cx="605631" cy="39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48" name="TextBox 18"/>
          <p:cNvSpPr txBox="1"/>
          <p:nvPr/>
        </p:nvSpPr>
        <p:spPr>
          <a:xfrm>
            <a:off x="6849324" y="1887812"/>
            <a:ext cx="3792084" cy="100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ex)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총무부에 직원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A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근무한다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인사부에 직원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근무한다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5106" y="1726163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231679" y="1869575"/>
            <a:ext cx="2474798" cy="39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 관리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ERD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cxnSp>
        <p:nvCxnSpPr>
          <p:cNvPr id="94" name="직선 연결선 93"/>
          <p:cNvCxnSpPr>
            <a:stCxn id="105" idx="2"/>
            <a:endCxn id="106" idx="0"/>
          </p:cNvCxnSpPr>
          <p:nvPr/>
        </p:nvCxnSpPr>
        <p:spPr>
          <a:xfrm rot="10800000" flipV="1">
            <a:off x="1131857" y="4894636"/>
            <a:ext cx="1212509" cy="8490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05" idx="2"/>
            <a:endCxn id="107" idx="0"/>
          </p:cNvCxnSpPr>
          <p:nvPr/>
        </p:nvCxnSpPr>
        <p:spPr>
          <a:xfrm rot="16200000" flipH="1">
            <a:off x="1906362" y="5332640"/>
            <a:ext cx="879861" cy="38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105" idx="2"/>
            <a:endCxn id="108" idx="0"/>
          </p:cNvCxnSpPr>
          <p:nvPr/>
        </p:nvCxnSpPr>
        <p:spPr>
          <a:xfrm>
            <a:off x="2344366" y="4894636"/>
            <a:ext cx="1372210" cy="860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04" idx="2"/>
            <a:endCxn id="109" idx="0"/>
          </p:cNvCxnSpPr>
          <p:nvPr/>
        </p:nvCxnSpPr>
        <p:spPr>
          <a:xfrm rot="10800000" flipV="1">
            <a:off x="4818840" y="5002248"/>
            <a:ext cx="1277160" cy="7823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04" idx="2"/>
            <a:endCxn id="110" idx="0"/>
          </p:cNvCxnSpPr>
          <p:nvPr/>
        </p:nvCxnSpPr>
        <p:spPr>
          <a:xfrm rot="5400000">
            <a:off x="5709672" y="5388575"/>
            <a:ext cx="77265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04" idx="2"/>
            <a:endCxn id="111" idx="0"/>
          </p:cNvCxnSpPr>
          <p:nvPr/>
        </p:nvCxnSpPr>
        <p:spPr>
          <a:xfrm>
            <a:off x="6096000" y="5002248"/>
            <a:ext cx="1307559" cy="79332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03" idx="2"/>
            <a:endCxn id="113" idx="0"/>
          </p:cNvCxnSpPr>
          <p:nvPr/>
        </p:nvCxnSpPr>
        <p:spPr>
          <a:xfrm rot="16200000" flipH="1">
            <a:off x="9299787" y="5359391"/>
            <a:ext cx="910665" cy="142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03" idx="2"/>
            <a:endCxn id="112" idx="0"/>
          </p:cNvCxnSpPr>
          <p:nvPr/>
        </p:nvCxnSpPr>
        <p:spPr>
          <a:xfrm rot="10800000" flipV="1">
            <a:off x="8498937" y="4904769"/>
            <a:ext cx="1255474" cy="8899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3" idx="2"/>
            <a:endCxn id="114" idx="0"/>
          </p:cNvCxnSpPr>
          <p:nvPr/>
        </p:nvCxnSpPr>
        <p:spPr>
          <a:xfrm>
            <a:off x="9754411" y="4904769"/>
            <a:ext cx="1329246" cy="90093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192031" y="3962401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4" name="다이아몬드 103"/>
          <p:cNvSpPr/>
          <p:nvPr/>
        </p:nvSpPr>
        <p:spPr>
          <a:xfrm>
            <a:off x="5422156" y="3836955"/>
            <a:ext cx="1347687" cy="116529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5" name="직사각형 104"/>
          <p:cNvSpPr/>
          <p:nvPr/>
        </p:nvSpPr>
        <p:spPr>
          <a:xfrm>
            <a:off x="1781986" y="3952269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6" name="타원 105"/>
          <p:cNvSpPr/>
          <p:nvPr/>
        </p:nvSpPr>
        <p:spPr>
          <a:xfrm>
            <a:off x="741737" y="5743693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7" name="타원 106"/>
          <p:cNvSpPr/>
          <p:nvPr/>
        </p:nvSpPr>
        <p:spPr>
          <a:xfrm>
            <a:off x="1958099" y="577449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8" name="타원 107"/>
          <p:cNvSpPr/>
          <p:nvPr/>
        </p:nvSpPr>
        <p:spPr>
          <a:xfrm>
            <a:off x="3326457" y="5754635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9" name="타원 108"/>
          <p:cNvSpPr/>
          <p:nvPr/>
        </p:nvSpPr>
        <p:spPr>
          <a:xfrm>
            <a:off x="4428720" y="5784630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0" name="타원 109"/>
          <p:cNvSpPr/>
          <p:nvPr/>
        </p:nvSpPr>
        <p:spPr>
          <a:xfrm>
            <a:off x="5705880" y="5774902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1" name="타원 110"/>
          <p:cNvSpPr/>
          <p:nvPr/>
        </p:nvSpPr>
        <p:spPr>
          <a:xfrm>
            <a:off x="7013439" y="5795572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2" name="타원 111"/>
          <p:cNvSpPr/>
          <p:nvPr/>
        </p:nvSpPr>
        <p:spPr>
          <a:xfrm>
            <a:off x="8108817" y="5794763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3" name="타원 112"/>
          <p:cNvSpPr/>
          <p:nvPr/>
        </p:nvSpPr>
        <p:spPr>
          <a:xfrm>
            <a:off x="9365712" y="5815433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4" name="타원 113"/>
          <p:cNvSpPr/>
          <p:nvPr/>
        </p:nvSpPr>
        <p:spPr>
          <a:xfrm>
            <a:off x="10693537" y="5805705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15" name="직선 연결선 114"/>
          <p:cNvCxnSpPr>
            <a:stCxn id="105" idx="3"/>
            <a:endCxn id="104" idx="1"/>
          </p:cNvCxnSpPr>
          <p:nvPr/>
        </p:nvCxnSpPr>
        <p:spPr>
          <a:xfrm flipV="1">
            <a:off x="2906746" y="4419601"/>
            <a:ext cx="2515410" cy="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4" idx="3"/>
            <a:endCxn id="103" idx="1"/>
          </p:cNvCxnSpPr>
          <p:nvPr/>
        </p:nvCxnSpPr>
        <p:spPr>
          <a:xfrm>
            <a:off x="6769843" y="4419601"/>
            <a:ext cx="2422187" cy="1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8"/>
          <p:cNvSpPr txBox="1"/>
          <p:nvPr/>
        </p:nvSpPr>
        <p:spPr>
          <a:xfrm>
            <a:off x="363814" y="2438643"/>
            <a:ext cx="7662882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도서 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속성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아이디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이름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도서명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도서코드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주문수량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도서가격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주문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</a:p>
        </p:txBody>
      </p:sp>
      <p:sp>
        <p:nvSpPr>
          <p:cNvPr id="119" name="TextBox 18"/>
          <p:cNvSpPr txBox="1"/>
          <p:nvPr/>
        </p:nvSpPr>
        <p:spPr>
          <a:xfrm flipH="1">
            <a:off x="4996938" y="3932813"/>
            <a:ext cx="605631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</a:p>
        </p:txBody>
      </p:sp>
      <p:sp>
        <p:nvSpPr>
          <p:cNvPr id="120" name="TextBox 18"/>
          <p:cNvSpPr txBox="1"/>
          <p:nvPr/>
        </p:nvSpPr>
        <p:spPr>
          <a:xfrm flipH="1">
            <a:off x="6729677" y="3932813"/>
            <a:ext cx="605631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M</a:t>
            </a:r>
          </a:p>
        </p:txBody>
      </p:sp>
      <p:sp>
        <p:nvSpPr>
          <p:cNvPr id="121" name="TextBox 18"/>
          <p:cNvSpPr txBox="1"/>
          <p:nvPr/>
        </p:nvSpPr>
        <p:spPr>
          <a:xfrm flipH="1">
            <a:off x="2980475" y="397334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22" name="TextBox 18"/>
          <p:cNvSpPr txBox="1"/>
          <p:nvPr/>
        </p:nvSpPr>
        <p:spPr>
          <a:xfrm flipH="1">
            <a:off x="8533348" y="3953079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23" name="TextBox 18"/>
          <p:cNvSpPr txBox="1"/>
          <p:nvPr/>
        </p:nvSpPr>
        <p:spPr>
          <a:xfrm flipH="1">
            <a:off x="721226" y="5139043"/>
            <a:ext cx="605631" cy="39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</a:p>
        </p:txBody>
      </p:sp>
      <p:sp>
        <p:nvSpPr>
          <p:cNvPr id="124" name="TextBox 18"/>
          <p:cNvSpPr txBox="1"/>
          <p:nvPr/>
        </p:nvSpPr>
        <p:spPr>
          <a:xfrm flipH="1">
            <a:off x="4420169" y="5362373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</a:p>
        </p:txBody>
      </p:sp>
      <p:sp>
        <p:nvSpPr>
          <p:cNvPr id="125" name="TextBox 18"/>
          <p:cNvSpPr txBox="1"/>
          <p:nvPr/>
        </p:nvSpPr>
        <p:spPr>
          <a:xfrm flipH="1">
            <a:off x="9334662" y="5402906"/>
            <a:ext cx="605631" cy="395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</a:p>
        </p:txBody>
      </p:sp>
      <p:sp>
        <p:nvSpPr>
          <p:cNvPr id="126" name="TextBox 18"/>
          <p:cNvSpPr txBox="1"/>
          <p:nvPr/>
        </p:nvSpPr>
        <p:spPr>
          <a:xfrm flipH="1">
            <a:off x="6203572" y="5392773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</a:p>
        </p:txBody>
      </p:sp>
      <p:sp>
        <p:nvSpPr>
          <p:cNvPr id="127" name="TextBox 18"/>
          <p:cNvSpPr txBox="1"/>
          <p:nvPr/>
        </p:nvSpPr>
        <p:spPr>
          <a:xfrm>
            <a:off x="7406639" y="1958743"/>
            <a:ext cx="3792084" cy="100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ex)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A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000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도서를 주문한다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000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도서를 주문한다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231679" y="1869575"/>
            <a:ext cx="2474798" cy="39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학사 관리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ERD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</p:txBody>
      </p:sp>
      <p:cxnSp>
        <p:nvCxnSpPr>
          <p:cNvPr id="94" name="직선 연결선 93"/>
          <p:cNvCxnSpPr>
            <a:stCxn id="105" idx="2"/>
            <a:endCxn id="106" idx="0"/>
          </p:cNvCxnSpPr>
          <p:nvPr/>
        </p:nvCxnSpPr>
        <p:spPr>
          <a:xfrm rot="10800000" flipV="1">
            <a:off x="1131856" y="4914890"/>
            <a:ext cx="1242908" cy="95038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05" idx="2"/>
            <a:endCxn id="107" idx="0"/>
          </p:cNvCxnSpPr>
          <p:nvPr/>
        </p:nvCxnSpPr>
        <p:spPr>
          <a:xfrm rot="16200000" flipH="1">
            <a:off x="1921560" y="5368094"/>
            <a:ext cx="940660" cy="342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105" idx="2"/>
            <a:endCxn id="108" idx="0"/>
          </p:cNvCxnSpPr>
          <p:nvPr/>
        </p:nvCxnSpPr>
        <p:spPr>
          <a:xfrm>
            <a:off x="2374764" y="4914890"/>
            <a:ext cx="1341811" cy="96133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04" idx="2"/>
            <a:endCxn id="109" idx="0"/>
          </p:cNvCxnSpPr>
          <p:nvPr/>
        </p:nvCxnSpPr>
        <p:spPr>
          <a:xfrm rot="10800000" flipV="1">
            <a:off x="4818839" y="5002236"/>
            <a:ext cx="1277160" cy="9039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04" idx="2"/>
            <a:endCxn id="110" idx="0"/>
          </p:cNvCxnSpPr>
          <p:nvPr/>
        </p:nvCxnSpPr>
        <p:spPr>
          <a:xfrm rot="16200000" flipH="1">
            <a:off x="5643807" y="5454427"/>
            <a:ext cx="90438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04" idx="2"/>
            <a:endCxn id="111" idx="0"/>
          </p:cNvCxnSpPr>
          <p:nvPr/>
        </p:nvCxnSpPr>
        <p:spPr>
          <a:xfrm>
            <a:off x="6095999" y="5002236"/>
            <a:ext cx="1307559" cy="91492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03" idx="2"/>
            <a:endCxn id="113" idx="0"/>
          </p:cNvCxnSpPr>
          <p:nvPr/>
        </p:nvCxnSpPr>
        <p:spPr>
          <a:xfrm rot="16200000" flipH="1">
            <a:off x="9269390" y="5410044"/>
            <a:ext cx="1032261" cy="4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03" idx="2"/>
            <a:endCxn id="112" idx="0"/>
          </p:cNvCxnSpPr>
          <p:nvPr/>
        </p:nvCxnSpPr>
        <p:spPr>
          <a:xfrm rot="10800000" flipV="1">
            <a:off x="8498936" y="4914890"/>
            <a:ext cx="1265608" cy="10014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3" idx="2"/>
            <a:endCxn id="114" idx="0"/>
          </p:cNvCxnSpPr>
          <p:nvPr/>
        </p:nvCxnSpPr>
        <p:spPr>
          <a:xfrm>
            <a:off x="9764544" y="4914890"/>
            <a:ext cx="1319112" cy="10123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202164" y="3972522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4" name="다이아몬드 103"/>
          <p:cNvSpPr/>
          <p:nvPr/>
        </p:nvSpPr>
        <p:spPr>
          <a:xfrm>
            <a:off x="5422155" y="3836943"/>
            <a:ext cx="1347687" cy="116529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5" name="직사각형 104"/>
          <p:cNvSpPr/>
          <p:nvPr/>
        </p:nvSpPr>
        <p:spPr>
          <a:xfrm>
            <a:off x="1812384" y="3972523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6" name="타원 105"/>
          <p:cNvSpPr/>
          <p:nvPr/>
        </p:nvSpPr>
        <p:spPr>
          <a:xfrm>
            <a:off x="741736" y="586527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7" name="타원 106"/>
          <p:cNvSpPr/>
          <p:nvPr/>
        </p:nvSpPr>
        <p:spPr>
          <a:xfrm>
            <a:off x="2018897" y="585554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8" name="타원 107"/>
          <p:cNvSpPr/>
          <p:nvPr/>
        </p:nvSpPr>
        <p:spPr>
          <a:xfrm>
            <a:off x="3326456" y="587621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9" name="타원 108"/>
          <p:cNvSpPr/>
          <p:nvPr/>
        </p:nvSpPr>
        <p:spPr>
          <a:xfrm>
            <a:off x="4428719" y="5906214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0" name="타원 109"/>
          <p:cNvSpPr/>
          <p:nvPr/>
        </p:nvSpPr>
        <p:spPr>
          <a:xfrm>
            <a:off x="5705879" y="590661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1" name="타원 110"/>
          <p:cNvSpPr/>
          <p:nvPr/>
        </p:nvSpPr>
        <p:spPr>
          <a:xfrm>
            <a:off x="7013438" y="5917156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2" name="타원 111"/>
          <p:cNvSpPr/>
          <p:nvPr/>
        </p:nvSpPr>
        <p:spPr>
          <a:xfrm>
            <a:off x="8108816" y="591634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3" name="타원 112"/>
          <p:cNvSpPr/>
          <p:nvPr/>
        </p:nvSpPr>
        <p:spPr>
          <a:xfrm>
            <a:off x="9416377" y="5947151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4" name="타원 113"/>
          <p:cNvSpPr/>
          <p:nvPr/>
        </p:nvSpPr>
        <p:spPr>
          <a:xfrm>
            <a:off x="10693536" y="592728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15" name="직선 연결선 114"/>
          <p:cNvCxnSpPr>
            <a:stCxn id="105" idx="3"/>
            <a:endCxn id="104" idx="1"/>
          </p:cNvCxnSpPr>
          <p:nvPr/>
        </p:nvCxnSpPr>
        <p:spPr>
          <a:xfrm flipV="1">
            <a:off x="2937144" y="4419589"/>
            <a:ext cx="2485011" cy="2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4" idx="3"/>
            <a:endCxn id="103" idx="1"/>
          </p:cNvCxnSpPr>
          <p:nvPr/>
        </p:nvCxnSpPr>
        <p:spPr>
          <a:xfrm>
            <a:off x="6769842" y="4419590"/>
            <a:ext cx="2432322" cy="2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8"/>
          <p:cNvSpPr txBox="1"/>
          <p:nvPr/>
        </p:nvSpPr>
        <p:spPr>
          <a:xfrm>
            <a:off x="363814" y="2343393"/>
            <a:ext cx="7662882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학생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개설강좌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속성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학번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강좌명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신청일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수용인원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전공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배정학점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강좌명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학점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수강신청</a:t>
            </a:r>
          </a:p>
        </p:txBody>
      </p:sp>
      <p:sp>
        <p:nvSpPr>
          <p:cNvPr id="119" name="TextBox 18"/>
          <p:cNvSpPr txBox="1"/>
          <p:nvPr/>
        </p:nvSpPr>
        <p:spPr>
          <a:xfrm flipH="1">
            <a:off x="3051000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20" name="TextBox 18"/>
          <p:cNvSpPr txBox="1"/>
          <p:nvPr/>
        </p:nvSpPr>
        <p:spPr>
          <a:xfrm flipH="1">
            <a:off x="4996937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</a:p>
        </p:txBody>
      </p:sp>
      <p:sp>
        <p:nvSpPr>
          <p:cNvPr id="121" name="TextBox 18"/>
          <p:cNvSpPr txBox="1"/>
          <p:nvPr/>
        </p:nvSpPr>
        <p:spPr>
          <a:xfrm flipH="1">
            <a:off x="8695475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22" name="TextBox 18"/>
          <p:cNvSpPr txBox="1"/>
          <p:nvPr/>
        </p:nvSpPr>
        <p:spPr>
          <a:xfrm flipH="1">
            <a:off x="6749942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</a:p>
        </p:txBody>
      </p:sp>
      <p:sp>
        <p:nvSpPr>
          <p:cNvPr id="123" name="TextBox 18"/>
          <p:cNvSpPr txBox="1"/>
          <p:nvPr/>
        </p:nvSpPr>
        <p:spPr>
          <a:xfrm flipH="1">
            <a:off x="721225" y="5441602"/>
            <a:ext cx="605631" cy="395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</a:p>
        </p:txBody>
      </p:sp>
      <p:sp>
        <p:nvSpPr>
          <p:cNvPr id="124" name="TextBox 18"/>
          <p:cNvSpPr txBox="1"/>
          <p:nvPr/>
        </p:nvSpPr>
        <p:spPr>
          <a:xfrm flipH="1">
            <a:off x="4450566" y="5492673"/>
            <a:ext cx="605631" cy="39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</a:p>
        </p:txBody>
      </p:sp>
      <p:sp>
        <p:nvSpPr>
          <p:cNvPr id="125" name="TextBox 18"/>
          <p:cNvSpPr txBox="1"/>
          <p:nvPr/>
        </p:nvSpPr>
        <p:spPr>
          <a:xfrm flipH="1">
            <a:off x="6095999" y="5513344"/>
            <a:ext cx="605631" cy="39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</a:p>
        </p:txBody>
      </p:sp>
      <p:sp>
        <p:nvSpPr>
          <p:cNvPr id="126" name="TextBox 18"/>
          <p:cNvSpPr txBox="1"/>
          <p:nvPr/>
        </p:nvSpPr>
        <p:spPr>
          <a:xfrm flipH="1">
            <a:off x="8153399" y="5523882"/>
            <a:ext cx="605631" cy="39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</a:p>
        </p:txBody>
      </p:sp>
      <p:sp>
        <p:nvSpPr>
          <p:cNvPr id="127" name="TextBox 18"/>
          <p:cNvSpPr txBox="1"/>
          <p:nvPr/>
        </p:nvSpPr>
        <p:spPr>
          <a:xfrm>
            <a:off x="7426906" y="1887812"/>
            <a:ext cx="3792084" cy="99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ex)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학생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A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ooo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강좌를 신청한다</a:t>
            </a: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학생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ooo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강좌를 신청한다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12480"/>
          <a:stretch>
            <a:fillRect/>
          </a:stretch>
        </p:blipFill>
        <p:spPr>
          <a:xfrm>
            <a:off x="275150" y="732593"/>
            <a:ext cx="10408087" cy="51037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t="10100"/>
          <a:stretch>
            <a:fillRect/>
          </a:stretch>
        </p:blipFill>
        <p:spPr>
          <a:xfrm>
            <a:off x="12537799" y="801024"/>
            <a:ext cx="8230313" cy="467938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t="11400"/>
          <a:stretch>
            <a:fillRect/>
          </a:stretch>
        </p:blipFill>
        <p:spPr>
          <a:xfrm>
            <a:off x="12332139" y="5972850"/>
            <a:ext cx="5128704" cy="31194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43012" y="122621"/>
            <a:ext cx="2052260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ERD </a:t>
            </a:r>
            <a:r>
              <a:rPr lang="ko-KR" altLang="en-US"/>
              <a:t>해석하기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7530" t="21030" r="26220"/>
          <a:stretch>
            <a:fillRect/>
          </a:stretch>
        </p:blipFill>
        <p:spPr>
          <a:xfrm>
            <a:off x="0" y="0"/>
            <a:ext cx="11653569" cy="675680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t="50000"/>
          <a:stretch>
            <a:fillRect/>
          </a:stretch>
        </p:blipFill>
        <p:spPr>
          <a:xfrm>
            <a:off x="12192000" y="6858000"/>
            <a:ext cx="7603407" cy="318293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388712" y="4911516"/>
            <a:ext cx="6530906" cy="161557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88712" y="0"/>
            <a:ext cx="5852667" cy="490008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3980742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데이터 베이스 구축 절차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1" name="TextBox 67"/>
          <p:cNvSpPr txBox="1"/>
          <p:nvPr/>
        </p:nvSpPr>
        <p:spPr>
          <a:xfrm>
            <a:off x="1254201" y="2243763"/>
            <a:ext cx="5627927" cy="51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요구사항 분석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무엇을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?)</a:t>
            </a:r>
          </a:p>
        </p:txBody>
      </p:sp>
      <p:sp>
        <p:nvSpPr>
          <p:cNvPr id="32" name="TextBox 67"/>
          <p:cNvSpPr txBox="1"/>
          <p:nvPr/>
        </p:nvSpPr>
        <p:spPr>
          <a:xfrm>
            <a:off x="1282777" y="3106072"/>
            <a:ext cx="3823841" cy="51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설계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어떻게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?)</a:t>
            </a:r>
          </a:p>
        </p:txBody>
      </p:sp>
      <p:sp>
        <p:nvSpPr>
          <p:cNvPr id="35" name="TextBox 67"/>
          <p:cNvSpPr txBox="1"/>
          <p:nvPr/>
        </p:nvSpPr>
        <p:spPr>
          <a:xfrm>
            <a:off x="1349452" y="5343525"/>
            <a:ext cx="304088" cy="545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42" name="TextBox 67"/>
          <p:cNvSpPr txBox="1"/>
          <p:nvPr/>
        </p:nvSpPr>
        <p:spPr>
          <a:xfrm>
            <a:off x="1298178" y="4044874"/>
            <a:ext cx="3520530" cy="5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DB 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구축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구현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)</a:t>
            </a:r>
          </a:p>
        </p:txBody>
      </p:sp>
      <p:cxnSp>
        <p:nvCxnSpPr>
          <p:cNvPr id="43" name="직선 연결선 15"/>
          <p:cNvCxnSpPr/>
          <p:nvPr/>
        </p:nvCxnSpPr>
        <p:spPr>
          <a:xfrm>
            <a:off x="925862" y="1920045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61"/>
          <p:cNvSpPr/>
          <p:nvPr/>
        </p:nvSpPr>
        <p:spPr>
          <a:xfrm>
            <a:off x="739355" y="2297440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62"/>
          <p:cNvSpPr/>
          <p:nvPr/>
        </p:nvSpPr>
        <p:spPr>
          <a:xfrm>
            <a:off x="741046" y="3239422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64"/>
          <p:cNvSpPr/>
          <p:nvPr/>
        </p:nvSpPr>
        <p:spPr>
          <a:xfrm>
            <a:off x="745644" y="4122521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67"/>
          <p:cNvSpPr txBox="1"/>
          <p:nvPr/>
        </p:nvSpPr>
        <p:spPr>
          <a:xfrm>
            <a:off x="1288449" y="4924420"/>
            <a:ext cx="7892641" cy="51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DB 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튜닝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인덱스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뷰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저자프로시져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트리거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..)</a:t>
            </a:r>
          </a:p>
        </p:txBody>
      </p:sp>
      <p:sp>
        <p:nvSpPr>
          <p:cNvPr id="48" name="타원 64"/>
          <p:cNvSpPr/>
          <p:nvPr/>
        </p:nvSpPr>
        <p:spPr>
          <a:xfrm>
            <a:off x="735916" y="5002063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67"/>
          <p:cNvSpPr txBox="1"/>
          <p:nvPr/>
        </p:nvSpPr>
        <p:spPr>
          <a:xfrm>
            <a:off x="1298987" y="5818959"/>
            <a:ext cx="5531491" cy="51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응용프로그램과의 연결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웹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앱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)</a:t>
            </a:r>
          </a:p>
        </p:txBody>
      </p:sp>
      <p:sp>
        <p:nvSpPr>
          <p:cNvPr id="50" name="타원 64"/>
          <p:cNvSpPr/>
          <p:nvPr/>
        </p:nvSpPr>
        <p:spPr>
          <a:xfrm>
            <a:off x="746454" y="5896602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126936" y="1575599"/>
          <a:ext cx="158661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주문번호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총주문액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주문상태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주문일시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912606" y="1575599"/>
          <a:ext cx="2000740" cy="19678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주문 상품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주문상품번호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주문번호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상품번호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상품명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상품가격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8982162" y="1575599"/>
          <a:ext cx="158661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05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상품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상품번호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상품명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/>
                        <a:t>상품가격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>
            <a:stCxn id="29" idx="3"/>
          </p:cNvCxnSpPr>
          <p:nvPr/>
        </p:nvCxnSpPr>
        <p:spPr>
          <a:xfrm>
            <a:off x="2713546" y="2399512"/>
            <a:ext cx="2188526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0" idx="3"/>
          </p:cNvCxnSpPr>
          <p:nvPr/>
        </p:nvCxnSpPr>
        <p:spPr>
          <a:xfrm>
            <a:off x="6913346" y="2559532"/>
            <a:ext cx="2047194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166980" y="2235332"/>
            <a:ext cx="392400" cy="32400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38999" y="2397432"/>
            <a:ext cx="392400" cy="32400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16200000" flipH="1">
            <a:off x="2830445" y="2412301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4370599" y="2415612"/>
            <a:ext cx="379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6"/>
          </p:cNvCxnSpPr>
          <p:nvPr/>
        </p:nvCxnSpPr>
        <p:spPr>
          <a:xfrm flipV="1">
            <a:off x="4559380" y="2239492"/>
            <a:ext cx="342693" cy="15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6"/>
            <a:endCxn id="30" idx="1"/>
          </p:cNvCxnSpPr>
          <p:nvPr/>
        </p:nvCxnSpPr>
        <p:spPr>
          <a:xfrm>
            <a:off x="4559380" y="2397332"/>
            <a:ext cx="353226" cy="1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6200000" flipH="1">
            <a:off x="8513715" y="2577141"/>
            <a:ext cx="3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5" idx="2"/>
          </p:cNvCxnSpPr>
          <p:nvPr/>
        </p:nvCxnSpPr>
        <p:spPr>
          <a:xfrm rot="10800000">
            <a:off x="6913347" y="2399511"/>
            <a:ext cx="325649" cy="15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2"/>
          </p:cNvCxnSpPr>
          <p:nvPr/>
        </p:nvCxnSpPr>
        <p:spPr>
          <a:xfrm rot="10800000" flipV="1">
            <a:off x="6913347" y="2559431"/>
            <a:ext cx="325652" cy="19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05458" y="1177166"/>
            <a:ext cx="10643150" cy="26090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05458" y="587027"/>
            <a:ext cx="1771982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해석하기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489282" y="6236890"/>
            <a:ext cx="2702719" cy="62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5495"/>
            <a:ext cx="9709887" cy="59125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57968"/>
            <a:ext cx="1998512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논리적 설계 하기</a:t>
            </a:r>
            <a:r>
              <a:rPr lang="en-US" altLang="ko-KR"/>
              <a:t>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9260"/>
          <a:stretch>
            <a:fillRect/>
          </a:stretch>
        </p:blipFill>
        <p:spPr>
          <a:xfrm>
            <a:off x="0" y="0"/>
            <a:ext cx="8927644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5010"/>
          <a:stretch>
            <a:fillRect/>
          </a:stretch>
        </p:blipFill>
        <p:spPr>
          <a:xfrm>
            <a:off x="6665700" y="3429000"/>
            <a:ext cx="5526299" cy="11507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585008" y="2644664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9" name="타원 18"/>
          <p:cNvSpPr/>
          <p:nvPr/>
        </p:nvSpPr>
        <p:spPr>
          <a:xfrm>
            <a:off x="768427" y="1527095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200" u="sng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0" name="타원 19"/>
          <p:cNvSpPr/>
          <p:nvPr/>
        </p:nvSpPr>
        <p:spPr>
          <a:xfrm>
            <a:off x="1743707" y="1374160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1" name="타원 20"/>
          <p:cNvSpPr/>
          <p:nvPr/>
        </p:nvSpPr>
        <p:spPr>
          <a:xfrm>
            <a:off x="2718690" y="1612792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22" name="직선 연결선 21"/>
          <p:cNvCxnSpPr>
            <a:stCxn id="20" idx="4"/>
          </p:cNvCxnSpPr>
          <p:nvPr/>
        </p:nvCxnSpPr>
        <p:spPr>
          <a:xfrm rot="5400000">
            <a:off x="1715953" y="2265962"/>
            <a:ext cx="642174" cy="8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8" idx="0"/>
          </p:cNvCxnSpPr>
          <p:nvPr/>
        </p:nvCxnSpPr>
        <p:spPr>
          <a:xfrm>
            <a:off x="1394528" y="2014170"/>
            <a:ext cx="630493" cy="63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3"/>
            <a:endCxn id="18" idx="0"/>
          </p:cNvCxnSpPr>
          <p:nvPr/>
        </p:nvCxnSpPr>
        <p:spPr>
          <a:xfrm rot="10800000" flipV="1">
            <a:off x="2025022" y="2134744"/>
            <a:ext cx="791530" cy="50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798704" y="2674340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제품</a:t>
            </a:r>
          </a:p>
        </p:txBody>
      </p:sp>
      <p:sp>
        <p:nvSpPr>
          <p:cNvPr id="29" name="타원 28"/>
          <p:cNvSpPr/>
          <p:nvPr/>
        </p:nvSpPr>
        <p:spPr>
          <a:xfrm>
            <a:off x="8036833" y="1512081"/>
            <a:ext cx="922471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 u="sng">
                <a:solidFill>
                  <a:schemeClr val="tx1"/>
                </a:solidFill>
              </a:rPr>
              <a:t>제품명</a:t>
            </a:r>
          </a:p>
        </p:txBody>
      </p:sp>
      <p:sp>
        <p:nvSpPr>
          <p:cNvPr id="30" name="타원 29"/>
          <p:cNvSpPr/>
          <p:nvPr/>
        </p:nvSpPr>
        <p:spPr>
          <a:xfrm>
            <a:off x="8959303" y="1389817"/>
            <a:ext cx="719428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1" name="타원 30"/>
          <p:cNvSpPr/>
          <p:nvPr/>
        </p:nvSpPr>
        <p:spPr>
          <a:xfrm>
            <a:off x="9882029" y="1575346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제조일자</a:t>
            </a:r>
          </a:p>
        </p:txBody>
      </p:sp>
      <p:cxnSp>
        <p:nvCxnSpPr>
          <p:cNvPr id="32" name="직선 연결선 31"/>
          <p:cNvCxnSpPr>
            <a:stCxn id="30" idx="4"/>
          </p:cNvCxnSpPr>
          <p:nvPr/>
        </p:nvCxnSpPr>
        <p:spPr>
          <a:xfrm rot="5400000">
            <a:off x="8936386" y="2274883"/>
            <a:ext cx="656194" cy="10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9" idx="5"/>
            <a:endCxn id="28" idx="0"/>
          </p:cNvCxnSpPr>
          <p:nvPr/>
        </p:nvCxnSpPr>
        <p:spPr>
          <a:xfrm rot="16200000" flipH="1">
            <a:off x="8711310" y="2146933"/>
            <a:ext cx="640307" cy="41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3"/>
          </p:cNvCxnSpPr>
          <p:nvPr/>
        </p:nvCxnSpPr>
        <p:spPr>
          <a:xfrm rot="10800000" flipV="1">
            <a:off x="9238717" y="2097297"/>
            <a:ext cx="763918" cy="57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4850096" y="2644664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527331" y="2971564"/>
            <a:ext cx="2316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28" idx="1"/>
          </p:cNvCxnSpPr>
          <p:nvPr/>
        </p:nvCxnSpPr>
        <p:spPr>
          <a:xfrm>
            <a:off x="6116694" y="2966074"/>
            <a:ext cx="268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0437" y="2567131"/>
            <a:ext cx="324648" cy="365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63122" y="2582836"/>
            <a:ext cx="397862" cy="366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19245" y="838989"/>
            <a:ext cx="11271560" cy="34269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72605" y="341657"/>
            <a:ext cx="1620930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개념적 설계</a:t>
            </a:r>
            <a:r>
              <a:rPr lang="en-US" altLang="ko-KR"/>
              <a:t>]</a:t>
            </a:r>
          </a:p>
        </p:txBody>
      </p:sp>
      <p:cxnSp>
        <p:nvCxnSpPr>
          <p:cNvPr id="45" name="직선 연결선 44"/>
          <p:cNvCxnSpPr>
            <a:stCxn id="46" idx="2"/>
            <a:endCxn id="28" idx="0"/>
          </p:cNvCxnSpPr>
          <p:nvPr/>
        </p:nvCxnSpPr>
        <p:spPr>
          <a:xfrm rot="10800000" flipV="1">
            <a:off x="9238717" y="2429337"/>
            <a:ext cx="1286623" cy="24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0525341" y="2123585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47" name="타원 46"/>
          <p:cNvSpPr/>
          <p:nvPr/>
        </p:nvSpPr>
        <p:spPr>
          <a:xfrm>
            <a:off x="3705199" y="1527096"/>
            <a:ext cx="7313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 u="sng">
                <a:solidFill>
                  <a:schemeClr val="tx1"/>
                </a:solidFill>
              </a:rPr>
              <a:t>주문번호</a:t>
            </a:r>
          </a:p>
        </p:txBody>
      </p:sp>
      <p:sp>
        <p:nvSpPr>
          <p:cNvPr id="48" name="타원 47"/>
          <p:cNvSpPr/>
          <p:nvPr/>
        </p:nvSpPr>
        <p:spPr>
          <a:xfrm>
            <a:off x="4598860" y="1527095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ID</a:t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(FK)</a:t>
            </a:r>
          </a:p>
        </p:txBody>
      </p:sp>
      <p:sp>
        <p:nvSpPr>
          <p:cNvPr id="49" name="타원 48"/>
          <p:cNvSpPr/>
          <p:nvPr/>
        </p:nvSpPr>
        <p:spPr>
          <a:xfrm>
            <a:off x="5602831" y="1527095"/>
            <a:ext cx="9863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제품명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(FK)</a:t>
            </a:r>
          </a:p>
        </p:txBody>
      </p:sp>
      <p:sp>
        <p:nvSpPr>
          <p:cNvPr id="50" name="타원 49"/>
          <p:cNvSpPr/>
          <p:nvPr/>
        </p:nvSpPr>
        <p:spPr>
          <a:xfrm>
            <a:off x="6722715" y="1527095"/>
            <a:ext cx="851743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구매수량</a:t>
            </a:r>
          </a:p>
        </p:txBody>
      </p:sp>
      <p:cxnSp>
        <p:nvCxnSpPr>
          <p:cNvPr id="51" name="직선 연결선 50"/>
          <p:cNvCxnSpPr>
            <a:stCxn id="47" idx="5"/>
            <a:endCxn id="37" idx="0"/>
          </p:cNvCxnSpPr>
          <p:nvPr/>
        </p:nvCxnSpPr>
        <p:spPr>
          <a:xfrm>
            <a:off x="4329434" y="2049047"/>
            <a:ext cx="1162563" cy="59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8" idx="4"/>
            <a:endCxn id="37" idx="0"/>
          </p:cNvCxnSpPr>
          <p:nvPr/>
        </p:nvCxnSpPr>
        <p:spPr>
          <a:xfrm>
            <a:off x="4932984" y="2138600"/>
            <a:ext cx="559014" cy="5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9" idx="4"/>
            <a:endCxn id="37" idx="0"/>
          </p:cNvCxnSpPr>
          <p:nvPr/>
        </p:nvCxnSpPr>
        <p:spPr>
          <a:xfrm rot="10800000" flipV="1">
            <a:off x="5491998" y="2138600"/>
            <a:ext cx="604001" cy="5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0" idx="3"/>
            <a:endCxn id="37" idx="0"/>
          </p:cNvCxnSpPr>
          <p:nvPr/>
        </p:nvCxnSpPr>
        <p:spPr>
          <a:xfrm rot="10800000" flipV="1">
            <a:off x="5491998" y="2049047"/>
            <a:ext cx="1355452" cy="59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497364" y="198094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회원테이블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(memberTBL)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12052" y="655404"/>
          <a:ext cx="8478211" cy="1378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ID(PK)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회원이름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518035" y="2125792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제품 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(productTBL)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32723" y="2592627"/>
          <a:ext cx="8478211" cy="1805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makeDate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제조회사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남은수량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" name="TextBox 18"/>
          <p:cNvSpPr txBox="1"/>
          <p:nvPr/>
        </p:nvSpPr>
        <p:spPr>
          <a:xfrm>
            <a:off x="525938" y="4484293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12051" y="4922553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buyID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구매수량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TextBox 18"/>
          <p:cNvSpPr txBox="1"/>
          <p:nvPr/>
        </p:nvSpPr>
        <p:spPr>
          <a:xfrm>
            <a:off x="497363" y="4465243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126013" y="1057351"/>
          <a:ext cx="1696570" cy="12166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1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회원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회원이름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3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8303052" y="1050415"/>
          <a:ext cx="1696570" cy="1805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제조일자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제조회사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남은수량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808243" y="1026285"/>
          <a:ext cx="16256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구매수량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TextBox 18"/>
          <p:cNvSpPr txBox="1"/>
          <p:nvPr/>
        </p:nvSpPr>
        <p:spPr>
          <a:xfrm>
            <a:off x="610795" y="771519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8" name="TextBox 18"/>
          <p:cNvSpPr txBox="1"/>
          <p:nvPr/>
        </p:nvSpPr>
        <p:spPr>
          <a:xfrm>
            <a:off x="582220" y="769614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919321" y="934239"/>
            <a:ext cx="9428679" cy="224665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1" name="직선 연결선 90"/>
          <p:cNvCxnSpPr>
            <a:stCxn id="76" idx="3"/>
          </p:cNvCxnSpPr>
          <p:nvPr/>
        </p:nvCxnSpPr>
        <p:spPr>
          <a:xfrm>
            <a:off x="2822584" y="1665673"/>
            <a:ext cx="1979474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3843" y="1953385"/>
            <a:ext cx="1867420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8"/>
          <p:cNvSpPr txBox="1"/>
          <p:nvPr/>
        </p:nvSpPr>
        <p:spPr>
          <a:xfrm>
            <a:off x="887568" y="484054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논리적 설계</a:t>
            </a:r>
          </a:p>
        </p:txBody>
      </p:sp>
      <p:cxnSp>
        <p:nvCxnSpPr>
          <p:cNvPr id="97" name="직선 연결선 96"/>
          <p:cNvCxnSpPr/>
          <p:nvPr/>
        </p:nvCxnSpPr>
        <p:spPr>
          <a:xfrm rot="16200000" flipH="1">
            <a:off x="3022093" y="1665673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rot="16200000" flipH="1">
            <a:off x="4269549" y="1665672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16200000" flipH="1">
            <a:off x="6640444" y="1953385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6200000" flipH="1">
            <a:off x="7831070" y="1953385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4446518" y="1488703"/>
            <a:ext cx="355540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80" idx="1"/>
          </p:cNvCxnSpPr>
          <p:nvPr/>
        </p:nvCxnSpPr>
        <p:spPr>
          <a:xfrm>
            <a:off x="4446518" y="1665672"/>
            <a:ext cx="361725" cy="28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10800000">
            <a:off x="6433843" y="1776416"/>
            <a:ext cx="383571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10800000" flipV="1">
            <a:off x="6433843" y="1953385"/>
            <a:ext cx="383570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145032" y="1488703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817414" y="1809529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8"/>
          <p:cNvSpPr txBox="1"/>
          <p:nvPr/>
        </p:nvSpPr>
        <p:spPr>
          <a:xfrm>
            <a:off x="769220" y="811432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8" name="TextBox 18"/>
          <p:cNvSpPr txBox="1"/>
          <p:nvPr/>
        </p:nvSpPr>
        <p:spPr>
          <a:xfrm>
            <a:off x="740645" y="809527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  <p:sp>
        <p:nvSpPr>
          <p:cNvPr id="117" name="순서도: 자기 디스크 116"/>
          <p:cNvSpPr/>
          <p:nvPr/>
        </p:nvSpPr>
        <p:spPr>
          <a:xfrm>
            <a:off x="345012" y="3429000"/>
            <a:ext cx="4640905" cy="3105560"/>
          </a:xfrm>
          <a:prstGeom prst="flowChartMagneticDisk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25332" y="4763723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CREATE TABLE memberTBL(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memberID  INT PRIMARYKEY,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memberName VARCHAR(40),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MemberAddress VARCHAR(40),</a:t>
            </a: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price INT)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933101" y="4763723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902596" y="6108524"/>
            <a:ext cx="1748646" cy="2289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</a:p>
        </p:txBody>
      </p:sp>
      <p:sp>
        <p:nvSpPr>
          <p:cNvPr id="122" name="TextBox 18"/>
          <p:cNvSpPr txBox="1"/>
          <p:nvPr/>
        </p:nvSpPr>
        <p:spPr>
          <a:xfrm>
            <a:off x="525332" y="4444389"/>
            <a:ext cx="2211344" cy="319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MemberTbl</a:t>
            </a:r>
          </a:p>
        </p:txBody>
      </p:sp>
      <p:sp>
        <p:nvSpPr>
          <p:cNvPr id="123" name="TextBox 67"/>
          <p:cNvSpPr txBox="1"/>
          <p:nvPr/>
        </p:nvSpPr>
        <p:spPr>
          <a:xfrm>
            <a:off x="1902596" y="3819443"/>
            <a:ext cx="2428164" cy="5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1"/>
                </a:solidFill>
                <a:latin typeface="나눔고딕"/>
                <a:ea typeface="나눔고딕"/>
              </a:rPr>
              <a:t>DBMS</a:t>
            </a:r>
          </a:p>
        </p:txBody>
      </p:sp>
      <p:sp>
        <p:nvSpPr>
          <p:cNvPr id="124" name="TextBox 18"/>
          <p:cNvSpPr txBox="1"/>
          <p:nvPr/>
        </p:nvSpPr>
        <p:spPr>
          <a:xfrm>
            <a:off x="2903014" y="4482063"/>
            <a:ext cx="2211342" cy="317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ProductTbl</a:t>
            </a:r>
          </a:p>
        </p:txBody>
      </p:sp>
      <p:sp>
        <p:nvSpPr>
          <p:cNvPr id="125" name="TextBox 18"/>
          <p:cNvSpPr txBox="1"/>
          <p:nvPr/>
        </p:nvSpPr>
        <p:spPr>
          <a:xfrm>
            <a:off x="1690096" y="5791042"/>
            <a:ext cx="3488101" cy="31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buyTbl</a:t>
            </a:r>
          </a:p>
        </p:txBody>
      </p:sp>
      <p:sp>
        <p:nvSpPr>
          <p:cNvPr id="145" name="TextBox 18"/>
          <p:cNvSpPr txBox="1"/>
          <p:nvPr/>
        </p:nvSpPr>
        <p:spPr>
          <a:xfrm>
            <a:off x="513506" y="1569460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/>
        </p:nvGraphicFramePr>
        <p:xfrm>
          <a:off x="584476" y="1104827"/>
          <a:ext cx="1691931" cy="1378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7690545" y="1104827"/>
          <a:ext cx="1691931" cy="1805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ProductTBL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productName(PK)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makeDate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/>
        </p:nvGraphicFramePr>
        <p:xfrm>
          <a:off x="4085249" y="1104827"/>
          <a:ext cx="16256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BuyTBL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buyID(PK)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productName(FK)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306813" y="971476"/>
            <a:ext cx="9428679" cy="211206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0" name="직선 연결선 149"/>
          <p:cNvCxnSpPr/>
          <p:nvPr/>
        </p:nvCxnSpPr>
        <p:spPr>
          <a:xfrm>
            <a:off x="2273977" y="1765978"/>
            <a:ext cx="1801847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742311" y="2031927"/>
            <a:ext cx="1948234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8"/>
          <p:cNvSpPr txBox="1"/>
          <p:nvPr/>
        </p:nvSpPr>
        <p:spPr>
          <a:xfrm>
            <a:off x="275060" y="418916"/>
            <a:ext cx="4622989" cy="395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물리적 설계</a:t>
            </a:r>
          </a:p>
        </p:txBody>
      </p:sp>
      <p:cxnSp>
        <p:nvCxnSpPr>
          <p:cNvPr id="153" name="직선 연결선 152"/>
          <p:cNvCxnSpPr/>
          <p:nvPr/>
        </p:nvCxnSpPr>
        <p:spPr>
          <a:xfrm rot="16200000" flipH="1">
            <a:off x="2409586" y="1765977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16200000" flipH="1">
            <a:off x="3657040" y="1746429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 flipH="1">
            <a:off x="5862286" y="2007796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16200000" flipH="1">
            <a:off x="7218563" y="2031926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3532524" y="1605565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6039255" y="1847384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 rot="10800000">
            <a:off x="5710850" y="1854958"/>
            <a:ext cx="328406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rot="10800000" flipV="1">
            <a:off x="5742311" y="2031928"/>
            <a:ext cx="296944" cy="15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3830917" y="1605565"/>
            <a:ext cx="254332" cy="14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16200000" flipH="1">
            <a:off x="3815334" y="1762012"/>
            <a:ext cx="285498" cy="25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9576000" y="6206400"/>
            <a:ext cx="2613600" cy="65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6" name="TextBox 18"/>
          <p:cNvSpPr txBox="1"/>
          <p:nvPr/>
        </p:nvSpPr>
        <p:spPr>
          <a:xfrm>
            <a:off x="769220" y="811432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8" name="TextBox 18"/>
          <p:cNvSpPr txBox="1"/>
          <p:nvPr/>
        </p:nvSpPr>
        <p:spPr>
          <a:xfrm>
            <a:off x="740645" y="809527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46407" y="1005758"/>
            <a:ext cx="10989283" cy="5852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논리적 설계 단계에서 논리적 구조로 표현된 데이터를 디스크 등의 물리적 저장장치에 저장할 수 있는 물리적 </a:t>
            </a:r>
          </a:p>
          <a:p>
            <a:pPr>
              <a:defRPr/>
            </a:pPr>
            <a:r>
              <a:rPr lang="ko-KR" altLang="en-US"/>
              <a:t>구조의 데이터로 변환하는 과정이다.</a:t>
            </a:r>
          </a:p>
          <a:p>
            <a:pPr>
              <a:defRPr/>
            </a:pPr>
            <a:r>
              <a:rPr lang="ko-KR" altLang="en-US"/>
              <a:t>데이터베이스 파일의 저장 구조, 레코드의 형식, 접근 경로와 같은 정보를 사용하여 데이터가</a:t>
            </a:r>
          </a:p>
          <a:p>
            <a:pPr>
              <a:defRPr/>
            </a:pPr>
            <a:r>
              <a:rPr lang="ko-KR" altLang="en-US"/>
              <a:t>컴퓨터에 저장되는 방법을 묘사한다.</a:t>
            </a:r>
          </a:p>
          <a:p>
            <a:pPr>
              <a:defRPr/>
            </a:pPr>
            <a:r>
              <a:rPr lang="ko-KR" altLang="en-US"/>
              <a:t>트랜잭션을 작성하는 단계이다.</a:t>
            </a:r>
          </a:p>
          <a:p>
            <a:pPr>
              <a:defRPr/>
            </a:pPr>
            <a:r>
              <a:rPr lang="ko-KR" altLang="en-US"/>
              <a:t>물리적 설계 단계에 반드시 포함되어야 할 것은, 저장 레코드의 양식 설계, </a:t>
            </a:r>
          </a:p>
          <a:p>
            <a:pPr>
              <a:defRPr/>
            </a:pPr>
            <a:r>
              <a:rPr lang="ko-KR" altLang="en-US"/>
              <a:t>레코드 집중의 분석 및 설계, 접근 경로 등이다.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* 물리적 설계 시 고려사항</a:t>
            </a:r>
          </a:p>
          <a:p>
            <a:pPr>
              <a:defRPr/>
            </a:pPr>
            <a:r>
              <a:rPr lang="ko-KR" altLang="en-US"/>
              <a:t>- 인덱스의 구조.</a:t>
            </a:r>
          </a:p>
          <a:p>
            <a:pPr>
              <a:defRPr/>
            </a:pPr>
            <a:r>
              <a:rPr lang="ko-KR" altLang="en-US"/>
              <a:t>- 레코드의 크기 및 개수.</a:t>
            </a:r>
          </a:p>
          <a:p>
            <a:pPr>
              <a:defRPr/>
            </a:pPr>
            <a:r>
              <a:rPr lang="ko-KR" altLang="en-US"/>
              <a:t>- 파일에 대한 트랜잭션의 갱신과 참조 성향.</a:t>
            </a:r>
          </a:p>
          <a:p>
            <a:pPr>
              <a:defRPr/>
            </a:pPr>
            <a:r>
              <a:rPr lang="ko-KR" altLang="en-US"/>
              <a:t>- 성능 향을 위한 개념 스키마의 변경 여부 검토.</a:t>
            </a:r>
          </a:p>
          <a:p>
            <a:pPr>
              <a:defRPr/>
            </a:pPr>
            <a:r>
              <a:rPr lang="ko-KR" altLang="en-US"/>
              <a:t>- 빈번한 질의와 트랜잭션들의 수행속도를 높이기 위한 고려.</a:t>
            </a:r>
          </a:p>
          <a:p>
            <a:pPr>
              <a:defRPr/>
            </a:pPr>
            <a:r>
              <a:rPr lang="ko-KR" altLang="en-US"/>
              <a:t>- 시스템 운용 시 파일 크기 변화의 가능성.</a:t>
            </a:r>
          </a:p>
          <a:p>
            <a:pPr>
              <a:defRPr/>
            </a:pPr>
            <a:r>
              <a:rPr lang="ko-KR" altLang="en-US"/>
              <a:t>* 물리적 설계 옵션 선택 시 고려사항</a:t>
            </a:r>
          </a:p>
          <a:p>
            <a:pPr>
              <a:defRPr/>
            </a:pPr>
            <a:r>
              <a:rPr lang="ko-KR" altLang="en-US"/>
              <a:t>- 반응 시간(Response Time) : 트랜잭션 수행을 요구한 시점부터 처리 결과를 얻을 때 까지의 경과 시간.</a:t>
            </a:r>
          </a:p>
          <a:p>
            <a:pPr>
              <a:defRPr/>
            </a:pPr>
            <a:r>
              <a:rPr lang="ko-KR" altLang="en-US"/>
              <a:t>- 공간 활용도(Space Utilization) : 데이터베이스 파일과 액세스 경로 구조에 의해 사용되는 저장공간의 양.</a:t>
            </a:r>
          </a:p>
          <a:p>
            <a:pPr>
              <a:defRPr/>
            </a:pPr>
            <a:r>
              <a:rPr lang="ko-KR" altLang="en-US"/>
              <a:t>- 트랜잭션 처리량(Transaction Throughput) : 단위 시간 동안 데이터베이스 시스템에 의해 </a:t>
            </a:r>
          </a:p>
          <a:p>
            <a:pPr>
              <a:defRPr/>
            </a:pPr>
            <a:r>
              <a:rPr lang="ko-KR" altLang="en-US"/>
              <a:t>처리될 수 있는 트랜잭션의 평균 개수.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127" name="TextBox 18"/>
          <p:cNvSpPr txBox="1"/>
          <p:nvPr/>
        </p:nvSpPr>
        <p:spPr>
          <a:xfrm>
            <a:off x="332849" y="279946"/>
            <a:ext cx="4622989" cy="5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tx1"/>
                </a:solidFill>
                <a:latin typeface="나눔고딕"/>
                <a:ea typeface="나눔고딕"/>
              </a:rPr>
              <a:t>물리적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319101" y="1908649"/>
            <a:ext cx="5284349" cy="1520351"/>
            <a:chOff x="294869" y="4761486"/>
            <a:chExt cx="5557938" cy="1753411"/>
          </a:xfrm>
        </p:grpSpPr>
        <p:sp>
          <p:nvSpPr>
            <p:cNvPr id="39" name="다이아몬드 38"/>
            <p:cNvSpPr/>
            <p:nvPr/>
          </p:nvSpPr>
          <p:spPr>
            <a:xfrm>
              <a:off x="2443061" y="4822284"/>
              <a:ext cx="1226090" cy="658643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3911" y="4761486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67403" y="4772024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고객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895880" y="5136407"/>
              <a:ext cx="547181" cy="15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669151" y="5146944"/>
              <a:ext cx="598251" cy="46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94869" y="5876113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1065381" y="5876519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1835487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도서단가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2727190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주문일자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3618891" y="5917051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아이디</a:t>
              </a:r>
            </a:p>
          </p:txBody>
        </p:sp>
        <p:sp>
          <p:nvSpPr>
            <p:cNvPr id="49" name="타원 48"/>
            <p:cNvSpPr/>
            <p:nvPr/>
          </p:nvSpPr>
          <p:spPr>
            <a:xfrm>
              <a:off x="4399129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5204297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주소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 rot="10800000" flipV="1">
              <a:off x="848408" y="5511327"/>
              <a:ext cx="591488" cy="4523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232170" y="5668793"/>
              <a:ext cx="365191" cy="502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439896" y="5511327"/>
              <a:ext cx="719847" cy="38545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2840780" y="5691592"/>
              <a:ext cx="425990" cy="466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0800000" flipV="1">
              <a:off x="4172430" y="5521867"/>
              <a:ext cx="550959" cy="48273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4535926" y="5709324"/>
              <a:ext cx="374920" cy="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723388" y="5521865"/>
              <a:ext cx="575881" cy="47260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258303" y="1732941"/>
            <a:ext cx="5471809" cy="1925265"/>
          </a:xfrm>
          <a:prstGeom prst="rect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8303" y="4361413"/>
            <a:ext cx="7117976" cy="1166393"/>
          </a:xfrm>
          <a:prstGeom prst="rect">
            <a:avLst/>
          </a:prstGeom>
          <a:noFill/>
          <a:ln w="317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돋움"/>
                <a:ea typeface="돋움"/>
              </a:rPr>
              <a:t>도서번호</a:t>
            </a:r>
            <a:r>
              <a:rPr lang="en-US" altLang="ko-KR" sz="2000" u="sng">
                <a:solidFill>
                  <a:schemeClr val="tx1"/>
                </a:solidFill>
                <a:latin typeface="돋움"/>
                <a:ea typeface="돋움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도서이름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출판사명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도서단가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)</a:t>
            </a:r>
          </a:p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고객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돋움"/>
                <a:ea typeface="돋움"/>
              </a:rPr>
              <a:t>고객아이디</a:t>
            </a:r>
            <a:r>
              <a:rPr lang="en-US" altLang="ko-KR" sz="2000" u="sng">
                <a:solidFill>
                  <a:schemeClr val="tx1"/>
                </a:solidFill>
                <a:latin typeface="돋움"/>
                <a:ea typeface="돋움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고객이름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주소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)</a:t>
            </a:r>
            <a:b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</a:b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주문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돋움"/>
                <a:ea typeface="돋움"/>
              </a:rPr>
              <a:t>주문번호</a:t>
            </a:r>
            <a:r>
              <a:rPr lang="en-US" altLang="ko-KR" sz="2000" u="sng">
                <a:solidFill>
                  <a:schemeClr val="tx1"/>
                </a:solidFill>
                <a:latin typeface="돋움"/>
                <a:ea typeface="돋움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고객아이디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(FK),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도서번호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(FK),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주문일자</a:t>
            </a:r>
            <a:endParaRPr lang="en-US" altLang="ko-KR" sz="20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65" name="화살표: 아래쪽 64"/>
          <p:cNvSpPr/>
          <p:nvPr/>
        </p:nvSpPr>
        <p:spPr>
          <a:xfrm>
            <a:off x="2699805" y="3809187"/>
            <a:ext cx="399988" cy="27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  <a:latin typeface="Consolas"/>
            </a:endParaRPr>
          </a:p>
        </p:txBody>
      </p:sp>
      <p:sp>
        <p:nvSpPr>
          <p:cNvPr id="68" name="TextBox 18"/>
          <p:cNvSpPr txBox="1"/>
          <p:nvPr/>
        </p:nvSpPr>
        <p:spPr>
          <a:xfrm>
            <a:off x="163053" y="3946408"/>
            <a:ext cx="1946967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논리적 설계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]</a:t>
            </a:r>
          </a:p>
        </p:txBody>
      </p:sp>
      <p:sp>
        <p:nvSpPr>
          <p:cNvPr id="78" name="TextBox 18"/>
          <p:cNvSpPr txBox="1"/>
          <p:nvPr/>
        </p:nvSpPr>
        <p:spPr>
          <a:xfrm>
            <a:off x="2211981" y="1833906"/>
            <a:ext cx="1775624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Consolas"/>
                <a:ea typeface="안상수2006가는"/>
              </a:rPr>
              <a:t>N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3502114" y="1833906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Consolas"/>
                <a:ea typeface="안상수2006가는"/>
              </a:rPr>
              <a:t>N</a:t>
            </a:r>
          </a:p>
        </p:txBody>
      </p:sp>
      <p:sp>
        <p:nvSpPr>
          <p:cNvPr id="80" name="TextBox 18"/>
          <p:cNvSpPr txBox="1"/>
          <p:nvPr/>
        </p:nvSpPr>
        <p:spPr>
          <a:xfrm>
            <a:off x="210776" y="199794"/>
            <a:ext cx="4622989" cy="130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문제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오른쪽을 참고해서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BookDB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를 만들어서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Table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생성해보세요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9339037" y="6014357"/>
            <a:ext cx="2852963" cy="843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300652" y="213183"/>
            <a:ext cx="4622989" cy="39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도서테이블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(BookTBL)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315340" y="670493"/>
          <a:ext cx="8478211" cy="1767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도서이름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bookName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321323" y="2550457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고객 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(CustomerTBL)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336011" y="3017292"/>
          <a:ext cx="8478211" cy="1203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주소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TextBox 18"/>
          <p:cNvSpPr txBox="1"/>
          <p:nvPr/>
        </p:nvSpPr>
        <p:spPr>
          <a:xfrm>
            <a:off x="364587" y="440361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50700" y="4841875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주문일자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orderDate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TextBox 18"/>
          <p:cNvSpPr txBox="1"/>
          <p:nvPr/>
        </p:nvSpPr>
        <p:spPr>
          <a:xfrm>
            <a:off x="336011" y="4384565"/>
            <a:ext cx="7835144" cy="39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주문테이블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(OrderTbl)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요구사항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2074" y="409882"/>
            <a:ext cx="9399926" cy="6448118"/>
          </a:xfrm>
          <a:prstGeom prst="rect">
            <a:avLst/>
          </a:prstGeom>
        </p:spPr>
      </p:pic>
      <p:sp>
        <p:nvSpPr>
          <p:cNvPr id="32" name="TextBox 18"/>
          <p:cNvSpPr txBox="1"/>
          <p:nvPr/>
        </p:nvSpPr>
        <p:spPr>
          <a:xfrm>
            <a:off x="210776" y="199794"/>
            <a:ext cx="4622989" cy="160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문제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오른쪽을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ERD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참고해서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crow’s foot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형태로 관계도 만들어보세요</a:t>
            </a:r>
          </a:p>
          <a:p>
            <a:pPr lvl="0">
              <a:defRPr/>
            </a:pP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150" y="199668"/>
            <a:ext cx="11869248" cy="6658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Database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 구축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89464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497364" y="207203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(memberTBL)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12052" y="2529345"/>
          <a:ext cx="8478211" cy="1378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회원이름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518035" y="408545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제품 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(productTBL)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32723" y="4552293"/>
          <a:ext cx="8478211" cy="18059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제품이름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makeDate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제조회사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남은수량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89463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525939" y="209108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12052" y="2529345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buyID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제품이름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구매수량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497364" y="207203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13804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527155" y="2020154"/>
            <a:ext cx="4969352" cy="38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■우클릭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-&gt; Schemas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-&gt;Create Schema..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531" y="2762561"/>
            <a:ext cx="2867425" cy="34294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8553" y="2732594"/>
            <a:ext cx="2838846" cy="356284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0" name="직사각형 79"/>
          <p:cNvSpPr/>
          <p:nvPr/>
        </p:nvSpPr>
        <p:spPr>
          <a:xfrm>
            <a:off x="4648826" y="5437830"/>
            <a:ext cx="1669967" cy="284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나눔고딕"/>
              </a:defRPr>
            </a:pPr>
            <a:endParaRPr lang="ko-KR" altLang="en-US">
              <a:latin typeface="나눔고딕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756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나눔고딕"/>
              </a:defRPr>
            </a:pPr>
            <a:r>
              <a:rPr lang="en-US" altLang="ko-KR" sz="1400" spc="-150">
                <a:solidFill>
                  <a:schemeClr val="accent4"/>
                </a:solidFill>
                <a:latin typeface="나눔고딕"/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210" y="661919"/>
            <a:ext cx="6792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>
                <a:latin typeface="나눔고딕"/>
              </a:defRPr>
            </a:pPr>
            <a:r>
              <a:rPr lang="en-US" altLang="ko-KR" sz="3200" b="1">
                <a:solidFill>
                  <a:schemeClr val="accent4"/>
                </a:solidFill>
                <a:latin typeface="나눔고딕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13804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나눔고딕"/>
              </a:defRPr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4301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나눔고딕"/>
              </a:defRPr>
            </a:pPr>
            <a:endParaRPr>
              <a:latin typeface="나눔고딕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007" y="2308016"/>
            <a:ext cx="3896268" cy="1771897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2054652" y="2493475"/>
            <a:ext cx="828930" cy="284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6" name="직사각형 85"/>
          <p:cNvSpPr/>
          <p:nvPr/>
        </p:nvSpPr>
        <p:spPr>
          <a:xfrm>
            <a:off x="2074918" y="3061846"/>
            <a:ext cx="2324530" cy="2968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13804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151" y="2003772"/>
            <a:ext cx="5523150" cy="418271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0725" y="1964975"/>
            <a:ext cx="5523470" cy="41690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2"/>
          <a:srcRect t="29480"/>
          <a:stretch>
            <a:fillRect/>
          </a:stretch>
        </p:blipFill>
        <p:spPr>
          <a:xfrm>
            <a:off x="4223670" y="3288909"/>
            <a:ext cx="7802064" cy="343301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524" y="2117995"/>
            <a:ext cx="2896004" cy="26768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4" name="직사각형 93"/>
          <p:cNvSpPr/>
          <p:nvPr/>
        </p:nvSpPr>
        <p:spPr>
          <a:xfrm>
            <a:off x="1335343" y="3563837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5" name="직사각형 94"/>
          <p:cNvSpPr/>
          <p:nvPr/>
        </p:nvSpPr>
        <p:spPr>
          <a:xfrm>
            <a:off x="5986786" y="2206423"/>
            <a:ext cx="899860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6" name="직사각형 95"/>
          <p:cNvSpPr/>
          <p:nvPr/>
        </p:nvSpPr>
        <p:spPr>
          <a:xfrm>
            <a:off x="4284851" y="3344587"/>
            <a:ext cx="6391935" cy="8418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7" name="직사각형 96"/>
          <p:cNvSpPr/>
          <p:nvPr/>
        </p:nvSpPr>
        <p:spPr>
          <a:xfrm>
            <a:off x="10435974" y="6299897"/>
            <a:ext cx="727600" cy="2541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1531" y="1883887"/>
            <a:ext cx="6544588" cy="13622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9" name="직사각형 98"/>
          <p:cNvSpPr/>
          <p:nvPr/>
        </p:nvSpPr>
        <p:spPr>
          <a:xfrm>
            <a:off x="6049181" y="2128454"/>
            <a:ext cx="4696809" cy="599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8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208" y="1885250"/>
            <a:ext cx="5445922" cy="4101851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468" y="1959468"/>
            <a:ext cx="5610160" cy="422555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2390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요구사항 분석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44349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0" name="TextBox 67"/>
          <p:cNvSpPr txBox="1"/>
          <p:nvPr/>
        </p:nvSpPr>
        <p:spPr>
          <a:xfrm>
            <a:off x="1143073" y="2170427"/>
            <a:ext cx="3467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안상수2006가는"/>
                <a:ea typeface="안상수2006가는"/>
              </a:rPr>
              <a:t>요구사항 분석</a:t>
            </a:r>
          </a:p>
        </p:txBody>
      </p:sp>
      <p:sp>
        <p:nvSpPr>
          <p:cNvPr id="61" name="TextBox 18"/>
          <p:cNvSpPr txBox="1"/>
          <p:nvPr/>
        </p:nvSpPr>
        <p:spPr>
          <a:xfrm>
            <a:off x="787395" y="2852166"/>
            <a:ext cx="67306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-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 사용자의 인터뷰와 업무조사를 통해 무엇을 만들건지를 결정한다</a:t>
            </a:r>
          </a:p>
        </p:txBody>
      </p:sp>
      <p:sp>
        <p:nvSpPr>
          <p:cNvPr id="64" name="이등변 삼각형 13"/>
          <p:cNvSpPr/>
          <p:nvPr/>
        </p:nvSpPr>
        <p:spPr>
          <a:xfrm rot="5400000">
            <a:off x="783853" y="2254277"/>
            <a:ext cx="312845" cy="269694"/>
          </a:xfrm>
          <a:prstGeom prst="triangle">
            <a:avLst>
              <a:gd name="adj" fmla="val 50000"/>
            </a:avLst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66750" y="3630084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6" name="직사각형 65"/>
          <p:cNvSpPr/>
          <p:nvPr/>
        </p:nvSpPr>
        <p:spPr>
          <a:xfrm>
            <a:off x="3640666" y="3623733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7" name="직사각형 66"/>
          <p:cNvSpPr/>
          <p:nvPr/>
        </p:nvSpPr>
        <p:spPr>
          <a:xfrm>
            <a:off x="6661150" y="3591985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8" name="직사각형 67"/>
          <p:cNvSpPr/>
          <p:nvPr/>
        </p:nvSpPr>
        <p:spPr>
          <a:xfrm>
            <a:off x="9539817" y="3602568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9" name="직사각형 68"/>
          <p:cNvSpPr/>
          <p:nvPr/>
        </p:nvSpPr>
        <p:spPr>
          <a:xfrm>
            <a:off x="969433" y="3878792"/>
            <a:ext cx="1460500" cy="56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요구사항</a:t>
            </a:r>
            <a:r>
              <a:rPr lang="en-US" altLang="ko-KR"/>
              <a:t> A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73666" y="4636559"/>
            <a:ext cx="1460500" cy="560916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요구사항 </a:t>
            </a:r>
            <a:r>
              <a:rPr lang="en-US" altLang="ko-KR"/>
              <a:t>B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84250" y="5385858"/>
            <a:ext cx="1460500" cy="560916"/>
          </a:xfrm>
          <a:prstGeom prst="rect">
            <a:avLst/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요구사항</a:t>
            </a:r>
            <a:r>
              <a:rPr lang="en-US" altLang="ko-KR"/>
              <a:t> C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3842809" y="3855509"/>
            <a:ext cx="1103842" cy="536574"/>
            <a:chOff x="3842808" y="3855509"/>
            <a:chExt cx="1103842" cy="536574"/>
          </a:xfrm>
        </p:grpSpPr>
        <p:sp>
          <p:nvSpPr>
            <p:cNvPr id="73" name="직사각형 72"/>
            <p:cNvSpPr/>
            <p:nvPr/>
          </p:nvSpPr>
          <p:spPr>
            <a:xfrm>
              <a:off x="3842808" y="3855509"/>
              <a:ext cx="1100666" cy="148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1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45984" y="4052359"/>
              <a:ext cx="1100666" cy="148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2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45983" y="4243918"/>
              <a:ext cx="1100666" cy="148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3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857625" y="4642910"/>
            <a:ext cx="1103842" cy="536574"/>
            <a:chOff x="3842808" y="3855509"/>
            <a:chExt cx="1103842" cy="536574"/>
          </a:xfrm>
          <a:solidFill>
            <a:srgbClr val="C0CDEF"/>
          </a:solidFill>
        </p:grpSpPr>
        <p:sp>
          <p:nvSpPr>
            <p:cNvPr id="78" name="직사각형 77"/>
            <p:cNvSpPr/>
            <p:nvPr/>
          </p:nvSpPr>
          <p:spPr>
            <a:xfrm>
              <a:off x="3842808" y="385550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1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45984" y="405235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2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45983" y="4243918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3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857625" y="5362577"/>
            <a:ext cx="1103842" cy="536574"/>
            <a:chOff x="3842808" y="3855509"/>
            <a:chExt cx="1103842" cy="536574"/>
          </a:xfrm>
          <a:solidFill>
            <a:srgbClr val="ECD174"/>
          </a:solidFill>
        </p:grpSpPr>
        <p:sp>
          <p:nvSpPr>
            <p:cNvPr id="82" name="직사각형 81"/>
            <p:cNvSpPr/>
            <p:nvPr/>
          </p:nvSpPr>
          <p:spPr>
            <a:xfrm>
              <a:off x="3842808" y="385550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1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45984" y="405235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2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45983" y="4243918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3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142693" y="4075645"/>
            <a:ext cx="1103841" cy="1160988"/>
            <a:chOff x="6846359" y="4065062"/>
            <a:chExt cx="1103841" cy="1160988"/>
          </a:xfrm>
        </p:grpSpPr>
        <p:grpSp>
          <p:nvGrpSpPr>
            <p:cNvPr id="85" name="그룹 84"/>
            <p:cNvGrpSpPr/>
            <p:nvPr/>
          </p:nvGrpSpPr>
          <p:grpSpPr>
            <a:xfrm>
              <a:off x="6846359" y="4065062"/>
              <a:ext cx="1103841" cy="536574"/>
              <a:chOff x="3842808" y="3855509"/>
              <a:chExt cx="1103841" cy="53657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845983" y="405235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C0C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46359" y="4689477"/>
              <a:ext cx="1103841" cy="536574"/>
              <a:chOff x="3842808" y="3855509"/>
              <a:chExt cx="1103841" cy="536574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845983" y="405235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9983257" y="4090462"/>
            <a:ext cx="1103842" cy="1160988"/>
            <a:chOff x="6846359" y="4065061"/>
            <a:chExt cx="1103842" cy="1160988"/>
          </a:xfrm>
        </p:grpSpPr>
        <p:grpSp>
          <p:nvGrpSpPr>
            <p:cNvPr id="99" name="그룹 98"/>
            <p:cNvGrpSpPr/>
            <p:nvPr/>
          </p:nvGrpSpPr>
          <p:grpSpPr>
            <a:xfrm>
              <a:off x="6846359" y="4065061"/>
              <a:ext cx="1103842" cy="536574"/>
              <a:chOff x="3842808" y="3855509"/>
              <a:chExt cx="1103842" cy="53657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845984" y="405235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6846359" y="4689476"/>
              <a:ext cx="1103842" cy="536574"/>
              <a:chOff x="3842808" y="3855509"/>
              <a:chExt cx="1103842" cy="536574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845984" y="405235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C0C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</a:p>
            </p:txBody>
          </p:sp>
        </p:grpSp>
      </p:grpSp>
      <p:sp>
        <p:nvSpPr>
          <p:cNvPr id="107" name="TextBox 18"/>
          <p:cNvSpPr txBox="1"/>
          <p:nvPr/>
        </p:nvSpPr>
        <p:spPr>
          <a:xfrm>
            <a:off x="918629" y="6168981"/>
            <a:ext cx="1773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 dirty="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 dirty="0">
                <a:solidFill>
                  <a:schemeClr val="accent4"/>
                </a:solidFill>
                <a:latin typeface="안상수2006가는"/>
                <a:ea typeface="안상수2006가는"/>
              </a:rPr>
              <a:t>상위 요구 사항</a:t>
            </a:r>
            <a:r>
              <a:rPr lang="en-US" altLang="ko-KR" sz="2500" dirty="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</a:p>
        </p:txBody>
      </p:sp>
      <p:sp>
        <p:nvSpPr>
          <p:cNvPr id="108" name="TextBox 18"/>
          <p:cNvSpPr txBox="1"/>
          <p:nvPr/>
        </p:nvSpPr>
        <p:spPr>
          <a:xfrm>
            <a:off x="3875612" y="6173214"/>
            <a:ext cx="17776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 dirty="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 dirty="0">
                <a:solidFill>
                  <a:schemeClr val="accent4"/>
                </a:solidFill>
                <a:latin typeface="안상수2006가는"/>
                <a:ea typeface="안상수2006가는"/>
              </a:rPr>
              <a:t>세부 요구 사항</a:t>
            </a:r>
            <a:r>
              <a:rPr lang="en-US" altLang="ko-KR" sz="2500" dirty="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</a:p>
        </p:txBody>
      </p:sp>
      <p:sp>
        <p:nvSpPr>
          <p:cNvPr id="109" name="TextBox 18"/>
          <p:cNvSpPr txBox="1"/>
          <p:nvPr/>
        </p:nvSpPr>
        <p:spPr>
          <a:xfrm>
            <a:off x="6983937" y="6130881"/>
            <a:ext cx="194698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중복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충돌 제거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</a:p>
        </p:txBody>
      </p:sp>
      <p:sp>
        <p:nvSpPr>
          <p:cNvPr id="110" name="TextBox 18"/>
          <p:cNvSpPr txBox="1"/>
          <p:nvPr/>
        </p:nvSpPr>
        <p:spPr>
          <a:xfrm>
            <a:off x="10114486" y="6146757"/>
            <a:ext cx="158714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우선순위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</a:p>
        </p:txBody>
      </p:sp>
      <p:cxnSp>
        <p:nvCxnSpPr>
          <p:cNvPr id="112" name="직선 화살표 연결선 111"/>
          <p:cNvCxnSpPr/>
          <p:nvPr/>
        </p:nvCxnSpPr>
        <p:spPr>
          <a:xfrm rot="10800000">
            <a:off x="4931834" y="3952875"/>
            <a:ext cx="486947" cy="0"/>
          </a:xfrm>
          <a:prstGeom prst="straightConnector1">
            <a:avLst/>
          </a:prstGeom>
          <a:ln w="317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16200000" flipH="1">
            <a:off x="5032340" y="4330737"/>
            <a:ext cx="751492" cy="0"/>
          </a:xfrm>
          <a:prstGeom prst="line">
            <a:avLst/>
          </a:prstGeom>
          <a:ln w="317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78" idx="3"/>
          </p:cNvCxnSpPr>
          <p:nvPr/>
        </p:nvCxnSpPr>
        <p:spPr>
          <a:xfrm rot="10800000">
            <a:off x="4958293" y="4716993"/>
            <a:ext cx="450194" cy="0"/>
          </a:xfrm>
          <a:prstGeom prst="straightConnector1">
            <a:avLst/>
          </a:prstGeom>
          <a:ln w="317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8"/>
          <p:cNvSpPr txBox="1"/>
          <p:nvPr/>
        </p:nvSpPr>
        <p:spPr>
          <a:xfrm>
            <a:off x="5023903" y="4039614"/>
            <a:ext cx="17776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충돌</a:t>
            </a:r>
            <a:endParaRPr lang="en-US" altLang="ko-KR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rot="10800000">
            <a:off x="4978400" y="5078941"/>
            <a:ext cx="486947" cy="0"/>
          </a:xfrm>
          <a:prstGeom prst="straightConnector1">
            <a:avLst/>
          </a:prstGeom>
          <a:ln w="317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16200000" flipH="1">
            <a:off x="5093300" y="5432885"/>
            <a:ext cx="703656" cy="0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0800000">
            <a:off x="4983693" y="5779559"/>
            <a:ext cx="450194" cy="0"/>
          </a:xfrm>
          <a:prstGeom prst="straightConnector1">
            <a:avLst/>
          </a:prstGeom>
          <a:ln w="317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8"/>
          <p:cNvSpPr txBox="1"/>
          <p:nvPr/>
        </p:nvSpPr>
        <p:spPr>
          <a:xfrm>
            <a:off x="5039777" y="5165680"/>
            <a:ext cx="17776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중복</a:t>
            </a:r>
          </a:p>
        </p:txBody>
      </p:sp>
      <p:sp>
        <p:nvSpPr>
          <p:cNvPr id="120" name="화살표: 오른쪽 119"/>
          <p:cNvSpPr/>
          <p:nvPr/>
        </p:nvSpPr>
        <p:spPr>
          <a:xfrm>
            <a:off x="3121970" y="4842550"/>
            <a:ext cx="303989" cy="405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1" name="화살표: 오른쪽 120"/>
          <p:cNvSpPr/>
          <p:nvPr/>
        </p:nvSpPr>
        <p:spPr>
          <a:xfrm>
            <a:off x="6096000" y="4812557"/>
            <a:ext cx="303989" cy="405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2" name="화살표: 오른쪽 121"/>
          <p:cNvSpPr/>
          <p:nvPr/>
        </p:nvSpPr>
        <p:spPr>
          <a:xfrm>
            <a:off x="9050169" y="4802425"/>
            <a:ext cx="303989" cy="405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227" y="1960811"/>
            <a:ext cx="3067478" cy="29912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28060" b="1950"/>
          <a:stretch>
            <a:fillRect/>
          </a:stretch>
        </p:blipFill>
        <p:spPr>
          <a:xfrm>
            <a:off x="4038880" y="3056895"/>
            <a:ext cx="7744905" cy="35537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588667" y="3290246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5865190" y="1942965"/>
            <a:ext cx="1031590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6" name="직사각형 25"/>
          <p:cNvSpPr/>
          <p:nvPr/>
        </p:nvSpPr>
        <p:spPr>
          <a:xfrm>
            <a:off x="4102457" y="3078265"/>
            <a:ext cx="6331137" cy="1176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10142117" y="6311089"/>
            <a:ext cx="930258" cy="294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b="30390"/>
          <a:stretch>
            <a:fillRect/>
          </a:stretch>
        </p:blipFill>
        <p:spPr>
          <a:xfrm>
            <a:off x="4075272" y="1917399"/>
            <a:ext cx="6592220" cy="96157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521" y="2101570"/>
            <a:ext cx="3210373" cy="33723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b="13830"/>
          <a:stretch>
            <a:fillRect/>
          </a:stretch>
        </p:blipFill>
        <p:spPr>
          <a:xfrm>
            <a:off x="4043022" y="1808396"/>
            <a:ext cx="7544852" cy="448193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1608933" y="3456445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2" name="직사각형 31"/>
          <p:cNvSpPr/>
          <p:nvPr/>
        </p:nvSpPr>
        <p:spPr>
          <a:xfrm>
            <a:off x="5834386" y="2145219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3" name="직사각형 32"/>
          <p:cNvSpPr/>
          <p:nvPr/>
        </p:nvSpPr>
        <p:spPr>
          <a:xfrm>
            <a:off x="4132984" y="3344587"/>
            <a:ext cx="6148744" cy="11154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24706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값삽입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2032" y="1875730"/>
            <a:ext cx="3324689" cy="49822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1884" y="1789993"/>
            <a:ext cx="7640116" cy="50680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598800" y="3655033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4577897" y="4181948"/>
            <a:ext cx="2774461" cy="1085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24706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값삽입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t="3320" b="11520"/>
          <a:stretch>
            <a:fillRect/>
          </a:stretch>
        </p:blipFill>
        <p:spPr>
          <a:xfrm>
            <a:off x="279994" y="1838411"/>
            <a:ext cx="3591426" cy="44217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r="22280"/>
          <a:stretch>
            <a:fillRect/>
          </a:stretch>
        </p:blipFill>
        <p:spPr>
          <a:xfrm>
            <a:off x="4320221" y="1798863"/>
            <a:ext cx="6078244" cy="331516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1912922" y="3594236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2" name="직사각형 31"/>
          <p:cNvSpPr/>
          <p:nvPr/>
        </p:nvSpPr>
        <p:spPr>
          <a:xfrm>
            <a:off x="4368703" y="2256683"/>
            <a:ext cx="3341908" cy="933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27424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관계테이블 생성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46610"/>
          <a:stretch>
            <a:fillRect/>
          </a:stretch>
        </p:blipFill>
        <p:spPr>
          <a:xfrm>
            <a:off x="282504" y="2068029"/>
            <a:ext cx="7544852" cy="277683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68521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 설정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145" y="2028912"/>
            <a:ext cx="2991267" cy="23053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b="7610"/>
          <a:stretch>
            <a:fillRect/>
          </a:stretch>
        </p:blipFill>
        <p:spPr>
          <a:xfrm>
            <a:off x="4315165" y="1830292"/>
            <a:ext cx="7544852" cy="480553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3250475" y="2155353"/>
            <a:ext cx="271616" cy="243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3" name="직사각형 32"/>
          <p:cNvSpPr/>
          <p:nvPr/>
        </p:nvSpPr>
        <p:spPr>
          <a:xfrm>
            <a:off x="5470003" y="6310280"/>
            <a:ext cx="768132" cy="294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68521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 설정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0" name="직사각형 29"/>
          <p:cNvSpPr/>
          <p:nvPr/>
        </p:nvSpPr>
        <p:spPr>
          <a:xfrm>
            <a:off x="5115754" y="3456445"/>
            <a:ext cx="1386243" cy="2743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b="57370"/>
          <a:stretch>
            <a:fillRect/>
          </a:stretch>
        </p:blipFill>
        <p:spPr>
          <a:xfrm>
            <a:off x="228498" y="1933067"/>
            <a:ext cx="8735643" cy="216876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t="5770" b="54820"/>
          <a:stretch>
            <a:fillRect/>
          </a:stretch>
        </p:blipFill>
        <p:spPr>
          <a:xfrm>
            <a:off x="211171" y="4500141"/>
            <a:ext cx="8726117" cy="20761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332991" y="3598307"/>
            <a:ext cx="1132919" cy="203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6" name="직사각형 35"/>
          <p:cNvSpPr/>
          <p:nvPr/>
        </p:nvSpPr>
        <p:spPr>
          <a:xfrm>
            <a:off x="1762146" y="3588579"/>
            <a:ext cx="1234248" cy="1933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7" name="직사각형 36"/>
          <p:cNvSpPr/>
          <p:nvPr/>
        </p:nvSpPr>
        <p:spPr>
          <a:xfrm>
            <a:off x="3768880" y="3730846"/>
            <a:ext cx="1761162" cy="1933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8" name="직사각형 37"/>
          <p:cNvSpPr/>
          <p:nvPr/>
        </p:nvSpPr>
        <p:spPr>
          <a:xfrm>
            <a:off x="7802213" y="3579257"/>
            <a:ext cx="1143049" cy="477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9" name="직사각형 38"/>
          <p:cNvSpPr/>
          <p:nvPr/>
        </p:nvSpPr>
        <p:spPr>
          <a:xfrm>
            <a:off x="323262" y="6020494"/>
            <a:ext cx="1132919" cy="203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0" name="직사각형 39"/>
          <p:cNvSpPr/>
          <p:nvPr/>
        </p:nvSpPr>
        <p:spPr>
          <a:xfrm>
            <a:off x="1772683" y="6051298"/>
            <a:ext cx="1234248" cy="1933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3850349" y="6193565"/>
            <a:ext cx="1842226" cy="1933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2" name="직사각형 41"/>
          <p:cNvSpPr/>
          <p:nvPr/>
        </p:nvSpPr>
        <p:spPr>
          <a:xfrm>
            <a:off x="7802617" y="5869716"/>
            <a:ext cx="1143049" cy="477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309491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관계테이블 값삽입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064" y="2106195"/>
            <a:ext cx="3324689" cy="36104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9278" y="2087275"/>
            <a:ext cx="2915057" cy="174331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1781804" y="2525832"/>
            <a:ext cx="2034754" cy="213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4670109" y="2536371"/>
            <a:ext cx="2612333" cy="9200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문제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5.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29869" y="2364433"/>
            <a:ext cx="5284349" cy="1520351"/>
            <a:chOff x="294869" y="4761486"/>
            <a:chExt cx="5557938" cy="1753411"/>
          </a:xfrm>
        </p:grpSpPr>
        <p:sp>
          <p:nvSpPr>
            <p:cNvPr id="39" name="다이아몬드 38"/>
            <p:cNvSpPr/>
            <p:nvPr/>
          </p:nvSpPr>
          <p:spPr>
            <a:xfrm>
              <a:off x="2443061" y="4822284"/>
              <a:ext cx="1226090" cy="658643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3911" y="4761486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67403" y="4772024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고객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895880" y="5136407"/>
              <a:ext cx="547181" cy="15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669151" y="5146944"/>
              <a:ext cx="598251" cy="46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94869" y="5876113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1065381" y="5876519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1835487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도서단가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2727190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주문일자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3618891" y="5917051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아이디</a:t>
              </a:r>
            </a:p>
          </p:txBody>
        </p:sp>
        <p:sp>
          <p:nvSpPr>
            <p:cNvPr id="49" name="타원 48"/>
            <p:cNvSpPr/>
            <p:nvPr/>
          </p:nvSpPr>
          <p:spPr>
            <a:xfrm>
              <a:off x="4399129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5204297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주소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 rot="10800000" flipV="1">
              <a:off x="848408" y="5511327"/>
              <a:ext cx="591488" cy="4523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232170" y="5668793"/>
              <a:ext cx="365191" cy="502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439896" y="5511327"/>
              <a:ext cx="719847" cy="38545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2840780" y="5691592"/>
              <a:ext cx="425990" cy="466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0800000" flipV="1">
              <a:off x="4172430" y="5521867"/>
              <a:ext cx="550959" cy="48273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4535926" y="5709324"/>
              <a:ext cx="374920" cy="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723388" y="5521865"/>
              <a:ext cx="575881" cy="47260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6269071" y="2188725"/>
            <a:ext cx="5471809" cy="1925265"/>
          </a:xfrm>
          <a:prstGeom prst="rect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2" name="직사각형 61"/>
          <p:cNvSpPr/>
          <p:nvPr/>
        </p:nvSpPr>
        <p:spPr>
          <a:xfrm>
            <a:off x="6258128" y="4734130"/>
            <a:ext cx="5471807" cy="1590877"/>
          </a:xfrm>
          <a:prstGeom prst="rect">
            <a:avLst/>
          </a:prstGeom>
          <a:noFill/>
          <a:ln w="317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</a:t>
            </a:r>
            <a:r>
              <a:rPr lang="ko-KR" altLang="en-US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도서번호</a:t>
            </a:r>
            <a:r>
              <a:rPr lang="en-US" altLang="ko-KR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(PK)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도서이름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출판사명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도서단가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)</a:t>
            </a:r>
          </a:p>
          <a:p>
            <a:pPr>
              <a:defRPr/>
            </a:pP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고객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</a:t>
            </a:r>
            <a:r>
              <a:rPr lang="ko-KR" altLang="en-US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고객아이디</a:t>
            </a:r>
            <a:r>
              <a:rPr lang="en-US" altLang="ko-KR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(PK)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고객이름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주소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)</a:t>
            </a:r>
            <a:br>
              <a:rPr lang="ko-KR" altLang="en-US" sz="2500">
                <a:solidFill>
                  <a:schemeClr val="tx1"/>
                </a:solidFill>
                <a:ea typeface="안상수2006가는"/>
              </a:rPr>
            </a:b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주문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</a:t>
            </a:r>
            <a:r>
              <a:rPr lang="ko-KR" altLang="en-US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주문번호</a:t>
            </a:r>
            <a:r>
              <a:rPr lang="en-US" altLang="ko-KR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(PK)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고객아이디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(FK),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도서번호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(FK),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주문일자</a:t>
            </a:r>
            <a:endParaRPr lang="en-US" altLang="ko-KR" sz="2500">
              <a:solidFill>
                <a:schemeClr val="tx1"/>
              </a:solidFill>
              <a:latin typeface="안상수2006가는"/>
              <a:ea typeface="안상수2006가는"/>
            </a:endParaRPr>
          </a:p>
        </p:txBody>
      </p:sp>
      <p:sp>
        <p:nvSpPr>
          <p:cNvPr id="65" name="화살표: 아래쪽 64"/>
          <p:cNvSpPr/>
          <p:nvPr/>
        </p:nvSpPr>
        <p:spPr>
          <a:xfrm>
            <a:off x="8745774" y="4264971"/>
            <a:ext cx="364787" cy="27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8" name="TextBox 18"/>
          <p:cNvSpPr txBox="1"/>
          <p:nvPr/>
        </p:nvSpPr>
        <p:spPr>
          <a:xfrm>
            <a:off x="6250264" y="4315070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안상수2006가는"/>
                <a:ea typeface="안상수2006가는"/>
              </a:rPr>
              <a:t>논리적 설계</a:t>
            </a: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</a:p>
        </p:txBody>
      </p:sp>
      <p:sp>
        <p:nvSpPr>
          <p:cNvPr id="78" name="TextBox 18"/>
          <p:cNvSpPr txBox="1"/>
          <p:nvPr/>
        </p:nvSpPr>
        <p:spPr>
          <a:xfrm>
            <a:off x="7933149" y="2289285"/>
            <a:ext cx="1775624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Consolas"/>
                <a:ea typeface="안상수2006가는"/>
              </a:rPr>
              <a:t>1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9808157" y="2289690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Consolas"/>
                <a:ea typeface="안상수2006가는"/>
              </a:rPr>
              <a:t>N</a:t>
            </a:r>
          </a:p>
        </p:txBody>
      </p:sp>
      <p:sp>
        <p:nvSpPr>
          <p:cNvPr id="80" name="TextBox 18"/>
          <p:cNvSpPr txBox="1"/>
          <p:nvPr/>
        </p:nvSpPr>
        <p:spPr>
          <a:xfrm>
            <a:off x="345369" y="2146207"/>
            <a:ext cx="4622989" cy="130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문제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오른쪽을 참고해서</a:t>
            </a:r>
          </a:p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BookDB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를 만들어서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Table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생성해보세요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설계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89464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497364" y="186248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(BookTBL)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12052" y="2319795"/>
          <a:ext cx="8478211" cy="1767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도서이름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bookName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518035" y="419975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고객 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(CustomerTBL)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32723" y="4666593"/>
          <a:ext cx="8478211" cy="12039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주소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89463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525939" y="209108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12052" y="2529345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주문일자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orderDate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497363" y="2072035"/>
            <a:ext cx="7835144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주문테이블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(OrderTbl)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고생하셨습니다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E N</a:t>
              </a:r>
              <a:r>
                <a:rPr lang="ko-KR" altLang="en-US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 </a:t>
              </a: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D.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sp>
        <p:nvSpPr>
          <p:cNvPr id="36" name="TextBox 67"/>
          <p:cNvSpPr txBox="1"/>
          <p:nvPr/>
        </p:nvSpPr>
        <p:spPr>
          <a:xfrm>
            <a:off x="1072140" y="1947500"/>
            <a:ext cx="2790435" cy="69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accent4"/>
                </a:solidFill>
                <a:latin typeface="안상수2006가는"/>
                <a:ea typeface="안상수2006가는"/>
              </a:rPr>
              <a:t>개념적 설계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686445" y="2851260"/>
            <a:ext cx="6051739" cy="155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개념적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</a:p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분석된 요구사항을 기초로 주요 개념과 업무 프로세스 등을 식별 </a:t>
            </a:r>
          </a:p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사용하는 DBMS의 종류에 맞게 변환 </a:t>
            </a:r>
          </a:p>
          <a:p>
            <a:pPr lvl="0">
              <a:defRPr/>
            </a:pPr>
            <a:endParaRPr lang="en-US" altLang="ko-KR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데이터베이스 스키마를 도출</a:t>
            </a:r>
          </a:p>
        </p:txBody>
      </p:sp>
      <p:sp>
        <p:nvSpPr>
          <p:cNvPr id="38" name="이등변 삼각형 13"/>
          <p:cNvSpPr/>
          <p:nvPr/>
        </p:nvSpPr>
        <p:spPr>
          <a:xfrm rot="5400000">
            <a:off x="601458" y="2122547"/>
            <a:ext cx="312845" cy="269694"/>
          </a:xfrm>
          <a:prstGeom prst="triangle">
            <a:avLst>
              <a:gd name="adj" fmla="val 50000"/>
            </a:avLst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7145" y="293062"/>
            <a:ext cx="11177710" cy="6271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데이터베이스 설계 순서는 </a:t>
            </a:r>
            <a:r>
              <a:rPr lang="ko-KR" altLang="en-US" sz="1500" b="1"/>
              <a:t>요구분석 - 개념적설계 - 논리적설계 - 물리적설계 - 구현</a:t>
            </a:r>
            <a:r>
              <a:rPr lang="ko-KR" altLang="en-US" sz="1500"/>
              <a:t> 순으로 이뤄집니다.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 u="sng"/>
              <a:t>1. 요구조건 분석 / 명세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데이터베이스의 사용자, 사용목적, 사용범위, 제약조건 등에 대한 내용을 정리하고 명세서를 작성합니다.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 u="sng"/>
              <a:t>2. 개념적 설계 (E-R모델)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정보를 구조화 하기 위해 추상적 개념으로 표현하는 과정으로 개념 스키마 모델리오가 트랜잭션 모델링을 병행하고, </a:t>
            </a:r>
          </a:p>
          <a:p>
            <a:pPr>
              <a:defRPr/>
            </a:pPr>
            <a:r>
              <a:rPr lang="ko-KR" altLang="en-US" sz="1500"/>
              <a:t>요구조건 분석을 통해 DBMS 독립적인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ko-KR" altLang="en-US" sz="1500" b="1">
                <a:solidFill>
                  <a:schemeClr val="tx1"/>
                </a:solidFill>
              </a:rPr>
              <a:t>E-R 다이어그램</a:t>
            </a:r>
            <a:r>
              <a:rPr lang="ko-KR" altLang="en-US" sz="1500"/>
              <a:t>을 작성합니다.</a:t>
            </a:r>
          </a:p>
          <a:p>
            <a:pPr>
              <a:defRPr/>
            </a:pPr>
            <a:endParaRPr lang="ko-KR" altLang="en-US" sz="1500" u="sng" strike="noStrike"/>
          </a:p>
          <a:p>
            <a:pPr>
              <a:defRPr/>
            </a:pPr>
            <a:r>
              <a:rPr lang="ko-KR" altLang="en-US" sz="1500" u="sng"/>
              <a:t>3. 논리적 설계 (데이터 모델링)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자료를 컴퓨터가 이해할 수 있도록 특정 DBMS의 논리적 자료 구조로 변환하는 과정입니다. 관계형 데이터베이스인 </a:t>
            </a:r>
          </a:p>
          <a:p>
            <a:pPr>
              <a:defRPr/>
            </a:pPr>
            <a:r>
              <a:rPr lang="ko-KR" altLang="en-US" sz="1500"/>
              <a:t>경우 이 단계에서 </a:t>
            </a:r>
            <a:r>
              <a:rPr lang="ko-KR" altLang="en-US" sz="1500" b="1"/>
              <a:t>테이블을 설계</a:t>
            </a:r>
            <a:r>
              <a:rPr lang="ko-KR" altLang="en-US" sz="1500"/>
              <a:t>하고,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ko-KR" altLang="en-US" sz="1500" b="1">
                <a:solidFill>
                  <a:schemeClr val="tx1"/>
                </a:solidFill>
              </a:rPr>
              <a:t>정규화</a:t>
            </a:r>
            <a:r>
              <a:rPr lang="ko-KR" altLang="en-US" sz="1500">
                <a:solidFill>
                  <a:schemeClr val="tx1"/>
                </a:solidFill>
              </a:rPr>
              <a:t> 과정</a:t>
            </a:r>
            <a:r>
              <a:rPr lang="ko-KR" altLang="en-US" sz="1500"/>
              <a:t>을 거치게 됩니다.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en-US" altLang="ko-KR" sz="1500" u="sng"/>
              <a:t>4</a:t>
            </a:r>
            <a:r>
              <a:rPr lang="ko-KR" altLang="en-US" sz="1500" u="sng"/>
              <a:t>. 물리적 설계 (데이터 구조화)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논리적 구조로 표현된 데이터를 물리적 구조의 데이터로 변환하는 과정입니다. 데이터베이스 파일의 저장 구조 및 </a:t>
            </a:r>
          </a:p>
          <a:p>
            <a:pPr>
              <a:defRPr/>
            </a:pPr>
            <a:r>
              <a:rPr lang="ko-KR" altLang="en-US" sz="1500"/>
              <a:t>액세스 경로, 인덱스의 구조와 저장 레코드의 크기, 순서, 접근 경로 등을 결정하며, 반응시간, 공간활용도, 트랜잭션 처리량을 </a:t>
            </a:r>
          </a:p>
          <a:p>
            <a:pPr>
              <a:defRPr/>
            </a:pPr>
            <a:r>
              <a:rPr lang="ko-KR" altLang="en-US" sz="1500"/>
              <a:t>고려하여 설계를 하여야 합니다.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en-US" altLang="ko-KR" sz="1500" u="sng"/>
              <a:t>5</a:t>
            </a:r>
            <a:r>
              <a:rPr lang="ko-KR" altLang="en-US" sz="1500" u="sng"/>
              <a:t>. 데이터베이스 구현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앞선 설계 단계에서 도출된 데이터베이스 스키마를 실제 파일로 생성하는 단계입니다. 특정 DBMS에서 데이터베이스 </a:t>
            </a:r>
          </a:p>
          <a:p>
            <a:pPr>
              <a:defRPr/>
            </a:pPr>
            <a:r>
              <a:rPr lang="ko-KR" altLang="en-US" sz="1500"/>
              <a:t>스키마를 생성한 후 데이터를 입력하며, 응용 프로그램에서 사용하기 위한 트랜잭션을 생성합니다.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sp>
        <p:nvSpPr>
          <p:cNvPr id="36" name="TextBox 67"/>
          <p:cNvSpPr txBox="1"/>
          <p:nvPr/>
        </p:nvSpPr>
        <p:spPr>
          <a:xfrm>
            <a:off x="1072140" y="1947500"/>
            <a:ext cx="1679185" cy="698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accent4"/>
                </a:solidFill>
                <a:latin typeface="안상수2006가는"/>
                <a:ea typeface="안상수2006가는"/>
              </a:rPr>
              <a:t>설계 단계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686445" y="2851260"/>
            <a:ext cx="6051739" cy="155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개념적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</a:p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분석된 요구사항을 기초로 주요 개념과 업무 프로세스 등을 식별 </a:t>
            </a:r>
          </a:p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사용하는 DBMS의 종류에 맞게 변환 </a:t>
            </a:r>
          </a:p>
          <a:p>
            <a:pPr lvl="0">
              <a:defRPr/>
            </a:pPr>
            <a:endParaRPr lang="en-US" altLang="ko-KR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데이터베이스 스키마를 도출</a:t>
            </a:r>
          </a:p>
        </p:txBody>
      </p:sp>
      <p:sp>
        <p:nvSpPr>
          <p:cNvPr id="38" name="이등변 삼각형 13"/>
          <p:cNvSpPr/>
          <p:nvPr/>
        </p:nvSpPr>
        <p:spPr>
          <a:xfrm rot="5400000">
            <a:off x="601458" y="2122547"/>
            <a:ext cx="312845" cy="269694"/>
          </a:xfrm>
          <a:prstGeom prst="triangle">
            <a:avLst>
              <a:gd name="adj" fmla="val 50000"/>
            </a:avLst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7596223" y="1964199"/>
          <a:ext cx="4054733" cy="5801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단편적인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데이터를 구조화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테이블 저장소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DB</a:t>
                      </a: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관리 소프트웨어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열</a:t>
                      </a:r>
                      <a:endParaRPr lang="en-US" altLang="ko-KR">
                        <a:latin typeface="안상수2006가는"/>
                        <a:ea typeface="안상수2006가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컬럼</a:t>
                      </a: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,</a:t>
                      </a: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필드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각 열을 구별하기 위한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로우</a:t>
                      </a: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,</a:t>
                      </a: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레코드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기본키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다른 테이블과 연결에사용</a:t>
                      </a:r>
                    </a:p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중복을 허용하지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외래키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다른 테이블과 연결에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구조화된 질의어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5" name="TextBox 18"/>
          <p:cNvSpPr txBox="1"/>
          <p:nvPr/>
        </p:nvSpPr>
        <p:spPr>
          <a:xfrm>
            <a:off x="5288439" y="6326670"/>
            <a:ext cx="2322803" cy="39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안상수2006가는"/>
                <a:ea typeface="안상수2006가는"/>
              </a:rPr>
              <a:t>설계시 알아야 할 기본 용어</a:t>
            </a: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2837</Words>
  <Application>Microsoft Office PowerPoint</Application>
  <PresentationFormat>와이드스크린</PresentationFormat>
  <Paragraphs>888</Paragraphs>
  <Slides>62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나눔고딕</vt:lpstr>
      <vt:lpstr>나눔스퀘어라운드 Regular</vt:lpstr>
      <vt:lpstr>돋움</vt:lpstr>
      <vt:lpstr>안상수2006가는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FullName</cp:lastModifiedBy>
  <cp:revision>469</cp:revision>
  <dcterms:created xsi:type="dcterms:W3CDTF">2015-07-07T04:48:58Z</dcterms:created>
  <dcterms:modified xsi:type="dcterms:W3CDTF">2025-01-14T00:05:46Z</dcterms:modified>
  <cp:version>0906.0100.01</cp:version>
</cp:coreProperties>
</file>