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91" r:id="rId2"/>
    <p:sldId id="277" r:id="rId3"/>
    <p:sldId id="306" r:id="rId4"/>
    <p:sldId id="316" r:id="rId5"/>
    <p:sldId id="307" r:id="rId6"/>
    <p:sldId id="308" r:id="rId7"/>
    <p:sldId id="309" r:id="rId8"/>
    <p:sldId id="310" r:id="rId9"/>
    <p:sldId id="311" r:id="rId10"/>
    <p:sldId id="312" r:id="rId11"/>
    <p:sldId id="313" r:id="rId12"/>
    <p:sldId id="314" r:id="rId13"/>
    <p:sldId id="315" r:id="rId14"/>
    <p:sldId id="30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24D"/>
    <a:srgbClr val="7AA06B"/>
    <a:srgbClr val="CBDCB1"/>
    <a:srgbClr val="DB732C"/>
    <a:srgbClr val="D0EDA9"/>
    <a:srgbClr val="B8C69C"/>
    <a:srgbClr val="BCF484"/>
    <a:srgbClr val="88F97F"/>
    <a:srgbClr val="994C52"/>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88" autoAdjust="0"/>
    <p:restoredTop sz="94660"/>
  </p:normalViewPr>
  <p:slideViewPr>
    <p:cSldViewPr snapToGrid="0">
      <p:cViewPr varScale="1">
        <p:scale>
          <a:sx n="114" d="100"/>
          <a:sy n="114" d="100"/>
        </p:scale>
        <p:origin x="330" y="10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2020/10/10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幸运日素材 淘宝店：https://shop145643496.taobao.com</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10</a:t>
            </a:fld>
            <a:endParaRPr lang="zh-CN" altLang="en-US"/>
          </a:p>
        </p:txBody>
      </p:sp>
    </p:spTree>
    <p:extLst>
      <p:ext uri="{BB962C8B-B14F-4D97-AF65-F5344CB8AC3E}">
        <p14:creationId xmlns:p14="http://schemas.microsoft.com/office/powerpoint/2010/main" val="1646355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11</a:t>
            </a:fld>
            <a:endParaRPr lang="zh-CN" altLang="en-US"/>
          </a:p>
        </p:txBody>
      </p:sp>
    </p:spTree>
    <p:extLst>
      <p:ext uri="{BB962C8B-B14F-4D97-AF65-F5344CB8AC3E}">
        <p14:creationId xmlns:p14="http://schemas.microsoft.com/office/powerpoint/2010/main" val="217399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12</a:t>
            </a:fld>
            <a:endParaRPr lang="zh-CN" altLang="en-US"/>
          </a:p>
        </p:txBody>
      </p:sp>
    </p:spTree>
    <p:extLst>
      <p:ext uri="{BB962C8B-B14F-4D97-AF65-F5344CB8AC3E}">
        <p14:creationId xmlns:p14="http://schemas.microsoft.com/office/powerpoint/2010/main" val="699487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13</a:t>
            </a:fld>
            <a:endParaRPr lang="zh-CN" altLang="en-US"/>
          </a:p>
        </p:txBody>
      </p:sp>
    </p:spTree>
    <p:extLst>
      <p:ext uri="{BB962C8B-B14F-4D97-AF65-F5344CB8AC3E}">
        <p14:creationId xmlns:p14="http://schemas.microsoft.com/office/powerpoint/2010/main" val="2450768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幸运日素材 淘宝店：https://shop145643496.taobao.com</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14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108463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4</a:t>
            </a:fld>
            <a:endParaRPr lang="zh-CN" altLang="en-US"/>
          </a:p>
        </p:txBody>
      </p:sp>
    </p:spTree>
    <p:extLst>
      <p:ext uri="{BB962C8B-B14F-4D97-AF65-F5344CB8AC3E}">
        <p14:creationId xmlns:p14="http://schemas.microsoft.com/office/powerpoint/2010/main" val="2318818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5</a:t>
            </a:fld>
            <a:endParaRPr lang="zh-CN" altLang="en-US"/>
          </a:p>
        </p:txBody>
      </p:sp>
    </p:spTree>
    <p:extLst>
      <p:ext uri="{BB962C8B-B14F-4D97-AF65-F5344CB8AC3E}">
        <p14:creationId xmlns:p14="http://schemas.microsoft.com/office/powerpoint/2010/main" val="2551265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6</a:t>
            </a:fld>
            <a:endParaRPr lang="zh-CN" altLang="en-US"/>
          </a:p>
        </p:txBody>
      </p:sp>
    </p:spTree>
    <p:extLst>
      <p:ext uri="{BB962C8B-B14F-4D97-AF65-F5344CB8AC3E}">
        <p14:creationId xmlns:p14="http://schemas.microsoft.com/office/powerpoint/2010/main" val="3021157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7</a:t>
            </a:fld>
            <a:endParaRPr lang="zh-CN" altLang="en-US"/>
          </a:p>
        </p:txBody>
      </p:sp>
    </p:spTree>
    <p:extLst>
      <p:ext uri="{BB962C8B-B14F-4D97-AF65-F5344CB8AC3E}">
        <p14:creationId xmlns:p14="http://schemas.microsoft.com/office/powerpoint/2010/main" val="2725123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8</a:t>
            </a:fld>
            <a:endParaRPr lang="zh-CN" altLang="en-US"/>
          </a:p>
        </p:txBody>
      </p:sp>
    </p:spTree>
    <p:extLst>
      <p:ext uri="{BB962C8B-B14F-4D97-AF65-F5344CB8AC3E}">
        <p14:creationId xmlns:p14="http://schemas.microsoft.com/office/powerpoint/2010/main" val="2380529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9</a:t>
            </a:fld>
            <a:endParaRPr lang="zh-CN" altLang="en-US"/>
          </a:p>
        </p:txBody>
      </p:sp>
    </p:spTree>
    <p:extLst>
      <p:ext uri="{BB962C8B-B14F-4D97-AF65-F5344CB8AC3E}">
        <p14:creationId xmlns:p14="http://schemas.microsoft.com/office/powerpoint/2010/main" val="2735018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cSld>
  <p:clrMapOvr>
    <a:masterClrMapping/>
  </p:clrMapOvr>
  <p:transition spd="slow" advTm="3000">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advTm="3000">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p:transition spd="slow" advTm="3000">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 with Footer &amp; Header">
    <p:spTree>
      <p:nvGrpSpPr>
        <p:cNvPr id="1" name=""/>
        <p:cNvGrpSpPr/>
        <p:nvPr/>
      </p:nvGrpSpPr>
      <p:grpSpPr>
        <a:xfrm>
          <a:off x="0" y="0"/>
          <a:ext cx="0" cy="0"/>
          <a:chOff x="0" y="0"/>
          <a:chExt cx="0" cy="0"/>
        </a:xfrm>
      </p:grpSpPr>
    </p:spTree>
  </p:cSld>
  <p:clrMapOvr>
    <a:masterClrMapping/>
  </p:clrMapOvr>
  <p:transition spd="slow" advTm="3000">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Mockup 13">
    <p:spTree>
      <p:nvGrpSpPr>
        <p:cNvPr id="1" name=""/>
        <p:cNvGrpSpPr/>
        <p:nvPr/>
      </p:nvGrpSpPr>
      <p:grpSpPr>
        <a:xfrm>
          <a:off x="0" y="0"/>
          <a:ext cx="0" cy="0"/>
          <a:chOff x="0" y="0"/>
          <a:chExt cx="0" cy="0"/>
        </a:xfrm>
      </p:grpSpPr>
    </p:spTree>
  </p:cSld>
  <p:clrMapOvr>
    <a:masterClrMapping/>
  </p:clrMapOvr>
  <p:transition spd="slow" advTm="3000">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ockup 14">
    <p:spTree>
      <p:nvGrpSpPr>
        <p:cNvPr id="1" name=""/>
        <p:cNvGrpSpPr/>
        <p:nvPr/>
      </p:nvGrpSpPr>
      <p:grpSpPr>
        <a:xfrm>
          <a:off x="0" y="0"/>
          <a:ext cx="0" cy="0"/>
          <a:chOff x="0" y="0"/>
          <a:chExt cx="0" cy="0"/>
        </a:xfrm>
      </p:grpSpPr>
    </p:spTree>
  </p:cSld>
  <p:clrMapOvr>
    <a:masterClrMapping/>
  </p:clrMapOvr>
  <p:transition spd="slow" advTm="3000">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Mockup 18">
    <p:spTree>
      <p:nvGrpSpPr>
        <p:cNvPr id="1" name=""/>
        <p:cNvGrpSpPr/>
        <p:nvPr/>
      </p:nvGrpSpPr>
      <p:grpSpPr>
        <a:xfrm>
          <a:off x="0" y="0"/>
          <a:ext cx="0" cy="0"/>
          <a:chOff x="0" y="0"/>
          <a:chExt cx="0" cy="0"/>
        </a:xfrm>
      </p:grpSpPr>
    </p:spTree>
  </p:cSld>
  <p:clrMapOvr>
    <a:masterClrMapping/>
  </p:clrMapOvr>
  <p:transition spd="slow" advTm="3000">
    <p:push/>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Tm="3000">
    <p:pu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microsoft.com/office/2007/relationships/hdphoto" Target="../media/hdphoto3.wdp"/><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microsoft.com/office/2007/relationships/hdphoto" Target="../media/hdphoto6.wdp"/><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microsoft.com/office/2007/relationships/hdphoto" Target="../media/hdphoto5.wdp"/><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238539" y="185530"/>
            <a:ext cx="11728174" cy="6453809"/>
          </a:xfrm>
          <a:prstGeom prst="rect">
            <a:avLst/>
          </a:prstGeom>
          <a:noFill/>
          <a:ln>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815C138A-8FD0-4F84-8802-82CECF6CBD97}"/>
              </a:ext>
            </a:extLst>
          </p:cNvPr>
          <p:cNvSpPr txBox="1"/>
          <p:nvPr/>
        </p:nvSpPr>
        <p:spPr>
          <a:xfrm>
            <a:off x="3802485" y="5162098"/>
            <a:ext cx="4600281" cy="369332"/>
          </a:xfrm>
          <a:prstGeom prst="rect">
            <a:avLst/>
          </a:prstGeom>
          <a:noFill/>
        </p:spPr>
        <p:txBody>
          <a:bodyPr wrap="square" rtlCol="0">
            <a:spAutoFit/>
          </a:bodyPr>
          <a:lstStyle/>
          <a:p>
            <a:pPr algn="ctr"/>
            <a:r>
              <a:rPr lang="en-US" altLang="zh-CN" dirty="0"/>
              <a:t>Reporter</a:t>
            </a:r>
            <a:r>
              <a:rPr lang="zh-CN" altLang="en-US" dirty="0"/>
              <a:t>：</a:t>
            </a:r>
            <a:r>
              <a:rPr lang="en-US" altLang="zh-CN" dirty="0"/>
              <a:t>Wei Ji</a:t>
            </a:r>
          </a:p>
        </p:txBody>
      </p:sp>
      <p:pic>
        <p:nvPicPr>
          <p:cNvPr id="5" name="图片 4">
            <a:extLst>
              <a:ext uri="{FF2B5EF4-FFF2-40B4-BE49-F238E27FC236}">
                <a16:creationId xmlns:a16="http://schemas.microsoft.com/office/drawing/2014/main" id="{5D7D6578-EB23-494F-BFF6-528D0B894173}"/>
              </a:ext>
            </a:extLst>
          </p:cNvPr>
          <p:cNvPicPr>
            <a:picLocks noChangeAspect="1"/>
          </p:cNvPicPr>
          <p:nvPr/>
        </p:nvPicPr>
        <p:blipFill>
          <a:blip r:embed="rId3"/>
          <a:stretch>
            <a:fillRect/>
          </a:stretch>
        </p:blipFill>
        <p:spPr>
          <a:xfrm>
            <a:off x="2042354" y="722981"/>
            <a:ext cx="8120542" cy="3901667"/>
          </a:xfrm>
          <a:prstGeom prst="rect">
            <a:avLst/>
          </a:prstGeom>
        </p:spPr>
      </p:pic>
    </p:spTree>
  </p:cSld>
  <p:clrMapOvr>
    <a:masterClrMapping/>
  </p:clrMapOvr>
  <p:transition spd="slow" advTm="3000">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3937400" y="411781"/>
            <a:ext cx="4069512" cy="584775"/>
          </a:xfrm>
          <a:prstGeom prst="rect">
            <a:avLst/>
          </a:prstGeom>
          <a:noFill/>
        </p:spPr>
        <p:txBody>
          <a:bodyPr wrap="none" rtlCol="0">
            <a:spAutoFit/>
            <a:scene3d>
              <a:camera prst="orthographicFront"/>
              <a:lightRig rig="threePt" dir="t"/>
            </a:scene3d>
            <a:sp3d contourW="12700"/>
          </a:bodyPr>
          <a:lstStyle/>
          <a:p>
            <a:pPr algn="ctr"/>
            <a:r>
              <a:rPr lang="en-US" altLang="zh-CN" sz="3200">
                <a:solidFill>
                  <a:schemeClr val="tx1">
                    <a:lumMod val="75000"/>
                    <a:lumOff val="25000"/>
                  </a:schemeClr>
                </a:solidFill>
                <a:latin typeface="思源黑体 CN Light" panose="020B0300000000000000" pitchFamily="34" charset="-122"/>
                <a:ea typeface="思源黑体 CN Light" panose="020B0300000000000000" pitchFamily="34" charset="-122"/>
              </a:rPr>
              <a:t>Model Performance</a:t>
            </a:r>
            <a:endParaRPr lang="zh-CN" altLang="en-US" sz="3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cxnSp>
        <p:nvCxnSpPr>
          <p:cNvPr id="11" name="直接连接符 10"/>
          <p:cNvCxnSpPr/>
          <p:nvPr/>
        </p:nvCxnSpPr>
        <p:spPr>
          <a:xfrm>
            <a:off x="8006912"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158892"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38539" y="185530"/>
            <a:ext cx="11728174" cy="6453809"/>
          </a:xfrm>
          <a:prstGeom prst="rect">
            <a:avLst/>
          </a:prstGeom>
          <a:noFill/>
          <a:ln>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FB44E955-E5E6-4DA3-B604-736646A839A9}"/>
              </a:ext>
            </a:extLst>
          </p:cNvPr>
          <p:cNvPicPr>
            <a:picLocks noChangeAspect="1"/>
          </p:cNvPicPr>
          <p:nvPr/>
        </p:nvPicPr>
        <p:blipFill>
          <a:blip r:embed="rId3"/>
          <a:stretch>
            <a:fillRect/>
          </a:stretch>
        </p:blipFill>
        <p:spPr>
          <a:xfrm>
            <a:off x="2055042" y="2151285"/>
            <a:ext cx="7637583" cy="4389415"/>
          </a:xfrm>
          <a:prstGeom prst="rect">
            <a:avLst/>
          </a:prstGeom>
        </p:spPr>
      </p:pic>
      <p:sp>
        <p:nvSpPr>
          <p:cNvPr id="2" name="文本框 1">
            <a:extLst>
              <a:ext uri="{FF2B5EF4-FFF2-40B4-BE49-F238E27FC236}">
                <a16:creationId xmlns:a16="http://schemas.microsoft.com/office/drawing/2014/main" id="{499D4952-3F5D-4266-A10E-2F59181F172F}"/>
              </a:ext>
            </a:extLst>
          </p:cNvPr>
          <p:cNvSpPr txBox="1"/>
          <p:nvPr/>
        </p:nvSpPr>
        <p:spPr>
          <a:xfrm>
            <a:off x="1080303" y="996556"/>
            <a:ext cx="9587060" cy="923330"/>
          </a:xfrm>
          <a:prstGeom prst="rect">
            <a:avLst/>
          </a:prstGeom>
          <a:noFill/>
        </p:spPr>
        <p:txBody>
          <a:bodyPr wrap="square" rtlCol="0">
            <a:spAutoFit/>
          </a:bodyPr>
          <a:lstStyle/>
          <a:p>
            <a:r>
              <a:rPr lang="en-US" altLang="zh-CN" b="1" dirty="0">
                <a:solidFill>
                  <a:schemeClr val="accent4">
                    <a:lumMod val="50000"/>
                  </a:schemeClr>
                </a:solidFill>
              </a:rPr>
              <a:t>DATASET</a:t>
            </a:r>
            <a:r>
              <a:rPr lang="zh-CN" altLang="en-US" b="1" dirty="0">
                <a:solidFill>
                  <a:schemeClr val="accent4">
                    <a:lumMod val="50000"/>
                  </a:schemeClr>
                </a:solidFill>
              </a:rPr>
              <a:t>：</a:t>
            </a:r>
            <a:r>
              <a:rPr lang="en-US" altLang="zh-CN" dirty="0"/>
              <a:t>IRI’s scanner panel data , which contains transaction information of 30 product categories and 13,124 unique products purchased by 5,214 households across 53 stores at the weekly level for 52 weeks. The total number of shopping baskets amounts to 280,052. </a:t>
            </a:r>
            <a:endParaRPr lang="zh-CN" altLang="en-US" dirty="0"/>
          </a:p>
        </p:txBody>
      </p:sp>
    </p:spTree>
    <p:extLst>
      <p:ext uri="{BB962C8B-B14F-4D97-AF65-F5344CB8AC3E}">
        <p14:creationId xmlns:p14="http://schemas.microsoft.com/office/powerpoint/2010/main" val="3330594435"/>
      </p:ext>
    </p:extLst>
  </p:cSld>
  <p:clrMapOvr>
    <a:masterClrMapping/>
  </p:clrMapOvr>
  <p:transition spd="slow" advTm="3000">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3937400" y="411781"/>
            <a:ext cx="4069512" cy="584775"/>
          </a:xfrm>
          <a:prstGeom prst="rect">
            <a:avLst/>
          </a:prstGeom>
          <a:noFill/>
        </p:spPr>
        <p:txBody>
          <a:bodyPr wrap="none" rtlCol="0">
            <a:spAutoFit/>
            <a:scene3d>
              <a:camera prst="orthographicFront"/>
              <a:lightRig rig="threePt" dir="t"/>
            </a:scene3d>
            <a:sp3d contourW="12700"/>
          </a:bodyPr>
          <a:lstStyle/>
          <a:p>
            <a:pPr algn="ctr"/>
            <a:r>
              <a:rPr lang="en-US" altLang="zh-CN" sz="3200">
                <a:solidFill>
                  <a:schemeClr val="tx1">
                    <a:lumMod val="75000"/>
                    <a:lumOff val="25000"/>
                  </a:schemeClr>
                </a:solidFill>
                <a:latin typeface="思源黑体 CN Light" panose="020B0300000000000000" pitchFamily="34" charset="-122"/>
                <a:ea typeface="思源黑体 CN Light" panose="020B0300000000000000" pitchFamily="34" charset="-122"/>
              </a:rPr>
              <a:t>Model Performance</a:t>
            </a:r>
            <a:endParaRPr lang="zh-CN" altLang="en-US" sz="3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cxnSp>
        <p:nvCxnSpPr>
          <p:cNvPr id="11" name="直接连接符 10"/>
          <p:cNvCxnSpPr/>
          <p:nvPr/>
        </p:nvCxnSpPr>
        <p:spPr>
          <a:xfrm>
            <a:off x="8006912"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158892"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38539" y="185530"/>
            <a:ext cx="11728174" cy="6453809"/>
          </a:xfrm>
          <a:prstGeom prst="rect">
            <a:avLst/>
          </a:prstGeom>
          <a:noFill/>
          <a:ln>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E28A949B-42D8-4E91-9A4B-D78F14C68B64}"/>
              </a:ext>
            </a:extLst>
          </p:cNvPr>
          <p:cNvPicPr>
            <a:picLocks noChangeAspect="1"/>
          </p:cNvPicPr>
          <p:nvPr/>
        </p:nvPicPr>
        <p:blipFill>
          <a:blip r:embed="rId3"/>
          <a:stretch>
            <a:fillRect/>
          </a:stretch>
        </p:blipFill>
        <p:spPr>
          <a:xfrm>
            <a:off x="2196494" y="996556"/>
            <a:ext cx="7799011" cy="5591908"/>
          </a:xfrm>
          <a:prstGeom prst="rect">
            <a:avLst/>
          </a:prstGeom>
        </p:spPr>
      </p:pic>
    </p:spTree>
    <p:extLst>
      <p:ext uri="{BB962C8B-B14F-4D97-AF65-F5344CB8AC3E}">
        <p14:creationId xmlns:p14="http://schemas.microsoft.com/office/powerpoint/2010/main" val="867460992"/>
      </p:ext>
    </p:extLst>
  </p:cSld>
  <p:clrMapOvr>
    <a:masterClrMapping/>
  </p:clrMapOvr>
  <p:transition spd="slow" advTm="3000">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3937400" y="411781"/>
            <a:ext cx="4069512" cy="584775"/>
          </a:xfrm>
          <a:prstGeom prst="rect">
            <a:avLst/>
          </a:prstGeom>
          <a:noFill/>
        </p:spPr>
        <p:txBody>
          <a:bodyPr wrap="none" rtlCol="0">
            <a:spAutoFit/>
            <a:scene3d>
              <a:camera prst="orthographicFront"/>
              <a:lightRig rig="threePt" dir="t"/>
            </a:scene3d>
            <a:sp3d contourW="12700"/>
          </a:bodyPr>
          <a:lstStyle/>
          <a:p>
            <a:pPr algn="ctr"/>
            <a:r>
              <a:rPr lang="en-US" altLang="zh-CN" sz="3200">
                <a:solidFill>
                  <a:schemeClr val="tx1">
                    <a:lumMod val="75000"/>
                    <a:lumOff val="25000"/>
                  </a:schemeClr>
                </a:solidFill>
                <a:latin typeface="思源黑体 CN Light" panose="020B0300000000000000" pitchFamily="34" charset="-122"/>
                <a:ea typeface="思源黑体 CN Light" panose="020B0300000000000000" pitchFamily="34" charset="-122"/>
              </a:rPr>
              <a:t>Model Performance</a:t>
            </a:r>
            <a:endParaRPr lang="zh-CN" altLang="en-US" sz="3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cxnSp>
        <p:nvCxnSpPr>
          <p:cNvPr id="11" name="直接连接符 10"/>
          <p:cNvCxnSpPr/>
          <p:nvPr/>
        </p:nvCxnSpPr>
        <p:spPr>
          <a:xfrm>
            <a:off x="8006912"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158892"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38539" y="185530"/>
            <a:ext cx="11728174" cy="6453809"/>
          </a:xfrm>
          <a:prstGeom prst="rect">
            <a:avLst/>
          </a:prstGeom>
          <a:noFill/>
          <a:ln>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04468FA7-0807-4493-9A4F-D0F7B801B5B1}"/>
              </a:ext>
            </a:extLst>
          </p:cNvPr>
          <p:cNvPicPr>
            <a:picLocks noChangeAspect="1"/>
          </p:cNvPicPr>
          <p:nvPr/>
        </p:nvPicPr>
        <p:blipFill>
          <a:blip r:embed="rId3"/>
          <a:stretch>
            <a:fillRect/>
          </a:stretch>
        </p:blipFill>
        <p:spPr>
          <a:xfrm>
            <a:off x="2680500" y="1674120"/>
            <a:ext cx="6981974" cy="4205314"/>
          </a:xfrm>
          <a:prstGeom prst="rect">
            <a:avLst/>
          </a:prstGeom>
        </p:spPr>
      </p:pic>
    </p:spTree>
    <p:extLst>
      <p:ext uri="{BB962C8B-B14F-4D97-AF65-F5344CB8AC3E}">
        <p14:creationId xmlns:p14="http://schemas.microsoft.com/office/powerpoint/2010/main" val="3815572609"/>
      </p:ext>
    </p:extLst>
  </p:cSld>
  <p:clrMapOvr>
    <a:masterClrMapping/>
  </p:clrMapOvr>
  <p:transition spd="slow" advTm="3000">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4673181" y="411781"/>
            <a:ext cx="2597955"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tx1">
                    <a:lumMod val="75000"/>
                    <a:lumOff val="25000"/>
                  </a:schemeClr>
                </a:solidFill>
                <a:latin typeface="思源黑体 CN Light" panose="020B0300000000000000" pitchFamily="34" charset="-122"/>
                <a:ea typeface="思源黑体 CN Light" panose="020B0300000000000000" pitchFamily="34" charset="-122"/>
              </a:rPr>
              <a:t>COCLUSION</a:t>
            </a:r>
            <a:endParaRPr lang="zh-CN" altLang="en-US" sz="3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cxnSp>
        <p:nvCxnSpPr>
          <p:cNvPr id="11" name="直接连接符 10"/>
          <p:cNvCxnSpPr/>
          <p:nvPr/>
        </p:nvCxnSpPr>
        <p:spPr>
          <a:xfrm>
            <a:off x="7591467"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574459"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38539" y="185530"/>
            <a:ext cx="11728174" cy="6453809"/>
          </a:xfrm>
          <a:prstGeom prst="rect">
            <a:avLst/>
          </a:prstGeom>
          <a:noFill/>
          <a:ln>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115AB7E9-6F55-43EB-9236-BC8BDFE7F2C5}"/>
              </a:ext>
            </a:extLst>
          </p:cNvPr>
          <p:cNvSpPr/>
          <p:nvPr/>
        </p:nvSpPr>
        <p:spPr>
          <a:xfrm>
            <a:off x="762277" y="1276135"/>
            <a:ext cx="10419762" cy="4305730"/>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000" dirty="0"/>
              <a:t>Highly scalable and can be applied to millions of products because of the shallow model structure; </a:t>
            </a:r>
          </a:p>
          <a:p>
            <a:pPr marL="342900" indent="-342900">
              <a:lnSpc>
                <a:spcPct val="200000"/>
              </a:lnSpc>
              <a:buFont typeface="Arial" panose="020B0604020202020204" pitchFamily="34" charset="0"/>
              <a:buChar char="•"/>
            </a:pPr>
            <a:r>
              <a:rPr lang="en-US" altLang="zh-CN" sz="2000" dirty="0"/>
              <a:t>Differentiate substitutes and complements using two metrics, exchangeability and complementarity;</a:t>
            </a:r>
          </a:p>
          <a:p>
            <a:pPr marL="342900" indent="-342900">
              <a:lnSpc>
                <a:spcPct val="200000"/>
              </a:lnSpc>
              <a:buFont typeface="Arial" panose="020B0604020202020204" pitchFamily="34" charset="0"/>
              <a:buChar char="•"/>
            </a:pPr>
            <a:r>
              <a:rPr lang="en-US" altLang="zh-CN" sz="2000" dirty="0"/>
              <a:t>Forecast demand more quickly and accurately;</a:t>
            </a:r>
          </a:p>
          <a:p>
            <a:pPr marL="342900" indent="-342900">
              <a:lnSpc>
                <a:spcPct val="200000"/>
              </a:lnSpc>
              <a:buFont typeface="Arial" panose="020B0604020202020204" pitchFamily="34" charset="0"/>
              <a:buChar char="•"/>
            </a:pPr>
            <a:r>
              <a:rPr lang="en-US" altLang="zh-CN" sz="2000" dirty="0"/>
              <a:t>Estimate price elasticities more accurately by removing the influence of price from product vectors.</a:t>
            </a:r>
            <a:endParaRPr lang="zh-CN" altLang="en-US" sz="2000" dirty="0"/>
          </a:p>
        </p:txBody>
      </p:sp>
    </p:spTree>
    <p:extLst>
      <p:ext uri="{BB962C8B-B14F-4D97-AF65-F5344CB8AC3E}">
        <p14:creationId xmlns:p14="http://schemas.microsoft.com/office/powerpoint/2010/main" val="2596677318"/>
      </p:ext>
    </p:extLst>
  </p:cSld>
  <p:clrMapOvr>
    <a:masterClrMapping/>
  </p:clrMapOvr>
  <p:transition spd="slow" advTm="3000">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610382" y="2868876"/>
            <a:ext cx="3333630" cy="830997"/>
          </a:xfrm>
          <a:prstGeom prst="rect">
            <a:avLst/>
          </a:prstGeom>
          <a:noFill/>
        </p:spPr>
        <p:txBody>
          <a:bodyPr wrap="square" rtlCol="0">
            <a:spAutoFit/>
            <a:scene3d>
              <a:camera prst="orthographicFront"/>
              <a:lightRig rig="threePt" dir="t"/>
            </a:scene3d>
            <a:sp3d contourW="12700"/>
          </a:bodyPr>
          <a:lstStyle/>
          <a:p>
            <a:pPr algn="ctr"/>
            <a:r>
              <a:rPr lang="en-US" altLang="zh-CN" sz="4800" dirty="0">
                <a:solidFill>
                  <a:schemeClr val="tx1">
                    <a:lumMod val="50000"/>
                    <a:lumOff val="50000"/>
                  </a:schemeClr>
                </a:solidFill>
                <a:latin typeface="+mn-ea"/>
                <a:cs typeface="经典综艺体简" panose="02010609000101010101" pitchFamily="49" charset="-122"/>
              </a:rPr>
              <a:t>THANKS</a:t>
            </a:r>
            <a:endParaRPr lang="zh-CN" altLang="en-US" sz="4800" dirty="0">
              <a:solidFill>
                <a:schemeClr val="tx1">
                  <a:lumMod val="50000"/>
                  <a:lumOff val="50000"/>
                </a:schemeClr>
              </a:solidFill>
              <a:latin typeface="+mn-ea"/>
              <a:cs typeface="经典综艺体简" panose="02010609000101010101" pitchFamily="49" charset="-122"/>
            </a:endParaRPr>
          </a:p>
        </p:txBody>
      </p:sp>
      <p:cxnSp>
        <p:nvCxnSpPr>
          <p:cNvPr id="10" name="直接连接符 9"/>
          <p:cNvCxnSpPr/>
          <p:nvPr/>
        </p:nvCxnSpPr>
        <p:spPr>
          <a:xfrm flipH="1">
            <a:off x="4502846" y="980661"/>
            <a:ext cx="1129328" cy="1340986"/>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6169660" y="3121454"/>
            <a:ext cx="2516899" cy="2988615"/>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7136961" y="4591513"/>
            <a:ext cx="807051" cy="958309"/>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38539" y="185530"/>
            <a:ext cx="11728174" cy="6453809"/>
          </a:xfrm>
          <a:prstGeom prst="rect">
            <a:avLst/>
          </a:prstGeom>
          <a:noFill/>
          <a:ln>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Tm="3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down)">
                                      <p:cBhvr>
                                        <p:cTn id="14" dur="500"/>
                                        <p:tgtEl>
                                          <p:spTgt spid="15"/>
                                        </p:tgtEl>
                                      </p:cBhvr>
                                    </p:animEffect>
                                  </p:childTnLst>
                                </p:cTn>
                              </p:par>
                              <p:par>
                                <p:cTn id="15" presetID="22" presetClass="entr" presetSubtype="4"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4277427" y="411781"/>
            <a:ext cx="3389454"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tx1">
                    <a:lumMod val="75000"/>
                    <a:lumOff val="25000"/>
                  </a:schemeClr>
                </a:solidFill>
                <a:latin typeface="思源黑体 CN Light" panose="020B0300000000000000" pitchFamily="34" charset="-122"/>
                <a:ea typeface="思源黑体 CN Light" panose="020B0300000000000000" pitchFamily="34" charset="-122"/>
              </a:rPr>
              <a:t>INTRODUCTION</a:t>
            </a:r>
            <a:endParaRPr lang="zh-CN" altLang="en-US" sz="3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cxnSp>
        <p:nvCxnSpPr>
          <p:cNvPr id="11" name="直接连接符 10"/>
          <p:cNvCxnSpPr/>
          <p:nvPr/>
        </p:nvCxnSpPr>
        <p:spPr>
          <a:xfrm>
            <a:off x="7591467"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574459"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38539" y="185530"/>
            <a:ext cx="11728174" cy="6453809"/>
          </a:xfrm>
          <a:prstGeom prst="rect">
            <a:avLst/>
          </a:prstGeom>
          <a:noFill/>
          <a:ln>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94BF9E8C-F3A1-4A90-A524-5AC13B69BCA7}"/>
              </a:ext>
            </a:extLst>
          </p:cNvPr>
          <p:cNvSpPr txBox="1"/>
          <p:nvPr/>
        </p:nvSpPr>
        <p:spPr>
          <a:xfrm>
            <a:off x="669303" y="1640264"/>
            <a:ext cx="10312924" cy="345351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CN" dirty="0"/>
              <a:t>Three properties are generally desirable: </a:t>
            </a:r>
          </a:p>
          <a:p>
            <a:r>
              <a:rPr lang="en-US" altLang="zh-CN" sz="1600" dirty="0"/>
              <a:t>	1</a:t>
            </a:r>
            <a:r>
              <a:rPr lang="zh-CN" altLang="en-US" sz="1600" dirty="0"/>
              <a:t>、</a:t>
            </a:r>
            <a:r>
              <a:rPr lang="en-US" altLang="zh-CN" sz="1600" dirty="0"/>
              <a:t>adhere well to image bound</a:t>
            </a:r>
          </a:p>
          <a:p>
            <a:r>
              <a:rPr lang="en-US" altLang="zh-CN" sz="1600" dirty="0"/>
              <a:t>	2</a:t>
            </a:r>
            <a:r>
              <a:rPr lang="zh-CN" altLang="en-US" sz="1600" dirty="0"/>
              <a:t>、</a:t>
            </a:r>
            <a:r>
              <a:rPr lang="en-US" altLang="zh-CN" sz="1600" dirty="0"/>
              <a:t>reduce computational complexity</a:t>
            </a:r>
          </a:p>
          <a:p>
            <a:r>
              <a:rPr lang="en-US" altLang="zh-CN" sz="1600" dirty="0"/>
              <a:t>	3</a:t>
            </a:r>
            <a:r>
              <a:rPr lang="zh-CN" altLang="en-US" sz="1600" dirty="0"/>
              <a:t>、</a:t>
            </a:r>
            <a:r>
              <a:rPr lang="en-US" altLang="zh-CN" sz="1600" dirty="0"/>
              <a:t>both increase the speed and improve the quality of the result</a:t>
            </a:r>
          </a:p>
          <a:p>
            <a:pPr marL="285750" indent="-285750">
              <a:lnSpc>
                <a:spcPct val="200000"/>
              </a:lnSpc>
              <a:buFont typeface="Arial" panose="020B0604020202020204" pitchFamily="34" charset="0"/>
              <a:buChar char="•"/>
            </a:pPr>
            <a:r>
              <a:rPr lang="en-US" altLang="zh-CN" dirty="0"/>
              <a:t>Existing </a:t>
            </a:r>
            <a:r>
              <a:rPr lang="en-US" altLang="zh-CN" dirty="0" err="1"/>
              <a:t>superpixel</a:t>
            </a:r>
            <a:r>
              <a:rPr lang="en-US" altLang="zh-CN" dirty="0"/>
              <a:t> methods</a:t>
            </a:r>
          </a:p>
          <a:p>
            <a:pPr marL="457200" lvl="2"/>
            <a:r>
              <a:rPr lang="en-US" altLang="zh-CN" sz="1600" dirty="0"/>
              <a:t>1</a:t>
            </a:r>
            <a:r>
              <a:rPr lang="zh-CN" altLang="en-US" sz="1600" dirty="0"/>
              <a:t>、</a:t>
            </a:r>
            <a:r>
              <a:rPr lang="en-US" altLang="zh-CN" sz="1600" dirty="0"/>
              <a:t>graph-based algorithms</a:t>
            </a:r>
          </a:p>
          <a:p>
            <a:pPr marL="457200" lvl="2"/>
            <a:r>
              <a:rPr lang="en-US" altLang="zh-CN" sz="1600" dirty="0"/>
              <a:t>2</a:t>
            </a:r>
            <a:r>
              <a:rPr lang="zh-CN" altLang="en-US" sz="1600" dirty="0"/>
              <a:t>、</a:t>
            </a:r>
            <a:r>
              <a:rPr lang="en-US" altLang="zh-CN" sz="1600" dirty="0"/>
              <a:t>gradient-ascent-based algorithms</a:t>
            </a:r>
          </a:p>
          <a:p>
            <a:pPr marL="285750" indent="-285750">
              <a:lnSpc>
                <a:spcPct val="200000"/>
              </a:lnSpc>
              <a:buFont typeface="Arial" panose="020B0604020202020204" pitchFamily="34" charset="0"/>
              <a:buChar char="•"/>
            </a:pPr>
            <a:r>
              <a:rPr lang="en-US" altLang="zh-CN" dirty="0"/>
              <a:t>Algorithm procedure</a:t>
            </a:r>
          </a:p>
          <a:p>
            <a:pPr marL="285750" indent="-285750">
              <a:lnSpc>
                <a:spcPct val="200000"/>
              </a:lnSpc>
              <a:buFont typeface="Arial" panose="020B0604020202020204" pitchFamily="34" charset="0"/>
              <a:buChar char="•"/>
            </a:pPr>
            <a:r>
              <a:rPr lang="en-US" altLang="zh-CN" dirty="0"/>
              <a:t>Result</a:t>
            </a:r>
          </a:p>
        </p:txBody>
      </p:sp>
    </p:spTree>
  </p:cSld>
  <p:clrMapOvr>
    <a:masterClrMapping/>
  </p:clrMapOvr>
  <p:transition spd="slow" advTm="3000">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3453292" y="411781"/>
            <a:ext cx="5287025" cy="1077218"/>
          </a:xfrm>
          <a:prstGeom prst="rect">
            <a:avLst/>
          </a:prstGeom>
          <a:noFill/>
        </p:spPr>
        <p:txBody>
          <a:bodyPr wrap="none" rtlCol="0">
            <a:spAutoFit/>
            <a:scene3d>
              <a:camera prst="orthographicFront"/>
              <a:lightRig rig="threePt" dir="t"/>
            </a:scene3d>
            <a:sp3d contourW="12700"/>
          </a:bodyPr>
          <a:lstStyle/>
          <a:p>
            <a:pPr algn="ctr"/>
            <a:r>
              <a:rPr lang="en-US" altLang="zh-CN" sz="3200" dirty="0"/>
              <a:t>Existing </a:t>
            </a:r>
            <a:r>
              <a:rPr lang="en-US" altLang="zh-CN" sz="3200" dirty="0" err="1"/>
              <a:t>superpixel</a:t>
            </a:r>
            <a:r>
              <a:rPr lang="en-US" altLang="zh-CN" sz="3200" dirty="0"/>
              <a:t> methods</a:t>
            </a:r>
          </a:p>
          <a:p>
            <a:pPr algn="ctr"/>
            <a:endParaRPr lang="zh-CN" altLang="en-US" sz="3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cxnSp>
        <p:nvCxnSpPr>
          <p:cNvPr id="11" name="直接连接符 10"/>
          <p:cNvCxnSpPr/>
          <p:nvPr/>
        </p:nvCxnSpPr>
        <p:spPr>
          <a:xfrm>
            <a:off x="8866594"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1493552"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38539" y="185530"/>
            <a:ext cx="11728174" cy="6453809"/>
          </a:xfrm>
          <a:prstGeom prst="rect">
            <a:avLst/>
          </a:prstGeom>
          <a:noFill/>
          <a:ln>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D9915FA8-C59F-4A5C-895A-44D55F93CFF5}"/>
              </a:ext>
            </a:extLst>
          </p:cNvPr>
          <p:cNvSpPr txBox="1"/>
          <p:nvPr/>
        </p:nvSpPr>
        <p:spPr>
          <a:xfrm>
            <a:off x="669303" y="1640264"/>
            <a:ext cx="10312924" cy="267765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CN" dirty="0"/>
              <a:t>Graph-Base Algorithms</a:t>
            </a:r>
          </a:p>
          <a:p>
            <a:r>
              <a:rPr lang="en-US" altLang="zh-CN" sz="1600" dirty="0"/>
              <a:t>	1</a:t>
            </a:r>
            <a:r>
              <a:rPr lang="zh-CN" altLang="en-US" sz="1600" dirty="0"/>
              <a:t>、</a:t>
            </a:r>
            <a:r>
              <a:rPr lang="en-US" altLang="zh-CN" sz="1600" dirty="0"/>
              <a:t>treat each pixel as a node, edge weight is the similarity between neighboring </a:t>
            </a:r>
            <a:r>
              <a:rPr lang="en-US" altLang="zh-CN" sz="1600" dirty="0" err="1"/>
              <a:t>pixels,superpixels</a:t>
            </a:r>
            <a:r>
              <a:rPr lang="en-US" altLang="zh-CN" sz="1600" dirty="0"/>
              <a:t> are 		created by minimizing a cost function defined over the graph</a:t>
            </a:r>
          </a:p>
          <a:p>
            <a:r>
              <a:rPr lang="en-US" altLang="zh-CN" sz="1600" dirty="0"/>
              <a:t>	2</a:t>
            </a:r>
            <a:r>
              <a:rPr lang="zh-CN" altLang="en-US" sz="1600" dirty="0"/>
              <a:t>、</a:t>
            </a:r>
            <a:r>
              <a:rPr lang="en-US" altLang="zh-CN" sz="1600" dirty="0"/>
              <a:t>NC05(Normalized cuts algorithm)</a:t>
            </a:r>
            <a:r>
              <a:rPr lang="zh-CN" altLang="en-US" sz="1600" dirty="0"/>
              <a:t>、</a:t>
            </a:r>
            <a:r>
              <a:rPr lang="en-US" altLang="zh-CN" sz="1600" dirty="0"/>
              <a:t>GS04(Graph-based approach)</a:t>
            </a:r>
            <a:r>
              <a:rPr lang="zh-CN" altLang="en-US" sz="1600" dirty="0"/>
              <a:t>、</a:t>
            </a:r>
            <a:r>
              <a:rPr lang="en-US" altLang="zh-CN" sz="1600" dirty="0"/>
              <a:t>SL08</a:t>
            </a:r>
            <a:r>
              <a:rPr lang="zh-CN" altLang="en-US" sz="1600" dirty="0"/>
              <a:t>、</a:t>
            </a:r>
            <a:r>
              <a:rPr lang="en-US" altLang="zh-CN" sz="1600" dirty="0"/>
              <a:t>GCa10</a:t>
            </a:r>
            <a:r>
              <a:rPr lang="zh-CN" altLang="en-US" sz="1600" dirty="0"/>
              <a:t>、</a:t>
            </a:r>
            <a:r>
              <a:rPr lang="en-US" altLang="zh-CN" sz="1600" dirty="0"/>
              <a:t>GCb10</a:t>
            </a:r>
          </a:p>
          <a:p>
            <a:pPr marL="285750" indent="-285750">
              <a:lnSpc>
                <a:spcPct val="200000"/>
              </a:lnSpc>
              <a:buFont typeface="Arial" panose="020B0604020202020204" pitchFamily="34" charset="0"/>
              <a:buChar char="•"/>
            </a:pPr>
            <a:r>
              <a:rPr lang="en-US" altLang="zh-CN" dirty="0"/>
              <a:t>Gradient-Ascent-Based Algorithms</a:t>
            </a:r>
          </a:p>
          <a:p>
            <a:pPr marL="457200" lvl="2"/>
            <a:r>
              <a:rPr lang="en-US" altLang="zh-CN" sz="1600" dirty="0"/>
              <a:t>1</a:t>
            </a:r>
            <a:r>
              <a:rPr lang="zh-CN" altLang="en-US" sz="1600" dirty="0"/>
              <a:t>、</a:t>
            </a:r>
            <a:r>
              <a:rPr lang="en-US" altLang="zh-CN" sz="1600" dirty="0"/>
              <a:t>initial clustering of pixels, do gradient ascent methods iteratively refine the clusters until some      convergence criterion is met to form </a:t>
            </a:r>
            <a:r>
              <a:rPr lang="en-US" altLang="zh-CN" sz="1600" dirty="0" err="1"/>
              <a:t>superpixels</a:t>
            </a:r>
            <a:endParaRPr lang="en-US" altLang="zh-CN" sz="1600" dirty="0"/>
          </a:p>
          <a:p>
            <a:pPr marL="457200" lvl="2"/>
            <a:r>
              <a:rPr lang="en-US" altLang="zh-CN" sz="1600" dirty="0"/>
              <a:t>2</a:t>
            </a:r>
            <a:r>
              <a:rPr lang="zh-CN" altLang="en-US" sz="1600" dirty="0"/>
              <a:t>、</a:t>
            </a:r>
            <a:r>
              <a:rPr lang="en-US" altLang="zh-CN" sz="1600" dirty="0"/>
              <a:t>MS02(mean shift) </a:t>
            </a:r>
            <a:r>
              <a:rPr lang="zh-CN" altLang="en-US" sz="1600" dirty="0"/>
              <a:t>、</a:t>
            </a:r>
            <a:r>
              <a:rPr lang="en-US" altLang="zh-CN" sz="1600" dirty="0"/>
              <a:t>QS08(quick shift)</a:t>
            </a:r>
            <a:r>
              <a:rPr lang="zh-CN" altLang="en-US" sz="1600" dirty="0"/>
              <a:t>、</a:t>
            </a:r>
            <a:r>
              <a:rPr lang="en-US" altLang="zh-CN" sz="1600" dirty="0"/>
              <a:t>WS91(watershed approach)</a:t>
            </a:r>
            <a:r>
              <a:rPr lang="zh-CN" altLang="en-US" sz="1600" dirty="0"/>
              <a:t>、</a:t>
            </a:r>
            <a:r>
              <a:rPr lang="en-US" altLang="zh-CN" sz="1600" dirty="0"/>
              <a:t>TP09(</a:t>
            </a:r>
            <a:r>
              <a:rPr lang="en-US" altLang="zh-CN" sz="1600" dirty="0" err="1"/>
              <a:t>turbopixel</a:t>
            </a:r>
            <a:r>
              <a:rPr lang="en-US" altLang="zh-CN" sz="1600" dirty="0"/>
              <a:t>)</a:t>
            </a:r>
          </a:p>
        </p:txBody>
      </p:sp>
    </p:spTree>
    <p:extLst>
      <p:ext uri="{BB962C8B-B14F-4D97-AF65-F5344CB8AC3E}">
        <p14:creationId xmlns:p14="http://schemas.microsoft.com/office/powerpoint/2010/main" val="1489286719"/>
      </p:ext>
    </p:extLst>
  </p:cSld>
  <p:clrMapOvr>
    <a:masterClrMapping/>
  </p:clrMapOvr>
  <p:transition spd="slow" advTm="3000">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4166038" y="387387"/>
            <a:ext cx="3873176" cy="1569660"/>
          </a:xfrm>
          <a:prstGeom prst="rect">
            <a:avLst/>
          </a:prstGeom>
          <a:noFill/>
        </p:spPr>
        <p:txBody>
          <a:bodyPr wrap="none" rtlCol="0">
            <a:spAutoFit/>
            <a:scene3d>
              <a:camera prst="orthographicFront"/>
              <a:lightRig rig="threePt" dir="t"/>
            </a:scene3d>
            <a:sp3d contourW="12700"/>
          </a:bodyPr>
          <a:lstStyle/>
          <a:p>
            <a:pPr algn="ctr"/>
            <a:r>
              <a:rPr lang="en-US" altLang="zh-CN" sz="3200" dirty="0"/>
              <a:t>Algorithm procedure</a:t>
            </a:r>
          </a:p>
          <a:p>
            <a:pPr algn="ctr"/>
            <a:endParaRPr lang="en-US" altLang="zh-CN" sz="3200" dirty="0"/>
          </a:p>
          <a:p>
            <a:pPr algn="ctr"/>
            <a:endParaRPr lang="zh-CN" altLang="en-US" sz="3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cxnSp>
        <p:nvCxnSpPr>
          <p:cNvPr id="11" name="直接连接符 10"/>
          <p:cNvCxnSpPr/>
          <p:nvPr/>
        </p:nvCxnSpPr>
        <p:spPr>
          <a:xfrm>
            <a:off x="8119974" y="711543"/>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337196" y="703661"/>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38539" y="185530"/>
            <a:ext cx="11728174" cy="6453809"/>
          </a:xfrm>
          <a:prstGeom prst="rect">
            <a:avLst/>
          </a:prstGeom>
          <a:noFill/>
          <a:ln>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CEDB5F97-82E3-4A5D-9CDE-AD82B4CE99B9}"/>
              </a:ext>
            </a:extLst>
          </p:cNvPr>
          <p:cNvPicPr>
            <a:picLocks noChangeAspect="1"/>
          </p:cNvPicPr>
          <p:nvPr/>
        </p:nvPicPr>
        <p:blipFill>
          <a:blip r:embed="rId3"/>
          <a:stretch>
            <a:fillRect/>
          </a:stretch>
        </p:blipFill>
        <p:spPr>
          <a:xfrm>
            <a:off x="6102626" y="3018020"/>
            <a:ext cx="3372710" cy="1569660"/>
          </a:xfrm>
          <a:prstGeom prst="rect">
            <a:avLst/>
          </a:prstGeom>
        </p:spPr>
      </p:pic>
      <p:pic>
        <p:nvPicPr>
          <p:cNvPr id="5" name="图片 4">
            <a:extLst>
              <a:ext uri="{FF2B5EF4-FFF2-40B4-BE49-F238E27FC236}">
                <a16:creationId xmlns:a16="http://schemas.microsoft.com/office/drawing/2014/main" id="{F47EE41C-26E6-4B9A-B805-5FC9AF397410}"/>
              </a:ext>
            </a:extLst>
          </p:cNvPr>
          <p:cNvPicPr>
            <a:picLocks noChangeAspect="1"/>
          </p:cNvPicPr>
          <p:nvPr/>
        </p:nvPicPr>
        <p:blipFill>
          <a:blip r:embed="rId4"/>
          <a:stretch>
            <a:fillRect/>
          </a:stretch>
        </p:blipFill>
        <p:spPr>
          <a:xfrm>
            <a:off x="739867" y="1221793"/>
            <a:ext cx="4006982" cy="4426860"/>
          </a:xfrm>
          <a:prstGeom prst="rect">
            <a:avLst/>
          </a:prstGeom>
        </p:spPr>
      </p:pic>
      <p:sp>
        <p:nvSpPr>
          <p:cNvPr id="6" name="文本框 5">
            <a:extLst>
              <a:ext uri="{FF2B5EF4-FFF2-40B4-BE49-F238E27FC236}">
                <a16:creationId xmlns:a16="http://schemas.microsoft.com/office/drawing/2014/main" id="{89B7ADAE-6DF4-47CE-A44A-3D2CF8C3B78D}"/>
              </a:ext>
            </a:extLst>
          </p:cNvPr>
          <p:cNvSpPr txBox="1"/>
          <p:nvPr/>
        </p:nvSpPr>
        <p:spPr>
          <a:xfrm>
            <a:off x="6102626" y="1195110"/>
            <a:ext cx="1821332" cy="1631216"/>
          </a:xfrm>
          <a:prstGeom prst="rect">
            <a:avLst/>
          </a:prstGeom>
          <a:noFill/>
        </p:spPr>
        <p:txBody>
          <a:bodyPr wrap="none" rtlCol="0">
            <a:spAutoFit/>
          </a:bodyPr>
          <a:lstStyle/>
          <a:p>
            <a:r>
              <a:rPr lang="en-US" altLang="zh-CN" sz="2000" dirty="0">
                <a:latin typeface="Microsoft Uighur" panose="02000000000000000000" pitchFamily="2" charset="-78"/>
                <a:ea typeface="+mj-ea"/>
                <a:cs typeface="Microsoft Uighur" panose="02000000000000000000" pitchFamily="2" charset="-78"/>
              </a:rPr>
              <a:t>LAB Image [</a:t>
            </a:r>
            <a:r>
              <a:rPr lang="en-US" altLang="zh-CN" sz="2000" dirty="0" err="1">
                <a:latin typeface="Microsoft Uighur" panose="02000000000000000000" pitchFamily="2" charset="-78"/>
                <a:ea typeface="+mj-ea"/>
                <a:cs typeface="Microsoft Uighur" panose="02000000000000000000" pitchFamily="2" charset="-78"/>
              </a:rPr>
              <a:t>l,a,b,x,y</a:t>
            </a:r>
            <a:r>
              <a:rPr lang="en-US" altLang="zh-CN" sz="2000" dirty="0">
                <a:latin typeface="Microsoft Uighur" panose="02000000000000000000" pitchFamily="2" charset="-78"/>
                <a:ea typeface="+mj-ea"/>
                <a:cs typeface="Microsoft Uighur" panose="02000000000000000000" pitchFamily="2" charset="-78"/>
              </a:rPr>
              <a:t>] : </a:t>
            </a:r>
          </a:p>
          <a:p>
            <a:r>
              <a:rPr lang="en-US" altLang="zh-CN" sz="2000" dirty="0">
                <a:latin typeface="Microsoft Uighur" panose="02000000000000000000" pitchFamily="2" charset="-78"/>
                <a:ea typeface="+mj-ea"/>
                <a:cs typeface="Microsoft Uighur" panose="02000000000000000000" pitchFamily="2" charset="-78"/>
              </a:rPr>
              <a:t>l: luminosity,</a:t>
            </a:r>
          </a:p>
          <a:p>
            <a:r>
              <a:rPr lang="en-US" altLang="zh-CN" sz="2000" dirty="0">
                <a:latin typeface="Microsoft Uighur" panose="02000000000000000000" pitchFamily="2" charset="-78"/>
                <a:ea typeface="+mj-ea"/>
                <a:cs typeface="Microsoft Uighur" panose="02000000000000000000" pitchFamily="2" charset="-78"/>
              </a:rPr>
              <a:t>a: red-&gt;green range</a:t>
            </a:r>
          </a:p>
          <a:p>
            <a:r>
              <a:rPr lang="en-US" altLang="zh-CN" sz="2000" dirty="0">
                <a:latin typeface="Microsoft Uighur" panose="02000000000000000000" pitchFamily="2" charset="-78"/>
                <a:ea typeface="+mj-ea"/>
                <a:cs typeface="Microsoft Uighur" panose="02000000000000000000" pitchFamily="2" charset="-78"/>
              </a:rPr>
              <a:t>b: blue-&gt;yellow range</a:t>
            </a:r>
          </a:p>
          <a:p>
            <a:r>
              <a:rPr lang="en-US" altLang="zh-CN" sz="2000" dirty="0" err="1">
                <a:latin typeface="Microsoft Uighur" panose="02000000000000000000" pitchFamily="2" charset="-78"/>
                <a:ea typeface="+mj-ea"/>
                <a:cs typeface="Microsoft Uighur" panose="02000000000000000000" pitchFamily="2" charset="-78"/>
              </a:rPr>
              <a:t>x,y:position</a:t>
            </a:r>
            <a:endParaRPr lang="zh-CN" altLang="en-US" sz="2000" dirty="0">
              <a:latin typeface="Microsoft Uighur" panose="02000000000000000000" pitchFamily="2" charset="-78"/>
              <a:ea typeface="+mj-ea"/>
              <a:cs typeface="Microsoft Uighur" panose="02000000000000000000" pitchFamily="2" charset="-78"/>
            </a:endParaRPr>
          </a:p>
        </p:txBody>
      </p:sp>
      <p:pic>
        <p:nvPicPr>
          <p:cNvPr id="7" name="图片 6">
            <a:extLst>
              <a:ext uri="{FF2B5EF4-FFF2-40B4-BE49-F238E27FC236}">
                <a16:creationId xmlns:a16="http://schemas.microsoft.com/office/drawing/2014/main" id="{AD76379C-F61F-48DD-BF63-4627929DD071}"/>
              </a:ext>
            </a:extLst>
          </p:cNvPr>
          <p:cNvPicPr>
            <a:picLocks noChangeAspect="1"/>
          </p:cNvPicPr>
          <p:nvPr/>
        </p:nvPicPr>
        <p:blipFill>
          <a:blip r:embed="rId5"/>
          <a:stretch>
            <a:fillRect/>
          </a:stretch>
        </p:blipFill>
        <p:spPr>
          <a:xfrm>
            <a:off x="5982445" y="4849882"/>
            <a:ext cx="2925416" cy="1316138"/>
          </a:xfrm>
          <a:prstGeom prst="rect">
            <a:avLst/>
          </a:prstGeom>
        </p:spPr>
      </p:pic>
    </p:spTree>
    <p:extLst>
      <p:ext uri="{BB962C8B-B14F-4D97-AF65-F5344CB8AC3E}">
        <p14:creationId xmlns:p14="http://schemas.microsoft.com/office/powerpoint/2010/main" val="894993923"/>
      </p:ext>
    </p:extLst>
  </p:cSld>
  <p:clrMapOvr>
    <a:masterClrMapping/>
  </p:clrMapOvr>
  <p:transition spd="slow" advTm="3000">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4035568" y="411781"/>
            <a:ext cx="3873176" cy="1077218"/>
          </a:xfrm>
          <a:prstGeom prst="rect">
            <a:avLst/>
          </a:prstGeom>
          <a:noFill/>
        </p:spPr>
        <p:txBody>
          <a:bodyPr wrap="none" rtlCol="0">
            <a:spAutoFit/>
            <a:scene3d>
              <a:camera prst="orthographicFront"/>
              <a:lightRig rig="threePt" dir="t"/>
            </a:scene3d>
            <a:sp3d contourW="12700"/>
          </a:bodyPr>
          <a:lstStyle/>
          <a:p>
            <a:pPr algn="ctr"/>
            <a:r>
              <a:rPr lang="en-US" altLang="zh-CN" sz="3200" dirty="0"/>
              <a:t>Algorithm procedure</a:t>
            </a:r>
          </a:p>
          <a:p>
            <a:pPr algn="ctr"/>
            <a:endParaRPr lang="zh-CN" altLang="en-US" sz="3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cxnSp>
        <p:nvCxnSpPr>
          <p:cNvPr id="11" name="直接连接符 10"/>
          <p:cNvCxnSpPr/>
          <p:nvPr/>
        </p:nvCxnSpPr>
        <p:spPr>
          <a:xfrm>
            <a:off x="7908744"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257060"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38539" y="185530"/>
            <a:ext cx="11728174" cy="6453809"/>
          </a:xfrm>
          <a:prstGeom prst="rect">
            <a:avLst/>
          </a:prstGeom>
          <a:noFill/>
          <a:ln>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EDB0B124-21AA-45B4-B280-64A3365FC7C6}"/>
              </a:ext>
            </a:extLst>
          </p:cNvPr>
          <p:cNvSpPr txBox="1"/>
          <p:nvPr/>
        </p:nvSpPr>
        <p:spPr>
          <a:xfrm>
            <a:off x="622169" y="1593133"/>
            <a:ext cx="5137608" cy="369332"/>
          </a:xfrm>
          <a:prstGeom prst="rect">
            <a:avLst/>
          </a:prstGeom>
          <a:noFill/>
        </p:spPr>
        <p:txBody>
          <a:bodyPr wrap="square" rtlCol="0">
            <a:spAutoFit/>
          </a:bodyPr>
          <a:lstStyle/>
          <a:p>
            <a:r>
              <a:rPr lang="en-US" altLang="zh-CN" dirty="0"/>
              <a:t>Objective function:</a:t>
            </a:r>
            <a:endParaRPr lang="zh-CN" altLang="en-US" dirty="0"/>
          </a:p>
        </p:txBody>
      </p:sp>
      <p:sp>
        <p:nvSpPr>
          <p:cNvPr id="14" name="文本框 13">
            <a:extLst>
              <a:ext uri="{FF2B5EF4-FFF2-40B4-BE49-F238E27FC236}">
                <a16:creationId xmlns:a16="http://schemas.microsoft.com/office/drawing/2014/main" id="{3E63969D-F242-4E62-90AA-7062EEF2CA5C}"/>
              </a:ext>
            </a:extLst>
          </p:cNvPr>
          <p:cNvSpPr txBox="1"/>
          <p:nvPr/>
        </p:nvSpPr>
        <p:spPr>
          <a:xfrm>
            <a:off x="622168" y="1092028"/>
            <a:ext cx="8832916" cy="400110"/>
          </a:xfrm>
          <a:prstGeom prst="rect">
            <a:avLst/>
          </a:prstGeom>
          <a:noFill/>
        </p:spPr>
        <p:txBody>
          <a:bodyPr wrap="square" rtlCol="0">
            <a:spAutoFit/>
          </a:bodyPr>
          <a:lstStyle/>
          <a:p>
            <a:r>
              <a:rPr lang="en-US" altLang="zh-CN" sz="2000" b="1" dirty="0">
                <a:solidFill>
                  <a:schemeClr val="accent6">
                    <a:lumMod val="50000"/>
                  </a:schemeClr>
                </a:solidFill>
              </a:rPr>
              <a:t>Postprocessing</a:t>
            </a:r>
            <a:endParaRPr lang="zh-CN" altLang="en-US" sz="2000" b="1" dirty="0">
              <a:solidFill>
                <a:schemeClr val="accent6">
                  <a:lumMod val="50000"/>
                </a:schemeClr>
              </a:solidFill>
            </a:endParaRPr>
          </a:p>
        </p:txBody>
      </p:sp>
    </p:spTree>
    <p:extLst>
      <p:ext uri="{BB962C8B-B14F-4D97-AF65-F5344CB8AC3E}">
        <p14:creationId xmlns:p14="http://schemas.microsoft.com/office/powerpoint/2010/main" val="1799248632"/>
      </p:ext>
    </p:extLst>
  </p:cSld>
  <p:clrMapOvr>
    <a:masterClrMapping/>
  </p:clrMapOvr>
  <p:transition spd="slow" advTm="3000">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5137632" y="411781"/>
            <a:ext cx="1669048"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tx1">
                    <a:lumMod val="75000"/>
                    <a:lumOff val="25000"/>
                  </a:schemeClr>
                </a:solidFill>
                <a:latin typeface="思源黑体 CN Light" panose="020B0300000000000000" pitchFamily="34" charset="-122"/>
                <a:ea typeface="思源黑体 CN Light" panose="020B0300000000000000" pitchFamily="34" charset="-122"/>
              </a:rPr>
              <a:t>MODEL</a:t>
            </a:r>
            <a:endParaRPr lang="zh-CN" altLang="en-US" sz="3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cxnSp>
        <p:nvCxnSpPr>
          <p:cNvPr id="11" name="直接连接符 10"/>
          <p:cNvCxnSpPr/>
          <p:nvPr/>
        </p:nvCxnSpPr>
        <p:spPr>
          <a:xfrm>
            <a:off x="7591467"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574459"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38539" y="185530"/>
            <a:ext cx="11728174" cy="6453809"/>
          </a:xfrm>
          <a:prstGeom prst="rect">
            <a:avLst/>
          </a:prstGeom>
          <a:noFill/>
          <a:ln>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EDB0B124-21AA-45B4-B280-64A3365FC7C6}"/>
              </a:ext>
            </a:extLst>
          </p:cNvPr>
          <p:cNvSpPr txBox="1"/>
          <p:nvPr/>
        </p:nvSpPr>
        <p:spPr>
          <a:xfrm>
            <a:off x="622169" y="1593133"/>
            <a:ext cx="8974318" cy="872034"/>
          </a:xfrm>
          <a:prstGeom prst="rect">
            <a:avLst/>
          </a:prstGeom>
          <a:noFill/>
        </p:spPr>
        <p:txBody>
          <a:bodyPr wrap="square" rtlCol="0">
            <a:spAutoFit/>
          </a:bodyPr>
          <a:lstStyle/>
          <a:p>
            <a:pPr>
              <a:lnSpc>
                <a:spcPct val="150000"/>
              </a:lnSpc>
            </a:pPr>
            <a:r>
              <a:rPr lang="en-US" altLang="zh-CN" b="1" dirty="0"/>
              <a:t>Complementarity:</a:t>
            </a:r>
          </a:p>
          <a:p>
            <a:pPr>
              <a:lnSpc>
                <a:spcPct val="150000"/>
              </a:lnSpc>
            </a:pPr>
            <a:r>
              <a:rPr lang="en-US" altLang="zh-CN" dirty="0"/>
              <a:t>    Two products are complements if they are very likely to be purchased together.</a:t>
            </a:r>
            <a:endParaRPr lang="zh-CN" altLang="en-US" dirty="0"/>
          </a:p>
        </p:txBody>
      </p:sp>
      <p:sp>
        <p:nvSpPr>
          <p:cNvPr id="12" name="文本框 11">
            <a:extLst>
              <a:ext uri="{FF2B5EF4-FFF2-40B4-BE49-F238E27FC236}">
                <a16:creationId xmlns:a16="http://schemas.microsoft.com/office/drawing/2014/main" id="{555AFB76-669A-4D6E-A480-9F8D69416B81}"/>
              </a:ext>
            </a:extLst>
          </p:cNvPr>
          <p:cNvSpPr txBox="1"/>
          <p:nvPr/>
        </p:nvSpPr>
        <p:spPr>
          <a:xfrm>
            <a:off x="622167" y="3578443"/>
            <a:ext cx="12801602" cy="1287532"/>
          </a:xfrm>
          <a:prstGeom prst="rect">
            <a:avLst/>
          </a:prstGeom>
          <a:noFill/>
        </p:spPr>
        <p:txBody>
          <a:bodyPr wrap="square" rtlCol="0">
            <a:spAutoFit/>
          </a:bodyPr>
          <a:lstStyle/>
          <a:p>
            <a:pPr>
              <a:lnSpc>
                <a:spcPct val="150000"/>
              </a:lnSpc>
            </a:pPr>
            <a:r>
              <a:rPr lang="en-US" altLang="zh-CN" b="1" dirty="0"/>
              <a:t>Exchangeability:</a:t>
            </a:r>
          </a:p>
          <a:p>
            <a:pPr marL="285750" indent="-285750">
              <a:lnSpc>
                <a:spcPct val="150000"/>
              </a:lnSpc>
              <a:buFont typeface="Arial" panose="020B0604020202020204" pitchFamily="34" charset="0"/>
              <a:buChar char="•"/>
            </a:pPr>
            <a:r>
              <a:rPr lang="en-US" altLang="zh-CN" dirty="0"/>
              <a:t>A and B are exchangeable if they interact similarly with other products.</a:t>
            </a:r>
          </a:p>
          <a:p>
            <a:pPr marL="285750" indent="-285750">
              <a:lnSpc>
                <a:spcPct val="150000"/>
              </a:lnSpc>
              <a:buFont typeface="Arial" panose="020B0604020202020204" pitchFamily="34" charset="0"/>
              <a:buChar char="•"/>
            </a:pPr>
            <a:r>
              <a:rPr lang="en-US" altLang="zh-CN" dirty="0"/>
              <a:t>Two products are substitutes if their exchangeability score is high and their complementarity score is low.</a:t>
            </a:r>
            <a:endParaRPr lang="zh-CN" altLang="en-US" dirty="0"/>
          </a:p>
        </p:txBody>
      </p:sp>
      <p:sp>
        <p:nvSpPr>
          <p:cNvPr id="14" name="文本框 13">
            <a:extLst>
              <a:ext uri="{FF2B5EF4-FFF2-40B4-BE49-F238E27FC236}">
                <a16:creationId xmlns:a16="http://schemas.microsoft.com/office/drawing/2014/main" id="{3E63969D-F242-4E62-90AA-7062EEF2CA5C}"/>
              </a:ext>
            </a:extLst>
          </p:cNvPr>
          <p:cNvSpPr txBox="1"/>
          <p:nvPr/>
        </p:nvSpPr>
        <p:spPr>
          <a:xfrm>
            <a:off x="622168" y="1092028"/>
            <a:ext cx="8832916" cy="400110"/>
          </a:xfrm>
          <a:prstGeom prst="rect">
            <a:avLst/>
          </a:prstGeom>
          <a:noFill/>
        </p:spPr>
        <p:txBody>
          <a:bodyPr wrap="square" rtlCol="0">
            <a:spAutoFit/>
          </a:bodyPr>
          <a:lstStyle/>
          <a:p>
            <a:r>
              <a:rPr lang="en-US" altLang="zh-CN" sz="2000" b="1" dirty="0">
                <a:solidFill>
                  <a:schemeClr val="accent6">
                    <a:lumMod val="50000"/>
                  </a:schemeClr>
                </a:solidFill>
              </a:rPr>
              <a:t>Distinguishing Between Substitutes and Complements</a:t>
            </a:r>
            <a:endParaRPr lang="zh-CN" altLang="en-US" sz="2000" b="1" dirty="0">
              <a:solidFill>
                <a:schemeClr val="accent6">
                  <a:lumMod val="50000"/>
                </a:schemeClr>
              </a:solidFill>
            </a:endParaRPr>
          </a:p>
        </p:txBody>
      </p:sp>
      <p:pic>
        <p:nvPicPr>
          <p:cNvPr id="4" name="图片 3">
            <a:extLst>
              <a:ext uri="{FF2B5EF4-FFF2-40B4-BE49-F238E27FC236}">
                <a16:creationId xmlns:a16="http://schemas.microsoft.com/office/drawing/2014/main" id="{741F552D-077B-4882-BE5D-2EDCB0DC1B1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4467206" y="2541549"/>
            <a:ext cx="3009900" cy="1209675"/>
          </a:xfrm>
          <a:prstGeom prst="rect">
            <a:avLst/>
          </a:prstGeom>
        </p:spPr>
      </p:pic>
      <p:pic>
        <p:nvPicPr>
          <p:cNvPr id="5" name="图片 4">
            <a:extLst>
              <a:ext uri="{FF2B5EF4-FFF2-40B4-BE49-F238E27FC236}">
                <a16:creationId xmlns:a16="http://schemas.microsoft.com/office/drawing/2014/main" id="{887ED6D8-C6B5-4931-A89F-D711338605EE}"/>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3463713" y="4962646"/>
            <a:ext cx="5734050" cy="1276350"/>
          </a:xfrm>
          <a:prstGeom prst="rect">
            <a:avLst/>
          </a:prstGeom>
        </p:spPr>
      </p:pic>
    </p:spTree>
    <p:extLst>
      <p:ext uri="{BB962C8B-B14F-4D97-AF65-F5344CB8AC3E}">
        <p14:creationId xmlns:p14="http://schemas.microsoft.com/office/powerpoint/2010/main" val="4154615191"/>
      </p:ext>
    </p:extLst>
  </p:cSld>
  <p:clrMapOvr>
    <a:masterClrMapping/>
  </p:clrMapOvr>
  <p:transition spd="slow" advTm="3000">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5137632" y="411781"/>
            <a:ext cx="1669048"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tx1">
                    <a:lumMod val="75000"/>
                    <a:lumOff val="25000"/>
                  </a:schemeClr>
                </a:solidFill>
                <a:latin typeface="思源黑体 CN Light" panose="020B0300000000000000" pitchFamily="34" charset="-122"/>
                <a:ea typeface="思源黑体 CN Light" panose="020B0300000000000000" pitchFamily="34" charset="-122"/>
              </a:rPr>
              <a:t>MODEL</a:t>
            </a:r>
            <a:endParaRPr lang="zh-CN" altLang="en-US" sz="3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cxnSp>
        <p:nvCxnSpPr>
          <p:cNvPr id="11" name="直接连接符 10"/>
          <p:cNvCxnSpPr/>
          <p:nvPr/>
        </p:nvCxnSpPr>
        <p:spPr>
          <a:xfrm>
            <a:off x="7591467"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574459"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38539" y="185530"/>
            <a:ext cx="11728174" cy="6453809"/>
          </a:xfrm>
          <a:prstGeom prst="rect">
            <a:avLst/>
          </a:prstGeom>
          <a:noFill/>
          <a:ln>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EDB0B124-21AA-45B4-B280-64A3365FC7C6}"/>
              </a:ext>
            </a:extLst>
          </p:cNvPr>
          <p:cNvSpPr txBox="1"/>
          <p:nvPr/>
        </p:nvSpPr>
        <p:spPr>
          <a:xfrm>
            <a:off x="622169" y="1593133"/>
            <a:ext cx="8974318" cy="456535"/>
          </a:xfrm>
          <a:prstGeom prst="rect">
            <a:avLst/>
          </a:prstGeom>
          <a:noFill/>
        </p:spPr>
        <p:txBody>
          <a:bodyPr wrap="square" rtlCol="0">
            <a:spAutoFit/>
          </a:bodyPr>
          <a:lstStyle/>
          <a:p>
            <a:pPr>
              <a:lnSpc>
                <a:spcPct val="150000"/>
              </a:lnSpc>
            </a:pPr>
            <a:r>
              <a:rPr lang="en-US" altLang="zh-CN" b="1" dirty="0"/>
              <a:t>Utility Model:</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55AFB76-669A-4D6E-A480-9F8D69416B81}"/>
                  </a:ext>
                </a:extLst>
              </p:cNvPr>
              <p:cNvSpPr txBox="1"/>
              <p:nvPr/>
            </p:nvSpPr>
            <p:spPr>
              <a:xfrm>
                <a:off x="571891" y="4990266"/>
                <a:ext cx="11051358" cy="905504"/>
              </a:xfrm>
              <a:prstGeom prst="rect">
                <a:avLst/>
              </a:prstGeom>
              <a:noFill/>
            </p:spPr>
            <p:txBody>
              <a:bodyPr wrap="square" rtlCol="0">
                <a:spAutoFit/>
              </a:bodyPr>
              <a:lstStyle/>
              <a:p>
                <a:pPr>
                  <a:lnSpc>
                    <a:spcPct val="150000"/>
                  </a:lnSpc>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𝑚𝑗</m:t>
                        </m:r>
                      </m:sub>
                    </m:sSub>
                  </m:oMath>
                </a14:m>
                <a:r>
                  <a:rPr lang="en-US" altLang="zh-CN" dirty="0"/>
                  <a:t> is the </a:t>
                </a:r>
                <a14:m>
                  <m:oMath xmlns:m="http://schemas.openxmlformats.org/officeDocument/2006/math">
                    <m:r>
                      <a:rPr lang="en-US" altLang="zh-CN" b="0" i="1" smtClean="0">
                        <a:latin typeface="Cambria Math" panose="02040503050406030204" pitchFamily="18" charset="0"/>
                      </a:rPr>
                      <m:t>𝑚</m:t>
                    </m:r>
                  </m:oMath>
                </a14:m>
                <a:r>
                  <a:rPr lang="en-US" altLang="zh-CN" dirty="0" err="1"/>
                  <a:t>th</a:t>
                </a:r>
                <a:r>
                  <a:rPr lang="en-US" altLang="zh-CN" dirty="0"/>
                  <a:t> dimension of the M-dimensional product vector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𝑗</m:t>
                        </m:r>
                      </m:sub>
                    </m:sSub>
                  </m:oMath>
                </a14:m>
                <a:r>
                  <a:rPr lang="en-US" altLang="zh-CN" dirty="0"/>
                  <a:t>, and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α</m:t>
                        </m:r>
                      </m:e>
                      <m:sub>
                        <m:r>
                          <a:rPr lang="en-US" altLang="zh-CN" b="0" i="1" smtClean="0">
                            <a:latin typeface="Cambria Math" panose="02040503050406030204" pitchFamily="18" charset="0"/>
                          </a:rPr>
                          <m:t>𝑚</m:t>
                        </m:r>
                      </m:sub>
                    </m:sSub>
                  </m:oMath>
                </a14:m>
                <a:r>
                  <a:rPr lang="en-US" altLang="zh-CN" dirty="0"/>
                  <a:t> is the model parameter corresponding to the </a:t>
                </a:r>
                <a14:m>
                  <m:oMath xmlns:m="http://schemas.openxmlformats.org/officeDocument/2006/math">
                    <m:r>
                      <a:rPr lang="en-US" altLang="zh-CN" i="1">
                        <a:latin typeface="Cambria Math" panose="02040503050406030204" pitchFamily="18" charset="0"/>
                      </a:rPr>
                      <m:t>𝑚</m:t>
                    </m:r>
                  </m:oMath>
                </a14:m>
                <a:r>
                  <a:rPr lang="en-US" altLang="zh-CN" dirty="0" err="1"/>
                  <a:t>th</a:t>
                </a:r>
                <a:r>
                  <a:rPr lang="en-US" altLang="zh-CN" dirty="0"/>
                  <a:t> dimension. </a:t>
                </a:r>
                <a:endParaRPr lang="zh-CN" altLang="en-US" dirty="0"/>
              </a:p>
            </p:txBody>
          </p:sp>
        </mc:Choice>
        <mc:Fallback xmlns="">
          <p:sp>
            <p:nvSpPr>
              <p:cNvPr id="12" name="文本框 11">
                <a:extLst>
                  <a:ext uri="{FF2B5EF4-FFF2-40B4-BE49-F238E27FC236}">
                    <a16:creationId xmlns:a16="http://schemas.microsoft.com/office/drawing/2014/main" id="{555AFB76-669A-4D6E-A480-9F8D69416B81}"/>
                  </a:ext>
                </a:extLst>
              </p:cNvPr>
              <p:cNvSpPr txBox="1">
                <a:spLocks noRot="1" noChangeAspect="1" noMove="1" noResize="1" noEditPoints="1" noAdjustHandles="1" noChangeArrowheads="1" noChangeShapeType="1" noTextEdit="1"/>
              </p:cNvSpPr>
              <p:nvPr/>
            </p:nvSpPr>
            <p:spPr>
              <a:xfrm>
                <a:off x="571891" y="4990266"/>
                <a:ext cx="11051358" cy="905504"/>
              </a:xfrm>
              <a:prstGeom prst="rect">
                <a:avLst/>
              </a:prstGeom>
              <a:blipFill>
                <a:blip r:embed="rId3"/>
                <a:stretch>
                  <a:fillRect l="-496" b="-10811"/>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3E63969D-F242-4E62-90AA-7062EEF2CA5C}"/>
              </a:ext>
            </a:extLst>
          </p:cNvPr>
          <p:cNvSpPr txBox="1"/>
          <p:nvPr/>
        </p:nvSpPr>
        <p:spPr>
          <a:xfrm>
            <a:off x="622168" y="1092028"/>
            <a:ext cx="8832916" cy="400110"/>
          </a:xfrm>
          <a:prstGeom prst="rect">
            <a:avLst/>
          </a:prstGeom>
          <a:noFill/>
        </p:spPr>
        <p:txBody>
          <a:bodyPr wrap="square" rtlCol="0">
            <a:spAutoFit/>
          </a:bodyPr>
          <a:lstStyle/>
          <a:p>
            <a:r>
              <a:rPr lang="en-US" altLang="zh-CN" sz="2000" b="1" dirty="0">
                <a:solidFill>
                  <a:schemeClr val="accent6">
                    <a:lumMod val="50000"/>
                  </a:schemeClr>
                </a:solidFill>
              </a:rPr>
              <a:t>Choice Model</a:t>
            </a:r>
            <a:endParaRPr lang="zh-CN" altLang="en-US" sz="2000" b="1" dirty="0">
              <a:solidFill>
                <a:schemeClr val="accent6">
                  <a:lumMod val="50000"/>
                </a:schemeClr>
              </a:solidFill>
            </a:endParaRPr>
          </a:p>
        </p:txBody>
      </p:sp>
      <p:pic>
        <p:nvPicPr>
          <p:cNvPr id="3" name="图片 2">
            <a:extLst>
              <a:ext uri="{FF2B5EF4-FFF2-40B4-BE49-F238E27FC236}">
                <a16:creationId xmlns:a16="http://schemas.microsoft.com/office/drawing/2014/main" id="{FE8976FE-657A-4CC3-9969-BB44463DFECD}"/>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591050" y="2030465"/>
            <a:ext cx="3009900" cy="504825"/>
          </a:xfrm>
          <a:prstGeom prst="rect">
            <a:avLst/>
          </a:prstGeom>
        </p:spPr>
      </p:pic>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60BCDBC2-2EB3-4B81-A86C-1851458B3920}"/>
                  </a:ext>
                </a:extLst>
              </p:cNvPr>
              <p:cNvSpPr txBox="1"/>
              <p:nvPr/>
            </p:nvSpPr>
            <p:spPr>
              <a:xfrm>
                <a:off x="571891" y="2631961"/>
                <a:ext cx="10633435" cy="1581267"/>
              </a:xfrm>
              <a:prstGeom prst="rect">
                <a:avLst/>
              </a:prstGeom>
              <a:noFill/>
            </p:spPr>
            <p:txBody>
              <a:bodyPr wrap="square" rtlCol="0">
                <a:spAutoFit/>
              </a:bodyPr>
              <a:lstStyle/>
              <a:p>
                <a:r>
                  <a:rPr lang="en-US" altLang="zh-CN" dirty="0"/>
                  <a:t>consumer </a:t>
                </a:r>
                <a14:m>
                  <m:oMath xmlns:m="http://schemas.openxmlformats.org/officeDocument/2006/math">
                    <m:r>
                      <a:rPr lang="en-US" altLang="zh-CN" b="0" i="1" smtClean="0">
                        <a:latin typeface="Cambria Math" panose="02040503050406030204" pitchFamily="18" charset="0"/>
                      </a:rPr>
                      <m:t>𝑖</m:t>
                    </m:r>
                  </m:oMath>
                </a14:m>
                <a:r>
                  <a:rPr lang="en-US" altLang="zh-CN" dirty="0"/>
                  <a:t>∈ {1, ...,</a:t>
                </a:r>
                <a14:m>
                  <m:oMath xmlns:m="http://schemas.openxmlformats.org/officeDocument/2006/math">
                    <m:r>
                      <a:rPr lang="en-US" altLang="zh-CN" b="0" i="1" smtClean="0">
                        <a:latin typeface="Cambria Math" panose="02040503050406030204" pitchFamily="18" charset="0"/>
                      </a:rPr>
                      <m:t>𝐼</m:t>
                    </m:r>
                  </m:oMath>
                </a14:m>
                <a:r>
                  <a:rPr lang="en-US" altLang="zh-CN" dirty="0"/>
                  <a:t>} , time period </a:t>
                </a:r>
                <a14:m>
                  <m:oMath xmlns:m="http://schemas.openxmlformats.org/officeDocument/2006/math">
                    <m:r>
                      <a:rPr lang="en-US" altLang="zh-CN" b="0" i="1" smtClean="0">
                        <a:latin typeface="Cambria Math" panose="02040503050406030204" pitchFamily="18" charset="0"/>
                      </a:rPr>
                      <m:t>𝑡</m:t>
                    </m:r>
                  </m:oMath>
                </a14:m>
                <a:r>
                  <a:rPr lang="en-US" altLang="zh-CN" dirty="0"/>
                  <a:t>∈ {1, ...,</a:t>
                </a:r>
                <a14:m>
                  <m:oMath xmlns:m="http://schemas.openxmlformats.org/officeDocument/2006/math">
                    <m:r>
                      <a:rPr lang="en-US" altLang="zh-CN" b="0" i="1" smtClean="0">
                        <a:latin typeface="Cambria Math" panose="02040503050406030204" pitchFamily="18" charset="0"/>
                      </a:rPr>
                      <m:t>𝑇</m:t>
                    </m:r>
                  </m:oMath>
                </a14:m>
                <a:r>
                  <a:rPr lang="en-US" altLang="zh-CN" dirty="0"/>
                  <a:t>}, product </a:t>
                </a:r>
                <a14:m>
                  <m:oMath xmlns:m="http://schemas.openxmlformats.org/officeDocument/2006/math">
                    <m:r>
                      <a:rPr lang="en-US" altLang="zh-CN" b="0" i="1" smtClean="0">
                        <a:latin typeface="Cambria Math" panose="02040503050406030204" pitchFamily="18" charset="0"/>
                      </a:rPr>
                      <m:t>𝑗</m:t>
                    </m:r>
                  </m:oMath>
                </a14:m>
                <a:r>
                  <a:rPr lang="en-US" altLang="zh-CN" dirty="0"/>
                  <a:t>∈ {1, ..., </a:t>
                </a:r>
                <a14:m>
                  <m:oMath xmlns:m="http://schemas.openxmlformats.org/officeDocument/2006/math">
                    <m:r>
                      <a:rPr lang="en-US" altLang="zh-CN" b="0" i="1" smtClean="0">
                        <a:latin typeface="Cambria Math" panose="02040503050406030204" pitchFamily="18" charset="0"/>
                      </a:rPr>
                      <m:t>𝐽</m:t>
                    </m:r>
                  </m:oMath>
                </a14:m>
                <a:r>
                  <a:rPr lang="en-US" altLang="zh-CN" dirty="0"/>
                  <a:t>};</a:t>
                </a:r>
              </a:p>
              <a:p>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α</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m:t>
                    </m:r>
                  </m:oMath>
                </a14:m>
                <a:r>
                  <a:rPr lang="en-US" altLang="zh-CN" dirty="0"/>
                  <a:t>captures consumers’ intrinsic preferences of unobserved product characteristics;</a:t>
                </a:r>
              </a:p>
              <a:p>
                <a:r>
                  <a:rPr lang="en-US" altLang="zh-CN" dirty="0"/>
                  <a:t>price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𝑗𝑡</m:t>
                        </m:r>
                      </m:sub>
                    </m:sSub>
                  </m:oMath>
                </a14:m>
                <a:r>
                  <a:rPr lang="en-US" altLang="zh-CN" dirty="0"/>
                  <a:t> and other marketing variables </a:t>
                </a:r>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𝑋</m:t>
                            </m:r>
                          </m:e>
                        </m:acc>
                      </m:e>
                      <m:sub>
                        <m:r>
                          <a:rPr lang="en-US" altLang="zh-CN" b="0" i="1" smtClean="0">
                            <a:latin typeface="Cambria Math" panose="02040503050406030204" pitchFamily="18" charset="0"/>
                          </a:rPr>
                          <m:t>𝑗𝑡</m:t>
                        </m:r>
                      </m:sub>
                    </m:sSub>
                  </m:oMath>
                </a14:m>
                <a:r>
                  <a:rPr lang="en-US" altLang="zh-CN" dirty="0"/>
                  <a:t>  </a:t>
                </a:r>
                <a14:m>
                  <m:oMath xmlns:m="http://schemas.openxmlformats.org/officeDocument/2006/math">
                    <m:r>
                      <m:rPr>
                        <m:sty m:val="p"/>
                      </m:rPr>
                      <a:rPr lang="en-US" altLang="zh-CN" i="1" dirty="0">
                        <a:latin typeface="Cambria Math" panose="02040503050406030204" pitchFamily="18" charset="0"/>
                      </a:rPr>
                      <m:t>β</m:t>
                    </m:r>
                  </m:oMath>
                </a14:m>
                <a:r>
                  <a:rPr lang="en-US" altLang="zh-CN" dirty="0"/>
                  <a:t> and </a:t>
                </a:r>
                <a14:m>
                  <m:oMath xmlns:m="http://schemas.openxmlformats.org/officeDocument/2006/math">
                    <m:acc>
                      <m:accPr>
                        <m:chr m:val="⃗"/>
                        <m:ctrlPr>
                          <a:rPr lang="en-US" altLang="zh-CN" i="1" smtClean="0">
                            <a:latin typeface="Cambria Math" panose="02040503050406030204" pitchFamily="18" charset="0"/>
                          </a:rPr>
                        </m:ctrlPr>
                      </m:accPr>
                      <m:e>
                        <m:r>
                          <a:rPr lang="zh-CN" altLang="en-US" i="1" smtClean="0">
                            <a:latin typeface="Cambria Math" panose="02040503050406030204" pitchFamily="18" charset="0"/>
                          </a:rPr>
                          <m:t>𝛾</m:t>
                        </m:r>
                      </m:e>
                    </m:acc>
                  </m:oMath>
                </a14:m>
                <a:r>
                  <a:rPr lang="en-US" altLang="zh-CN" dirty="0"/>
                  <a:t> measure consumers’ sensitivities to price and other marketing variables;</a:t>
                </a:r>
              </a:p>
              <a:p>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𝜖</m:t>
                        </m:r>
                      </m:e>
                      <m:sub>
                        <m:r>
                          <a:rPr lang="en-US" altLang="zh-CN" b="0" i="1" smtClean="0">
                            <a:latin typeface="Cambria Math" panose="02040503050406030204" pitchFamily="18" charset="0"/>
                          </a:rPr>
                          <m:t>𝑖𝑗𝑡</m:t>
                        </m:r>
                      </m:sub>
                    </m:sSub>
                  </m:oMath>
                </a14:m>
                <a:r>
                  <a:rPr lang="en-US" altLang="zh-CN" dirty="0"/>
                  <a:t> is a type I extreme value error term.</a:t>
                </a:r>
              </a:p>
            </p:txBody>
          </p:sp>
        </mc:Choice>
        <mc:Fallback xmlns="">
          <p:sp>
            <p:nvSpPr>
              <p:cNvPr id="15" name="文本框 14">
                <a:extLst>
                  <a:ext uri="{FF2B5EF4-FFF2-40B4-BE49-F238E27FC236}">
                    <a16:creationId xmlns:a16="http://schemas.microsoft.com/office/drawing/2014/main" id="{60BCDBC2-2EB3-4B81-A86C-1851458B3920}"/>
                  </a:ext>
                </a:extLst>
              </p:cNvPr>
              <p:cNvSpPr txBox="1">
                <a:spLocks noRot="1" noChangeAspect="1" noMove="1" noResize="1" noEditPoints="1" noAdjustHandles="1" noChangeArrowheads="1" noChangeShapeType="1" noTextEdit="1"/>
              </p:cNvSpPr>
              <p:nvPr/>
            </p:nvSpPr>
            <p:spPr>
              <a:xfrm>
                <a:off x="571891" y="2631961"/>
                <a:ext cx="10633435" cy="1581267"/>
              </a:xfrm>
              <a:prstGeom prst="rect">
                <a:avLst/>
              </a:prstGeom>
              <a:blipFill>
                <a:blip r:embed="rId6"/>
                <a:stretch>
                  <a:fillRect l="-516" t="-2317" r="-401" b="-4247"/>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3C42AFD9-667E-475D-91BB-CAF8F37704D3}"/>
              </a:ext>
            </a:extLst>
          </p:cNvPr>
          <p:cNvPicPr>
            <a:picLocks noChangeAspect="1"/>
          </p:cNvPicPr>
          <p:nvPr/>
        </p:nvPicPr>
        <p:blipFill rotWithShape="1">
          <a:blip r:embed="rId7">
            <a:extLst>
              <a:ext uri="{BEBA8EAE-BF5A-486C-A8C5-ECC9F3942E4B}">
                <a14:imgProps xmlns:a14="http://schemas.microsoft.com/office/drawing/2010/main">
                  <a14:imgLayer r:embed="rId8">
                    <a14:imgEffect>
                      <a14:sharpenSoften amount="50000"/>
                    </a14:imgEffect>
                  </a14:imgLayer>
                </a14:imgProps>
              </a:ext>
            </a:extLst>
          </a:blip>
          <a:srcRect t="11365"/>
          <a:stretch/>
        </p:blipFill>
        <p:spPr>
          <a:xfrm>
            <a:off x="4067156" y="4166863"/>
            <a:ext cx="3810000" cy="793591"/>
          </a:xfrm>
          <a:prstGeom prst="rect">
            <a:avLst/>
          </a:prstGeom>
        </p:spPr>
      </p:pic>
    </p:spTree>
    <p:extLst>
      <p:ext uri="{BB962C8B-B14F-4D97-AF65-F5344CB8AC3E}">
        <p14:creationId xmlns:p14="http://schemas.microsoft.com/office/powerpoint/2010/main" val="3234661948"/>
      </p:ext>
    </p:extLst>
  </p:cSld>
  <p:clrMapOvr>
    <a:masterClrMapping/>
  </p:clrMapOvr>
  <p:transition spd="slow" advTm="3000">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5137632" y="411781"/>
            <a:ext cx="1669048"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tx1">
                    <a:lumMod val="75000"/>
                    <a:lumOff val="25000"/>
                  </a:schemeClr>
                </a:solidFill>
                <a:latin typeface="思源黑体 CN Light" panose="020B0300000000000000" pitchFamily="34" charset="-122"/>
                <a:ea typeface="思源黑体 CN Light" panose="020B0300000000000000" pitchFamily="34" charset="-122"/>
              </a:rPr>
              <a:t>MODEL</a:t>
            </a:r>
            <a:endParaRPr lang="zh-CN" altLang="en-US" sz="3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cxnSp>
        <p:nvCxnSpPr>
          <p:cNvPr id="11" name="直接连接符 10"/>
          <p:cNvCxnSpPr/>
          <p:nvPr/>
        </p:nvCxnSpPr>
        <p:spPr>
          <a:xfrm>
            <a:off x="7591467"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574459"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38539" y="185530"/>
            <a:ext cx="11728174" cy="6453809"/>
          </a:xfrm>
          <a:prstGeom prst="rect">
            <a:avLst/>
          </a:prstGeom>
          <a:noFill/>
          <a:ln>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EDB0B124-21AA-45B4-B280-64A3365FC7C6}"/>
              </a:ext>
            </a:extLst>
          </p:cNvPr>
          <p:cNvSpPr txBox="1"/>
          <p:nvPr/>
        </p:nvSpPr>
        <p:spPr>
          <a:xfrm>
            <a:off x="622169" y="1593133"/>
            <a:ext cx="8974318" cy="456535"/>
          </a:xfrm>
          <a:prstGeom prst="rect">
            <a:avLst/>
          </a:prstGeom>
          <a:noFill/>
        </p:spPr>
        <p:txBody>
          <a:bodyPr wrap="square" rtlCol="0">
            <a:spAutoFit/>
          </a:bodyPr>
          <a:lstStyle/>
          <a:p>
            <a:pPr>
              <a:lnSpc>
                <a:spcPct val="150000"/>
              </a:lnSpc>
            </a:pPr>
            <a:r>
              <a:rPr lang="en-US" altLang="zh-CN" b="1" dirty="0"/>
              <a:t>Price Endogeneity</a:t>
            </a:r>
          </a:p>
        </p:txBody>
      </p:sp>
      <p:sp>
        <p:nvSpPr>
          <p:cNvPr id="14" name="文本框 13">
            <a:extLst>
              <a:ext uri="{FF2B5EF4-FFF2-40B4-BE49-F238E27FC236}">
                <a16:creationId xmlns:a16="http://schemas.microsoft.com/office/drawing/2014/main" id="{3E63969D-F242-4E62-90AA-7062EEF2CA5C}"/>
              </a:ext>
            </a:extLst>
          </p:cNvPr>
          <p:cNvSpPr txBox="1"/>
          <p:nvPr/>
        </p:nvSpPr>
        <p:spPr>
          <a:xfrm>
            <a:off x="622168" y="1092028"/>
            <a:ext cx="8832916" cy="400110"/>
          </a:xfrm>
          <a:prstGeom prst="rect">
            <a:avLst/>
          </a:prstGeom>
          <a:noFill/>
        </p:spPr>
        <p:txBody>
          <a:bodyPr wrap="square" rtlCol="0">
            <a:spAutoFit/>
          </a:bodyPr>
          <a:lstStyle/>
          <a:p>
            <a:r>
              <a:rPr lang="en-US" altLang="zh-CN" sz="2000" b="1" dirty="0">
                <a:solidFill>
                  <a:schemeClr val="accent6">
                    <a:lumMod val="50000"/>
                  </a:schemeClr>
                </a:solidFill>
              </a:rPr>
              <a:t>Addressing Price Issues</a:t>
            </a:r>
            <a:endParaRPr lang="zh-CN" altLang="en-US" sz="2000" b="1" dirty="0">
              <a:solidFill>
                <a:schemeClr val="accent6">
                  <a:lumMod val="50000"/>
                </a:schemeClr>
              </a:solidFill>
            </a:endParaRP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60BCDBC2-2EB3-4B81-A86C-1851458B3920}"/>
                  </a:ext>
                </a:extLst>
              </p:cNvPr>
              <p:cNvSpPr txBox="1"/>
              <p:nvPr/>
            </p:nvSpPr>
            <p:spPr>
              <a:xfrm>
                <a:off x="571891" y="2063873"/>
                <a:ext cx="10633435" cy="967957"/>
              </a:xfrm>
              <a:prstGeom prst="rect">
                <a:avLst/>
              </a:prstGeom>
              <a:noFill/>
            </p:spPr>
            <p:txBody>
              <a:bodyPr wrap="square" rtlCol="0">
                <a:spAutoFit/>
              </a:bodyPr>
              <a:lstStyle/>
              <a:p>
                <a:r>
                  <a:rPr lang="en-US" altLang="zh-CN" dirty="0"/>
                  <a:t>use the average price for the same product and week in other stores of the same chain as the</a:t>
                </a:r>
              </a:p>
              <a:p>
                <a:r>
                  <a:rPr lang="en-US" altLang="zh-CN" dirty="0"/>
                  <a:t>instrument variable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𝑗𝑡</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𝜂</m:t>
                        </m:r>
                      </m:e>
                      <m:sub>
                        <m:r>
                          <a:rPr lang="en-US" altLang="zh-CN" b="0" i="1" smtClean="0">
                            <a:latin typeface="Cambria Math" panose="02040503050406030204" pitchFamily="18" charset="0"/>
                          </a:rPr>
                          <m:t>𝑗𝑡</m:t>
                        </m:r>
                      </m:sub>
                    </m:sSub>
                  </m:oMath>
                </a14:m>
                <a:r>
                  <a:rPr lang="en-US" altLang="zh-CN" dirty="0"/>
                  <a:t>represent the component correlated with unobserved pricing shocks</a:t>
                </a:r>
              </a:p>
            </p:txBody>
          </p:sp>
        </mc:Choice>
        <mc:Fallback xmlns="">
          <p:sp>
            <p:nvSpPr>
              <p:cNvPr id="15" name="文本框 14">
                <a:extLst>
                  <a:ext uri="{FF2B5EF4-FFF2-40B4-BE49-F238E27FC236}">
                    <a16:creationId xmlns:a16="http://schemas.microsoft.com/office/drawing/2014/main" id="{60BCDBC2-2EB3-4B81-A86C-1851458B3920}"/>
                  </a:ext>
                </a:extLst>
              </p:cNvPr>
              <p:cNvSpPr txBox="1">
                <a:spLocks noRot="1" noChangeAspect="1" noMove="1" noResize="1" noEditPoints="1" noAdjustHandles="1" noChangeArrowheads="1" noChangeShapeType="1" noTextEdit="1"/>
              </p:cNvSpPr>
              <p:nvPr/>
            </p:nvSpPr>
            <p:spPr>
              <a:xfrm>
                <a:off x="571891" y="2063873"/>
                <a:ext cx="10633435" cy="967957"/>
              </a:xfrm>
              <a:prstGeom prst="rect">
                <a:avLst/>
              </a:prstGeom>
              <a:blipFill>
                <a:blip r:embed="rId3"/>
                <a:stretch>
                  <a:fillRect l="-516" t="-3797" b="-6962"/>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CBDB361F-34F3-40E4-BB5F-29F712A9E1D5}"/>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194471" y="3127911"/>
            <a:ext cx="3838575" cy="800100"/>
          </a:xfrm>
          <a:prstGeom prst="rect">
            <a:avLst/>
          </a:prstGeom>
        </p:spPr>
      </p:pic>
      <p:pic>
        <p:nvPicPr>
          <p:cNvPr id="5" name="图片 4">
            <a:extLst>
              <a:ext uri="{FF2B5EF4-FFF2-40B4-BE49-F238E27FC236}">
                <a16:creationId xmlns:a16="http://schemas.microsoft.com/office/drawing/2014/main" id="{77AFB64C-8595-4E1D-AF1F-DFB255397AFE}"/>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4194471" y="4663569"/>
            <a:ext cx="4286250" cy="723900"/>
          </a:xfrm>
          <a:prstGeom prst="rect">
            <a:avLst/>
          </a:prstGeom>
        </p:spPr>
      </p:pic>
      <p:sp>
        <p:nvSpPr>
          <p:cNvPr id="7" name="矩形 6">
            <a:extLst>
              <a:ext uri="{FF2B5EF4-FFF2-40B4-BE49-F238E27FC236}">
                <a16:creationId xmlns:a16="http://schemas.microsoft.com/office/drawing/2014/main" id="{115AB7E9-6F55-43EB-9236-BC8BDFE7F2C5}"/>
              </a:ext>
            </a:extLst>
          </p:cNvPr>
          <p:cNvSpPr/>
          <p:nvPr/>
        </p:nvSpPr>
        <p:spPr>
          <a:xfrm>
            <a:off x="622168" y="4098998"/>
            <a:ext cx="9945279" cy="369332"/>
          </a:xfrm>
          <a:prstGeom prst="rect">
            <a:avLst/>
          </a:prstGeom>
        </p:spPr>
        <p:txBody>
          <a:bodyPr wrap="square">
            <a:spAutoFit/>
          </a:bodyPr>
          <a:lstStyle/>
          <a:p>
            <a:r>
              <a:rPr lang="zh-CN" altLang="en-US" dirty="0"/>
              <a:t>the choice model is estimated with the retained residuals as an additional variable</a:t>
            </a:r>
          </a:p>
        </p:txBody>
      </p:sp>
    </p:spTree>
    <p:extLst>
      <p:ext uri="{BB962C8B-B14F-4D97-AF65-F5344CB8AC3E}">
        <p14:creationId xmlns:p14="http://schemas.microsoft.com/office/powerpoint/2010/main" val="3629001736"/>
      </p:ext>
    </p:extLst>
  </p:cSld>
  <p:clrMapOvr>
    <a:masterClrMapping/>
  </p:clrMapOvr>
  <p:transition spd="slow" advTm="3000">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5137632" y="411781"/>
            <a:ext cx="1669048"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tx1">
                    <a:lumMod val="75000"/>
                    <a:lumOff val="25000"/>
                  </a:schemeClr>
                </a:solidFill>
                <a:latin typeface="思源黑体 CN Light" panose="020B0300000000000000" pitchFamily="34" charset="-122"/>
                <a:ea typeface="思源黑体 CN Light" panose="020B0300000000000000" pitchFamily="34" charset="-122"/>
              </a:rPr>
              <a:t>MODEL</a:t>
            </a:r>
            <a:endParaRPr lang="zh-CN" altLang="en-US" sz="3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cxnSp>
        <p:nvCxnSpPr>
          <p:cNvPr id="11" name="直接连接符 10"/>
          <p:cNvCxnSpPr/>
          <p:nvPr/>
        </p:nvCxnSpPr>
        <p:spPr>
          <a:xfrm>
            <a:off x="7591467"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574459"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38539" y="185530"/>
            <a:ext cx="11728174" cy="6453809"/>
          </a:xfrm>
          <a:prstGeom prst="rect">
            <a:avLst/>
          </a:prstGeom>
          <a:noFill/>
          <a:ln>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EDB0B124-21AA-45B4-B280-64A3365FC7C6}"/>
              </a:ext>
            </a:extLst>
          </p:cNvPr>
          <p:cNvSpPr txBox="1"/>
          <p:nvPr/>
        </p:nvSpPr>
        <p:spPr>
          <a:xfrm>
            <a:off x="622169" y="1593133"/>
            <a:ext cx="8974318" cy="456535"/>
          </a:xfrm>
          <a:prstGeom prst="rect">
            <a:avLst/>
          </a:prstGeom>
          <a:noFill/>
        </p:spPr>
        <p:txBody>
          <a:bodyPr wrap="square" rtlCol="0">
            <a:spAutoFit/>
          </a:bodyPr>
          <a:lstStyle/>
          <a:p>
            <a:pPr>
              <a:lnSpc>
                <a:spcPct val="150000"/>
              </a:lnSpc>
            </a:pPr>
            <a:r>
              <a:rPr lang="en-US" altLang="zh-CN" b="1" dirty="0"/>
              <a:t>Revised Product2Vec</a:t>
            </a:r>
          </a:p>
        </p:txBody>
      </p:sp>
      <p:sp>
        <p:nvSpPr>
          <p:cNvPr id="14" name="文本框 13">
            <a:extLst>
              <a:ext uri="{FF2B5EF4-FFF2-40B4-BE49-F238E27FC236}">
                <a16:creationId xmlns:a16="http://schemas.microsoft.com/office/drawing/2014/main" id="{3E63969D-F242-4E62-90AA-7062EEF2CA5C}"/>
              </a:ext>
            </a:extLst>
          </p:cNvPr>
          <p:cNvSpPr txBox="1"/>
          <p:nvPr/>
        </p:nvSpPr>
        <p:spPr>
          <a:xfrm>
            <a:off x="622168" y="1092028"/>
            <a:ext cx="8832916" cy="400110"/>
          </a:xfrm>
          <a:prstGeom prst="rect">
            <a:avLst/>
          </a:prstGeom>
          <a:noFill/>
        </p:spPr>
        <p:txBody>
          <a:bodyPr wrap="square" rtlCol="0">
            <a:spAutoFit/>
          </a:bodyPr>
          <a:lstStyle/>
          <a:p>
            <a:r>
              <a:rPr lang="en-US" altLang="zh-CN" sz="2000" b="1" dirty="0">
                <a:solidFill>
                  <a:schemeClr val="accent6">
                    <a:lumMod val="50000"/>
                  </a:schemeClr>
                </a:solidFill>
              </a:rPr>
              <a:t>Addressing Price Issues</a:t>
            </a:r>
            <a:endParaRPr lang="zh-CN" altLang="en-US" sz="2000" b="1" dirty="0">
              <a:solidFill>
                <a:schemeClr val="accent6">
                  <a:lumMod val="50000"/>
                </a:schemeClr>
              </a:solidFill>
            </a:endParaRP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60BCDBC2-2EB3-4B81-A86C-1851458B3920}"/>
                  </a:ext>
                </a:extLst>
              </p:cNvPr>
              <p:cNvSpPr txBox="1"/>
              <p:nvPr/>
            </p:nvSpPr>
            <p:spPr>
              <a:xfrm>
                <a:off x="571891" y="2063873"/>
                <a:ext cx="11239895" cy="1545680"/>
              </a:xfrm>
              <a:prstGeom prst="rect">
                <a:avLst/>
              </a:prstGeom>
              <a:noFill/>
            </p:spPr>
            <p:txBody>
              <a:bodyPr wrap="square" rtlCol="0">
                <a:spAutoFit/>
              </a:bodyPr>
              <a:lstStyle/>
              <a:p>
                <a:r>
                  <a:rPr lang="en-US" altLang="zh-CN" dirty="0"/>
                  <a:t>    remove the influence of price on the product vectors by incorporating price into our Product2Vec model</a:t>
                </a:r>
              </a:p>
              <a:p>
                <a:endParaRPr lang="en-US" altLang="zh-CN" dirty="0"/>
              </a:p>
              <a:p>
                <a:endParaRPr lang="en-US" altLang="zh-CN" dirty="0"/>
              </a:p>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f>
                            <m:fPr>
                              <m:type m:val="noBa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𝑠</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𝑠</m:t>
                                  </m:r>
                                </m:sub>
                              </m:sSub>
                            </m:den>
                          </m:f>
                        </m:e>
                      </m:d>
                    </m:oMath>
                  </m:oMathPara>
                </a14:m>
                <a:endParaRPr lang="en-US" altLang="zh-CN" dirty="0"/>
              </a:p>
            </p:txBody>
          </p:sp>
        </mc:Choice>
        <mc:Fallback xmlns="">
          <p:sp>
            <p:nvSpPr>
              <p:cNvPr id="15" name="文本框 14">
                <a:extLst>
                  <a:ext uri="{FF2B5EF4-FFF2-40B4-BE49-F238E27FC236}">
                    <a16:creationId xmlns:a16="http://schemas.microsoft.com/office/drawing/2014/main" id="{60BCDBC2-2EB3-4B81-A86C-1851458B3920}"/>
                  </a:ext>
                </a:extLst>
              </p:cNvPr>
              <p:cNvSpPr txBox="1">
                <a:spLocks noRot="1" noChangeAspect="1" noMove="1" noResize="1" noEditPoints="1" noAdjustHandles="1" noChangeArrowheads="1" noChangeShapeType="1" noTextEdit="1"/>
              </p:cNvSpPr>
              <p:nvPr/>
            </p:nvSpPr>
            <p:spPr>
              <a:xfrm>
                <a:off x="571891" y="2063873"/>
                <a:ext cx="11239895" cy="1545680"/>
              </a:xfrm>
              <a:prstGeom prst="rect">
                <a:avLst/>
              </a:prstGeom>
              <a:blipFill>
                <a:blip r:embed="rId3"/>
                <a:stretch>
                  <a:fillRect t="-23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115AB7E9-6F55-43EB-9236-BC8BDFE7F2C5}"/>
                  </a:ext>
                </a:extLst>
              </p:cNvPr>
              <p:cNvSpPr/>
              <p:nvPr/>
            </p:nvSpPr>
            <p:spPr>
              <a:xfrm>
                <a:off x="622168" y="4098998"/>
                <a:ext cx="10953947" cy="646331"/>
              </a:xfrm>
              <a:prstGeom prst="rect">
                <a:avLst/>
              </a:prstGeom>
            </p:spPr>
            <p:txBody>
              <a:bodyPr wrap="square">
                <a:spAutoFit/>
              </a:bodyPr>
              <a:lstStyle/>
              <a:p>
                <a:r>
                  <a:rPr lang="zh-CN" altLang="en-US" dirty="0"/>
                  <a:t>   </a:t>
                </a:r>
                <a:r>
                  <a:rPr lang="en-US" altLang="zh-CN" dirty="0"/>
                  <a:t>instead of updating the full vectors of </a:t>
                </a:r>
                <a14:m>
                  <m:oMath xmlns:m="http://schemas.openxmlformats.org/officeDocument/2006/math">
                    <m:r>
                      <a:rPr lang="en-US" altLang="zh-CN" i="1" dirty="0" smtClean="0">
                        <a:latin typeface="Cambria Math" panose="02040503050406030204" pitchFamily="18" charset="0"/>
                      </a:rPr>
                      <m:t>𝑀</m:t>
                    </m:r>
                    <m:r>
                      <a:rPr lang="en-US" altLang="zh-CN" i="1" dirty="0" smtClean="0">
                        <a:latin typeface="Cambria Math" panose="02040503050406030204" pitchFamily="18" charset="0"/>
                      </a:rPr>
                      <m:t>+1 </m:t>
                    </m:r>
                  </m:oMath>
                </a14:m>
                <a:r>
                  <a:rPr lang="en-US" altLang="zh-CN" dirty="0"/>
                  <a:t>dimensions, we only update the first </a:t>
                </a:r>
                <a14:m>
                  <m:oMath xmlns:m="http://schemas.openxmlformats.org/officeDocument/2006/math">
                    <m:r>
                      <a:rPr lang="en-US" altLang="zh-CN" i="1" dirty="0" smtClean="0">
                        <a:latin typeface="Cambria Math" panose="02040503050406030204" pitchFamily="18" charset="0"/>
                      </a:rPr>
                      <m:t>𝑀</m:t>
                    </m:r>
                  </m:oMath>
                </a14:m>
                <a:r>
                  <a:rPr lang="en-US" altLang="zh-CN" dirty="0"/>
                  <a:t> values, leaving the last dimension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𝑃𝑠</m:t>
                    </m:r>
                    <m:r>
                      <a:rPr lang="en-US" altLang="zh-CN" i="1" dirty="0" smtClean="0">
                        <a:latin typeface="Cambria Math" panose="02040503050406030204" pitchFamily="18" charset="0"/>
                      </a:rPr>
                      <m:t>) </m:t>
                    </m:r>
                  </m:oMath>
                </a14:m>
                <a:r>
                  <a:rPr lang="en-US" altLang="zh-CN" dirty="0"/>
                  <a:t>unchanged</a:t>
                </a:r>
                <a:endParaRPr lang="zh-CN" altLang="en-US" dirty="0"/>
              </a:p>
            </p:txBody>
          </p:sp>
        </mc:Choice>
        <mc:Fallback xmlns="">
          <p:sp>
            <p:nvSpPr>
              <p:cNvPr id="7" name="矩形 6">
                <a:extLst>
                  <a:ext uri="{FF2B5EF4-FFF2-40B4-BE49-F238E27FC236}">
                    <a16:creationId xmlns:a16="http://schemas.microsoft.com/office/drawing/2014/main" id="{115AB7E9-6F55-43EB-9236-BC8BDFE7F2C5}"/>
                  </a:ext>
                </a:extLst>
              </p:cNvPr>
              <p:cNvSpPr>
                <a:spLocks noRot="1" noChangeAspect="1" noMove="1" noResize="1" noEditPoints="1" noAdjustHandles="1" noChangeArrowheads="1" noChangeShapeType="1" noTextEdit="1"/>
              </p:cNvSpPr>
              <p:nvPr/>
            </p:nvSpPr>
            <p:spPr>
              <a:xfrm>
                <a:off x="622168" y="4098998"/>
                <a:ext cx="10953947" cy="646331"/>
              </a:xfrm>
              <a:prstGeom prst="rect">
                <a:avLst/>
              </a:prstGeom>
              <a:blipFill>
                <a:blip r:embed="rId4"/>
                <a:stretch>
                  <a:fillRect l="-445"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21879015"/>
      </p:ext>
    </p:extLst>
  </p:cSld>
  <p:clrMapOvr>
    <a:masterClrMapping/>
  </p:clrMapOvr>
  <p:transition spd="slow" advTm="3000">
    <p:push/>
  </p:transition>
</p:sld>
</file>

<file path=ppt/theme/theme1.xml><?xml version="1.0" encoding="utf-8"?>
<a:theme xmlns:a="http://schemas.openxmlformats.org/drawingml/2006/main" name="包图主题2">
  <a:themeElements>
    <a:clrScheme name="自定义 327">
      <a:dk1>
        <a:srgbClr val="000000"/>
      </a:dk1>
      <a:lt1>
        <a:srgbClr val="FFFFFF"/>
      </a:lt1>
      <a:dk2>
        <a:srgbClr val="778495"/>
      </a:dk2>
      <a:lt2>
        <a:srgbClr val="F0F0F0"/>
      </a:lt2>
      <a:accent1>
        <a:srgbClr val="E4491A"/>
      </a:accent1>
      <a:accent2>
        <a:srgbClr val="0EDCCD"/>
      </a:accent2>
      <a:accent3>
        <a:srgbClr val="E4491A"/>
      </a:accent3>
      <a:accent4>
        <a:srgbClr val="0EDCCD"/>
      </a:accent4>
      <a:accent5>
        <a:srgbClr val="E4491A"/>
      </a:accent5>
      <a:accent6>
        <a:srgbClr val="0EDCCD"/>
      </a:accent6>
      <a:hlink>
        <a:srgbClr val="E4491A"/>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1251</TotalTime>
  <Words>617</Words>
  <Application>Microsoft Office PowerPoint</Application>
  <PresentationFormat>宽屏</PresentationFormat>
  <Paragraphs>83</Paragraphs>
  <Slides>14</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等线</vt:lpstr>
      <vt:lpstr>经典综艺体简</vt:lpstr>
      <vt:lpstr>思源黑体 CN Light</vt:lpstr>
      <vt:lpstr>微软雅黑</vt:lpstr>
      <vt:lpstr>Arial</vt:lpstr>
      <vt:lpstr>Cambria Math</vt:lpstr>
      <vt:lpstr>Microsoft Uighur</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小鹿ppt ； Http://pptx.taobao.com</dc:title>
  <dc:subject>小鹿ppt ； Http://pptx.taobao.com</dc:subject>
  <dc:creator>小鹿ppt;Http://pptx.taobao.com</dc:creator>
  <dc:description>小鹿ppt ； Http://pptx.taobao.com</dc:description>
  <cp:lastModifiedBy>Administrator</cp:lastModifiedBy>
  <cp:revision>41</cp:revision>
  <dcterms:created xsi:type="dcterms:W3CDTF">2017-08-18T03:02:00Z</dcterms:created>
  <dcterms:modified xsi:type="dcterms:W3CDTF">2020-10-10T13:11:44Z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ies>
</file>