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91" r:id="rId2"/>
    <p:sldId id="277" r:id="rId3"/>
    <p:sldId id="305" r:id="rId4"/>
    <p:sldId id="306" r:id="rId5"/>
    <p:sldId id="307" r:id="rId6"/>
    <p:sldId id="308" r:id="rId7"/>
    <p:sldId id="309" r:id="rId8"/>
    <p:sldId id="310" r:id="rId9"/>
    <p:sldId id="311" r:id="rId10"/>
    <p:sldId id="312" r:id="rId11"/>
    <p:sldId id="313" r:id="rId12"/>
    <p:sldId id="314" r:id="rId13"/>
    <p:sldId id="315"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24D"/>
    <a:srgbClr val="7AA06B"/>
    <a:srgbClr val="CBDCB1"/>
    <a:srgbClr val="DB732C"/>
    <a:srgbClr val="D0EDA9"/>
    <a:srgbClr val="B8C69C"/>
    <a:srgbClr val="BCF484"/>
    <a:srgbClr val="88F97F"/>
    <a:srgbClr val="994C52"/>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p:cViewPr varScale="1">
        <p:scale>
          <a:sx n="114" d="100"/>
          <a:sy n="114" d="100"/>
        </p:scale>
        <p:origin x="33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幸运日素材 淘宝店：https://shop145643496.taobao.com</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646355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1739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69948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45076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幸运日素材 淘宝店：https://shop145643496.taobao.com</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423095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0846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55126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02115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72512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38052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73501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ockup 13">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ockup 14">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ckup 18">
    <p:spTree>
      <p:nvGrpSpPr>
        <p:cNvPr id="1" name=""/>
        <p:cNvGrpSpPr/>
        <p:nvPr/>
      </p:nvGrpSpPr>
      <p:grpSpPr>
        <a:xfrm>
          <a:off x="0" y="0"/>
          <a:ext cx="0" cy="0"/>
          <a:chOff x="0" y="0"/>
          <a:chExt cx="0" cy="0"/>
        </a:xfrm>
      </p:grpSpPr>
    </p:spTree>
  </p:cSld>
  <p:clrMapOvr>
    <a:masterClrMapping/>
  </p:clrMapOvr>
  <p:transition spd="slow" advTm="3000">
    <p:push/>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Tm="3000">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2.wdp"/><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7.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0.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9.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15C138A-8FD0-4F84-8802-82CECF6CBD97}"/>
              </a:ext>
            </a:extLst>
          </p:cNvPr>
          <p:cNvSpPr txBox="1"/>
          <p:nvPr/>
        </p:nvSpPr>
        <p:spPr>
          <a:xfrm>
            <a:off x="3802485" y="5162098"/>
            <a:ext cx="4600281" cy="369332"/>
          </a:xfrm>
          <a:prstGeom prst="rect">
            <a:avLst/>
          </a:prstGeom>
          <a:noFill/>
        </p:spPr>
        <p:txBody>
          <a:bodyPr wrap="square" rtlCol="0">
            <a:spAutoFit/>
          </a:bodyPr>
          <a:lstStyle/>
          <a:p>
            <a:pPr algn="ctr"/>
            <a:r>
              <a:rPr lang="zh-CN" altLang="en-US" dirty="0"/>
              <a:t>汇报人：纪伟</a:t>
            </a:r>
            <a:endParaRPr lang="en-US" altLang="zh-CN" dirty="0"/>
          </a:p>
        </p:txBody>
      </p:sp>
      <p:pic>
        <p:nvPicPr>
          <p:cNvPr id="5" name="图片 4">
            <a:extLst>
              <a:ext uri="{FF2B5EF4-FFF2-40B4-BE49-F238E27FC236}">
                <a16:creationId xmlns:a16="http://schemas.microsoft.com/office/drawing/2014/main" id="{5D7D6578-EB23-494F-BFF6-528D0B894173}"/>
              </a:ext>
            </a:extLst>
          </p:cNvPr>
          <p:cNvPicPr>
            <a:picLocks noChangeAspect="1"/>
          </p:cNvPicPr>
          <p:nvPr/>
        </p:nvPicPr>
        <p:blipFill>
          <a:blip r:embed="rId3"/>
          <a:stretch>
            <a:fillRect/>
          </a:stretch>
        </p:blipFill>
        <p:spPr>
          <a:xfrm>
            <a:off x="2042354" y="722981"/>
            <a:ext cx="8120542" cy="3901667"/>
          </a:xfrm>
          <a:prstGeom prst="rect">
            <a:avLst/>
          </a:prstGeom>
        </p:spPr>
      </p:pic>
    </p:spTree>
  </p:cSld>
  <p:clrMapOvr>
    <a:masterClrMapping/>
  </p:clrMapOvr>
  <p:transition spd="slow" advTm="3000">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FB44E955-E5E6-4DA3-B604-736646A839A9}"/>
              </a:ext>
            </a:extLst>
          </p:cNvPr>
          <p:cNvPicPr>
            <a:picLocks noChangeAspect="1"/>
          </p:cNvPicPr>
          <p:nvPr/>
        </p:nvPicPr>
        <p:blipFill>
          <a:blip r:embed="rId3"/>
          <a:stretch>
            <a:fillRect/>
          </a:stretch>
        </p:blipFill>
        <p:spPr>
          <a:xfrm>
            <a:off x="2055042" y="2151285"/>
            <a:ext cx="7637583" cy="4389415"/>
          </a:xfrm>
          <a:prstGeom prst="rect">
            <a:avLst/>
          </a:prstGeom>
        </p:spPr>
      </p:pic>
      <p:sp>
        <p:nvSpPr>
          <p:cNvPr id="2" name="文本框 1">
            <a:extLst>
              <a:ext uri="{FF2B5EF4-FFF2-40B4-BE49-F238E27FC236}">
                <a16:creationId xmlns:a16="http://schemas.microsoft.com/office/drawing/2014/main" id="{499D4952-3F5D-4266-A10E-2F59181F172F}"/>
              </a:ext>
            </a:extLst>
          </p:cNvPr>
          <p:cNvSpPr txBox="1"/>
          <p:nvPr/>
        </p:nvSpPr>
        <p:spPr>
          <a:xfrm>
            <a:off x="1080303" y="996556"/>
            <a:ext cx="9587060" cy="923330"/>
          </a:xfrm>
          <a:prstGeom prst="rect">
            <a:avLst/>
          </a:prstGeom>
          <a:noFill/>
        </p:spPr>
        <p:txBody>
          <a:bodyPr wrap="square" rtlCol="0">
            <a:spAutoFit/>
          </a:bodyPr>
          <a:lstStyle/>
          <a:p>
            <a:r>
              <a:rPr lang="en-US" altLang="zh-CN" b="1" dirty="0">
                <a:solidFill>
                  <a:schemeClr val="accent4">
                    <a:lumMod val="50000"/>
                  </a:schemeClr>
                </a:solidFill>
              </a:rPr>
              <a:t>DATASET</a:t>
            </a:r>
            <a:r>
              <a:rPr lang="zh-CN" altLang="en-US" b="1" dirty="0">
                <a:solidFill>
                  <a:schemeClr val="accent4">
                    <a:lumMod val="50000"/>
                  </a:schemeClr>
                </a:solidFill>
              </a:rPr>
              <a:t>：</a:t>
            </a:r>
            <a:r>
              <a:rPr lang="en-US" altLang="zh-CN" dirty="0"/>
              <a:t>IRI’s scanner panel data , which contains transaction information of 30 product categories and 13,124 unique products purchased by 5,214 households across 53 stores at the weekly level for 52 weeks. The total number of shopping baskets amounts to 280,052. </a:t>
            </a:r>
            <a:endParaRPr lang="zh-CN" altLang="en-US" dirty="0"/>
          </a:p>
        </p:txBody>
      </p:sp>
    </p:spTree>
    <p:extLst>
      <p:ext uri="{BB962C8B-B14F-4D97-AF65-F5344CB8AC3E}">
        <p14:creationId xmlns:p14="http://schemas.microsoft.com/office/powerpoint/2010/main" val="3330594435"/>
      </p:ext>
    </p:extLst>
  </p:cSld>
  <p:clrMapOvr>
    <a:masterClrMapping/>
  </p:clrMapOvr>
  <p:transition spd="slow" advTm="3000">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E28A949B-42D8-4E91-9A4B-D78F14C68B64}"/>
              </a:ext>
            </a:extLst>
          </p:cNvPr>
          <p:cNvPicPr>
            <a:picLocks noChangeAspect="1"/>
          </p:cNvPicPr>
          <p:nvPr/>
        </p:nvPicPr>
        <p:blipFill>
          <a:blip r:embed="rId3"/>
          <a:stretch>
            <a:fillRect/>
          </a:stretch>
        </p:blipFill>
        <p:spPr>
          <a:xfrm>
            <a:off x="2196494" y="996556"/>
            <a:ext cx="7799011" cy="5591908"/>
          </a:xfrm>
          <a:prstGeom prst="rect">
            <a:avLst/>
          </a:prstGeom>
        </p:spPr>
      </p:pic>
    </p:spTree>
    <p:extLst>
      <p:ext uri="{BB962C8B-B14F-4D97-AF65-F5344CB8AC3E}">
        <p14:creationId xmlns:p14="http://schemas.microsoft.com/office/powerpoint/2010/main" val="867460992"/>
      </p:ext>
    </p:extLst>
  </p:cSld>
  <p:clrMapOvr>
    <a:masterClrMapping/>
  </p:clrMapOvr>
  <p:transition spd="slow" advTm="300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3937400" y="411781"/>
            <a:ext cx="4069512" cy="584775"/>
          </a:xfrm>
          <a:prstGeom prst="rect">
            <a:avLst/>
          </a:prstGeom>
          <a:noFill/>
        </p:spPr>
        <p:txBody>
          <a:bodyPr wrap="none" rtlCol="0">
            <a:spAutoFit/>
            <a:scene3d>
              <a:camera prst="orthographicFront"/>
              <a:lightRig rig="threePt" dir="t"/>
            </a:scene3d>
            <a:sp3d contourW="12700"/>
          </a:bodyPr>
          <a:lstStyle/>
          <a:p>
            <a:pPr algn="ctr"/>
            <a:r>
              <a:rPr lang="en-US" altLang="zh-CN" sz="3200">
                <a:solidFill>
                  <a:schemeClr val="tx1">
                    <a:lumMod val="75000"/>
                    <a:lumOff val="25000"/>
                  </a:schemeClr>
                </a:solidFill>
                <a:latin typeface="思源黑体 CN Light" panose="020B0300000000000000" pitchFamily="34" charset="-122"/>
                <a:ea typeface="思源黑体 CN Light" panose="020B0300000000000000" pitchFamily="34" charset="-122"/>
              </a:rPr>
              <a:t>Model Performance</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800691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58892"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4468FA7-0807-4493-9A4F-D0F7B801B5B1}"/>
              </a:ext>
            </a:extLst>
          </p:cNvPr>
          <p:cNvPicPr>
            <a:picLocks noChangeAspect="1"/>
          </p:cNvPicPr>
          <p:nvPr/>
        </p:nvPicPr>
        <p:blipFill>
          <a:blip r:embed="rId3"/>
          <a:stretch>
            <a:fillRect/>
          </a:stretch>
        </p:blipFill>
        <p:spPr>
          <a:xfrm>
            <a:off x="2680500" y="1674120"/>
            <a:ext cx="6981974" cy="4205314"/>
          </a:xfrm>
          <a:prstGeom prst="rect">
            <a:avLst/>
          </a:prstGeom>
        </p:spPr>
      </p:pic>
    </p:spTree>
    <p:extLst>
      <p:ext uri="{BB962C8B-B14F-4D97-AF65-F5344CB8AC3E}">
        <p14:creationId xmlns:p14="http://schemas.microsoft.com/office/powerpoint/2010/main" val="3815572609"/>
      </p:ext>
    </p:extLst>
  </p:cSld>
  <p:clrMapOvr>
    <a:masterClrMapping/>
  </p:clrMapOvr>
  <p:transition spd="slow" advTm="300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673181" y="411781"/>
            <a:ext cx="2597955"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COCLUSION</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15AB7E9-6F55-43EB-9236-BC8BDFE7F2C5}"/>
              </a:ext>
            </a:extLst>
          </p:cNvPr>
          <p:cNvSpPr/>
          <p:nvPr/>
        </p:nvSpPr>
        <p:spPr>
          <a:xfrm>
            <a:off x="762277" y="1276135"/>
            <a:ext cx="10419762" cy="43057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000" dirty="0"/>
              <a:t>Highly scalable and can be applied to millions of products because of the shallow model structure; </a:t>
            </a:r>
          </a:p>
          <a:p>
            <a:pPr marL="342900" indent="-342900">
              <a:lnSpc>
                <a:spcPct val="200000"/>
              </a:lnSpc>
              <a:buFont typeface="Arial" panose="020B0604020202020204" pitchFamily="34" charset="0"/>
              <a:buChar char="•"/>
            </a:pPr>
            <a:r>
              <a:rPr lang="en-US" altLang="zh-CN" sz="2000" dirty="0"/>
              <a:t>Differentiate substitutes and complements using two metrics, exchangeability and complementarity;</a:t>
            </a:r>
          </a:p>
          <a:p>
            <a:pPr marL="342900" indent="-342900">
              <a:lnSpc>
                <a:spcPct val="200000"/>
              </a:lnSpc>
              <a:buFont typeface="Arial" panose="020B0604020202020204" pitchFamily="34" charset="0"/>
              <a:buChar char="•"/>
            </a:pPr>
            <a:r>
              <a:rPr lang="en-US" altLang="zh-CN" sz="2000" dirty="0"/>
              <a:t>Forecast demand more quickly and accurately;</a:t>
            </a:r>
          </a:p>
          <a:p>
            <a:pPr marL="342900" indent="-342900">
              <a:lnSpc>
                <a:spcPct val="200000"/>
              </a:lnSpc>
              <a:buFont typeface="Arial" panose="020B0604020202020204" pitchFamily="34" charset="0"/>
              <a:buChar char="•"/>
            </a:pPr>
            <a:r>
              <a:rPr lang="en-US" altLang="zh-CN" sz="2000" dirty="0"/>
              <a:t>Estimate price elasticities more accurately by removing the influence of price from product vectors.</a:t>
            </a:r>
            <a:endParaRPr lang="zh-CN" altLang="en-US" sz="2000" dirty="0"/>
          </a:p>
        </p:txBody>
      </p:sp>
    </p:spTree>
    <p:extLst>
      <p:ext uri="{BB962C8B-B14F-4D97-AF65-F5344CB8AC3E}">
        <p14:creationId xmlns:p14="http://schemas.microsoft.com/office/powerpoint/2010/main" val="2596677318"/>
      </p:ext>
    </p:extLst>
  </p:cSld>
  <p:clrMapOvr>
    <a:masterClrMapping/>
  </p:clrMapOvr>
  <p:transition spd="slow" advTm="300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610382" y="2868876"/>
            <a:ext cx="3333630"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tx1">
                    <a:lumMod val="50000"/>
                    <a:lumOff val="50000"/>
                  </a:schemeClr>
                </a:solidFill>
                <a:latin typeface="+mn-ea"/>
                <a:cs typeface="经典综艺体简" panose="02010609000101010101" pitchFamily="49" charset="-122"/>
              </a:rPr>
              <a:t>THANKS</a:t>
            </a:r>
            <a:endParaRPr lang="zh-CN" altLang="en-US" sz="4800" dirty="0">
              <a:solidFill>
                <a:schemeClr val="tx1">
                  <a:lumMod val="50000"/>
                  <a:lumOff val="50000"/>
                </a:schemeClr>
              </a:solidFill>
              <a:latin typeface="+mn-ea"/>
              <a:cs typeface="经典综艺体简" panose="02010609000101010101" pitchFamily="49" charset="-122"/>
            </a:endParaRPr>
          </a:p>
        </p:txBody>
      </p:sp>
      <p:cxnSp>
        <p:nvCxnSpPr>
          <p:cNvPr id="10" name="直接连接符 9"/>
          <p:cNvCxnSpPr/>
          <p:nvPr/>
        </p:nvCxnSpPr>
        <p:spPr>
          <a:xfrm flipH="1">
            <a:off x="4502846" y="980661"/>
            <a:ext cx="1129328" cy="1340986"/>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169660" y="3121454"/>
            <a:ext cx="2516899" cy="2988615"/>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136961" y="4591513"/>
            <a:ext cx="807051" cy="958309"/>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3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00"/>
                                        <p:tgtEl>
                                          <p:spTgt spid="15"/>
                                        </p:tgtEl>
                                      </p:cBhvr>
                                    </p:animEffect>
                                  </p:childTnLst>
                                </p:cTn>
                              </p:par>
                              <p:par>
                                <p:cTn id="15" presetID="2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277427" y="411781"/>
            <a:ext cx="338945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INTRODUCTION</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4BF9E8C-F3A1-4A90-A524-5AC13B69BCA7}"/>
              </a:ext>
            </a:extLst>
          </p:cNvPr>
          <p:cNvSpPr txBox="1"/>
          <p:nvPr/>
        </p:nvSpPr>
        <p:spPr>
          <a:xfrm>
            <a:off x="669303" y="1640264"/>
            <a:ext cx="10312924" cy="345351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t>Three properties are generally desirable: </a:t>
            </a:r>
          </a:p>
          <a:p>
            <a:r>
              <a:rPr lang="en-US" altLang="zh-CN" sz="1600" dirty="0"/>
              <a:t>	1</a:t>
            </a:r>
            <a:r>
              <a:rPr lang="zh-CN" altLang="en-US" sz="1600" dirty="0"/>
              <a:t>、</a:t>
            </a:r>
            <a:r>
              <a:rPr lang="en-US" altLang="zh-CN" sz="1600" dirty="0"/>
              <a:t>adhere well to image bound</a:t>
            </a:r>
          </a:p>
          <a:p>
            <a:r>
              <a:rPr lang="en-US" altLang="zh-CN" sz="1600" dirty="0"/>
              <a:t>	2</a:t>
            </a:r>
            <a:r>
              <a:rPr lang="zh-CN" altLang="en-US" sz="1600" dirty="0"/>
              <a:t>、</a:t>
            </a:r>
            <a:r>
              <a:rPr lang="en-US" altLang="zh-CN" sz="1600" dirty="0"/>
              <a:t>reduce computational complexity</a:t>
            </a:r>
          </a:p>
          <a:p>
            <a:r>
              <a:rPr lang="en-US" altLang="zh-CN" sz="1600" dirty="0"/>
              <a:t>	3</a:t>
            </a:r>
            <a:r>
              <a:rPr lang="zh-CN" altLang="en-US" sz="1600" dirty="0"/>
              <a:t>、</a:t>
            </a:r>
            <a:r>
              <a:rPr lang="en-US" altLang="zh-CN" sz="1600" dirty="0"/>
              <a:t>both increase the speed and improve the quality of the result</a:t>
            </a:r>
          </a:p>
          <a:p>
            <a:pPr marL="285750" indent="-285750">
              <a:lnSpc>
                <a:spcPct val="200000"/>
              </a:lnSpc>
              <a:buFont typeface="Arial" panose="020B0604020202020204" pitchFamily="34" charset="0"/>
              <a:buChar char="•"/>
            </a:pPr>
            <a:r>
              <a:rPr lang="en-US" altLang="zh-CN" dirty="0"/>
              <a:t>Existing </a:t>
            </a:r>
            <a:r>
              <a:rPr lang="en-US" altLang="zh-CN" dirty="0" err="1"/>
              <a:t>superpixel</a:t>
            </a:r>
            <a:r>
              <a:rPr lang="en-US" altLang="zh-CN" dirty="0"/>
              <a:t> methods</a:t>
            </a:r>
          </a:p>
          <a:p>
            <a:pPr marL="457200" lvl="2"/>
            <a:r>
              <a:rPr lang="en-US" altLang="zh-CN" sz="1600" dirty="0"/>
              <a:t>1</a:t>
            </a:r>
            <a:r>
              <a:rPr lang="zh-CN" altLang="en-US" sz="1600" dirty="0"/>
              <a:t>、</a:t>
            </a:r>
            <a:r>
              <a:rPr lang="en-US" altLang="zh-CN" sz="1600" dirty="0"/>
              <a:t>graph-based algorithms</a:t>
            </a:r>
          </a:p>
          <a:p>
            <a:pPr marL="457200" lvl="2"/>
            <a:r>
              <a:rPr lang="en-US" altLang="zh-CN" sz="1600" dirty="0"/>
              <a:t>2</a:t>
            </a:r>
            <a:r>
              <a:rPr lang="zh-CN" altLang="en-US" sz="1600" dirty="0"/>
              <a:t>、</a:t>
            </a:r>
            <a:r>
              <a:rPr lang="en-US" altLang="zh-CN" sz="1600" dirty="0"/>
              <a:t>gradient-ascent-based algorithms</a:t>
            </a:r>
          </a:p>
          <a:p>
            <a:pPr marL="285750" indent="-285750">
              <a:lnSpc>
                <a:spcPct val="200000"/>
              </a:lnSpc>
              <a:buFont typeface="Arial" panose="020B0604020202020204" pitchFamily="34" charset="0"/>
              <a:buChar char="•"/>
            </a:pPr>
            <a:r>
              <a:rPr lang="en-US" altLang="zh-CN" dirty="0"/>
              <a:t>Algorithm procedure</a:t>
            </a:r>
          </a:p>
          <a:p>
            <a:pPr marL="285750" indent="-285750">
              <a:lnSpc>
                <a:spcPct val="200000"/>
              </a:lnSpc>
              <a:buFont typeface="Arial" panose="020B0604020202020204" pitchFamily="34" charset="0"/>
              <a:buChar char="•"/>
            </a:pPr>
            <a:r>
              <a:rPr lang="en-US" altLang="zh-CN" dirty="0"/>
              <a:t>Result</a:t>
            </a:r>
          </a:p>
        </p:txBody>
      </p:sp>
    </p:spTree>
  </p:cSld>
  <p:clrMapOvr>
    <a:masterClrMapping/>
  </p:clrMapOvr>
  <p:transition spd="slow" advTm="3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423911" y="411781"/>
            <a:ext cx="3096490"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BACKGROUND</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4BF9E8C-F3A1-4A90-A524-5AC13B69BCA7}"/>
              </a:ext>
            </a:extLst>
          </p:cNvPr>
          <p:cNvSpPr txBox="1"/>
          <p:nvPr/>
        </p:nvSpPr>
        <p:spPr>
          <a:xfrm>
            <a:off x="1306114" y="1754567"/>
            <a:ext cx="10312924" cy="560410"/>
          </a:xfrm>
          <a:prstGeom prst="rect">
            <a:avLst/>
          </a:prstGeom>
          <a:noFill/>
        </p:spPr>
        <p:txBody>
          <a:bodyPr wrap="square" rtlCol="0">
            <a:spAutoFit/>
          </a:bodyPr>
          <a:lstStyle/>
          <a:p>
            <a:pPr marL="285750" indent="-285750">
              <a:lnSpc>
                <a:spcPct val="200000"/>
              </a:lnSpc>
              <a:buFont typeface="Arial" panose="020B0604020202020204" pitchFamily="34" charset="0"/>
              <a:buChar char="•"/>
            </a:pPr>
            <a:endParaRPr lang="en-US" altLang="zh-CN" dirty="0"/>
          </a:p>
        </p:txBody>
      </p:sp>
      <p:sp>
        <p:nvSpPr>
          <p:cNvPr id="2" name="矩形: 圆角 1">
            <a:extLst>
              <a:ext uri="{FF2B5EF4-FFF2-40B4-BE49-F238E27FC236}">
                <a16:creationId xmlns:a16="http://schemas.microsoft.com/office/drawing/2014/main" id="{04043293-98E6-4B5A-864D-E841FF4C0741}"/>
              </a:ext>
            </a:extLst>
          </p:cNvPr>
          <p:cNvSpPr/>
          <p:nvPr/>
        </p:nvSpPr>
        <p:spPr>
          <a:xfrm>
            <a:off x="1306114" y="3209301"/>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a:solidFill>
                  <a:schemeClr val="bg1"/>
                </a:solidFill>
              </a:rPr>
              <a:t>Text representation</a:t>
            </a:r>
            <a:endParaRPr lang="zh-CN" altLang="en-US" sz="2000" b="1" dirty="0">
              <a:solidFill>
                <a:schemeClr val="bg1"/>
              </a:solidFill>
            </a:endParaRPr>
          </a:p>
        </p:txBody>
      </p:sp>
      <p:sp>
        <p:nvSpPr>
          <p:cNvPr id="8" name="矩形: 圆角 7">
            <a:extLst>
              <a:ext uri="{FF2B5EF4-FFF2-40B4-BE49-F238E27FC236}">
                <a16:creationId xmlns:a16="http://schemas.microsoft.com/office/drawing/2014/main" id="{851AFF14-773D-435E-9FFF-5BCD64891ABE}"/>
              </a:ext>
            </a:extLst>
          </p:cNvPr>
          <p:cNvSpPr/>
          <p:nvPr/>
        </p:nvSpPr>
        <p:spPr>
          <a:xfrm>
            <a:off x="4773214" y="1754567"/>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a:solidFill>
                  <a:schemeClr val="bg1"/>
                </a:solidFill>
              </a:rPr>
              <a:t>Integer</a:t>
            </a:r>
            <a:endParaRPr lang="zh-CN" altLang="en-US" sz="2000" b="1" dirty="0">
              <a:solidFill>
                <a:schemeClr val="bg1"/>
              </a:solidFill>
            </a:endParaRPr>
          </a:p>
        </p:txBody>
      </p:sp>
      <p:sp>
        <p:nvSpPr>
          <p:cNvPr id="9" name="矩形: 圆角 8">
            <a:extLst>
              <a:ext uri="{FF2B5EF4-FFF2-40B4-BE49-F238E27FC236}">
                <a16:creationId xmlns:a16="http://schemas.microsoft.com/office/drawing/2014/main" id="{7FFEFD5D-7CFA-4853-BFD8-A57289EDB003}"/>
              </a:ext>
            </a:extLst>
          </p:cNvPr>
          <p:cNvSpPr/>
          <p:nvPr/>
        </p:nvSpPr>
        <p:spPr>
          <a:xfrm>
            <a:off x="4773214" y="3209301"/>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a:solidFill>
                  <a:schemeClr val="bg1"/>
                </a:solidFill>
              </a:rPr>
              <a:t>One-hot</a:t>
            </a:r>
            <a:endParaRPr lang="zh-CN" altLang="en-US" sz="2000" b="1" dirty="0">
              <a:solidFill>
                <a:schemeClr val="bg1"/>
              </a:solidFill>
            </a:endParaRPr>
          </a:p>
        </p:txBody>
      </p:sp>
      <p:sp>
        <p:nvSpPr>
          <p:cNvPr id="10" name="矩形: 圆角 9">
            <a:extLst>
              <a:ext uri="{FF2B5EF4-FFF2-40B4-BE49-F238E27FC236}">
                <a16:creationId xmlns:a16="http://schemas.microsoft.com/office/drawing/2014/main" id="{51A8DC55-A10A-443F-AA01-C6964DAA3D31}"/>
              </a:ext>
            </a:extLst>
          </p:cNvPr>
          <p:cNvSpPr/>
          <p:nvPr/>
        </p:nvSpPr>
        <p:spPr>
          <a:xfrm>
            <a:off x="4773214" y="4622436"/>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a:solidFill>
                  <a:schemeClr val="bg1"/>
                </a:solidFill>
              </a:rPr>
              <a:t>Word embedding</a:t>
            </a:r>
            <a:endParaRPr lang="zh-CN" altLang="en-US" sz="2000" b="1" dirty="0">
              <a:solidFill>
                <a:schemeClr val="bg1"/>
              </a:solidFill>
            </a:endParaRPr>
          </a:p>
        </p:txBody>
      </p:sp>
      <p:sp>
        <p:nvSpPr>
          <p:cNvPr id="12" name="矩形: 圆角 11">
            <a:extLst>
              <a:ext uri="{FF2B5EF4-FFF2-40B4-BE49-F238E27FC236}">
                <a16:creationId xmlns:a16="http://schemas.microsoft.com/office/drawing/2014/main" id="{01309702-B728-4AE0-B711-0462F735F36C}"/>
              </a:ext>
            </a:extLst>
          </p:cNvPr>
          <p:cNvSpPr/>
          <p:nvPr/>
        </p:nvSpPr>
        <p:spPr>
          <a:xfrm>
            <a:off x="8517900" y="4014577"/>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a:solidFill>
                  <a:schemeClr val="bg1"/>
                </a:solidFill>
              </a:rPr>
              <a:t>Word2vec</a:t>
            </a:r>
            <a:endParaRPr lang="zh-CN" altLang="en-US" sz="2000" b="1" dirty="0">
              <a:solidFill>
                <a:schemeClr val="bg1"/>
              </a:solidFill>
            </a:endParaRPr>
          </a:p>
        </p:txBody>
      </p:sp>
      <p:sp>
        <p:nvSpPr>
          <p:cNvPr id="14" name="矩形: 圆角 13">
            <a:extLst>
              <a:ext uri="{FF2B5EF4-FFF2-40B4-BE49-F238E27FC236}">
                <a16:creationId xmlns:a16="http://schemas.microsoft.com/office/drawing/2014/main" id="{16AB7373-6092-4C38-8489-834CAF0ECF85}"/>
              </a:ext>
            </a:extLst>
          </p:cNvPr>
          <p:cNvSpPr/>
          <p:nvPr/>
        </p:nvSpPr>
        <p:spPr>
          <a:xfrm>
            <a:off x="8517900" y="5141248"/>
            <a:ext cx="2629068" cy="849086"/>
          </a:xfrm>
          <a:prstGeom prst="round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b="1" dirty="0" err="1">
                <a:solidFill>
                  <a:schemeClr val="bg1"/>
                </a:solidFill>
              </a:rPr>
              <a:t>GloVe</a:t>
            </a:r>
            <a:endParaRPr lang="zh-CN" altLang="en-US" sz="2000" b="1" dirty="0">
              <a:solidFill>
                <a:schemeClr val="bg1"/>
              </a:solidFill>
            </a:endParaRPr>
          </a:p>
        </p:txBody>
      </p:sp>
      <p:cxnSp>
        <p:nvCxnSpPr>
          <p:cNvPr id="16" name="连接符: 肘形 15">
            <a:extLst>
              <a:ext uri="{FF2B5EF4-FFF2-40B4-BE49-F238E27FC236}">
                <a16:creationId xmlns:a16="http://schemas.microsoft.com/office/drawing/2014/main" id="{B2F6A738-68D9-486F-AB56-7B278F8F81CE}"/>
              </a:ext>
            </a:extLst>
          </p:cNvPr>
          <p:cNvCxnSpPr>
            <a:stCxn id="2" idx="3"/>
            <a:endCxn id="8" idx="1"/>
          </p:cNvCxnSpPr>
          <p:nvPr/>
        </p:nvCxnSpPr>
        <p:spPr>
          <a:xfrm flipV="1">
            <a:off x="3935182" y="2179110"/>
            <a:ext cx="838032" cy="14547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EEC0C023-5B9F-4291-AAC0-D303CBCA5EB4}"/>
              </a:ext>
            </a:extLst>
          </p:cNvPr>
          <p:cNvCxnSpPr>
            <a:stCxn id="2" idx="3"/>
            <a:endCxn id="9" idx="1"/>
          </p:cNvCxnSpPr>
          <p:nvPr/>
        </p:nvCxnSpPr>
        <p:spPr>
          <a:xfrm>
            <a:off x="3935182" y="3633844"/>
            <a:ext cx="838032"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3DD184F6-8EA8-4EA3-AA2F-593312E7F5BD}"/>
              </a:ext>
            </a:extLst>
          </p:cNvPr>
          <p:cNvCxnSpPr>
            <a:stCxn id="2" idx="3"/>
            <a:endCxn id="10" idx="1"/>
          </p:cNvCxnSpPr>
          <p:nvPr/>
        </p:nvCxnSpPr>
        <p:spPr>
          <a:xfrm>
            <a:off x="3935182" y="3633844"/>
            <a:ext cx="838032" cy="14131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C13507C3-691A-4964-A4D5-310581142C00}"/>
              </a:ext>
            </a:extLst>
          </p:cNvPr>
          <p:cNvCxnSpPr>
            <a:stCxn id="10" idx="3"/>
            <a:endCxn id="12" idx="1"/>
          </p:cNvCxnSpPr>
          <p:nvPr/>
        </p:nvCxnSpPr>
        <p:spPr>
          <a:xfrm flipV="1">
            <a:off x="7402282" y="4439120"/>
            <a:ext cx="1115618" cy="6078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92B96872-8E46-4209-8F85-9A23CB9B1330}"/>
              </a:ext>
            </a:extLst>
          </p:cNvPr>
          <p:cNvCxnSpPr>
            <a:stCxn id="10" idx="3"/>
            <a:endCxn id="14" idx="1"/>
          </p:cNvCxnSpPr>
          <p:nvPr/>
        </p:nvCxnSpPr>
        <p:spPr>
          <a:xfrm>
            <a:off x="7402282" y="5046979"/>
            <a:ext cx="1115618" cy="51881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514478"/>
      </p:ext>
    </p:extLst>
  </p:cSld>
  <p:clrMapOvr>
    <a:masterClrMapping/>
  </p:clrMapOvr>
  <p:transition spd="slow" advTm="3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423911" y="411781"/>
            <a:ext cx="3096490"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BACKGROUND</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8E9F8B71-D726-48AC-BF4D-9D5E0A823ABA}"/>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b="2975"/>
          <a:stretch/>
        </p:blipFill>
        <p:spPr>
          <a:xfrm>
            <a:off x="2382806" y="1081098"/>
            <a:ext cx="7873270" cy="4591048"/>
          </a:xfrm>
          <a:prstGeom prst="rect">
            <a:avLst/>
          </a:prstGeom>
        </p:spPr>
      </p:pic>
      <p:sp>
        <p:nvSpPr>
          <p:cNvPr id="5" name="矩形 4">
            <a:extLst>
              <a:ext uri="{FF2B5EF4-FFF2-40B4-BE49-F238E27FC236}">
                <a16:creationId xmlns:a16="http://schemas.microsoft.com/office/drawing/2014/main" id="{CA313626-6C67-4F2A-BF95-CF1547E4581E}"/>
              </a:ext>
            </a:extLst>
          </p:cNvPr>
          <p:cNvSpPr/>
          <p:nvPr/>
        </p:nvSpPr>
        <p:spPr>
          <a:xfrm>
            <a:off x="2234492" y="5749403"/>
            <a:ext cx="8169897" cy="707886"/>
          </a:xfrm>
          <a:prstGeom prst="rect">
            <a:avLst/>
          </a:prstGeom>
        </p:spPr>
        <p:txBody>
          <a:bodyPr wrap="square">
            <a:spAutoFit/>
          </a:bodyPr>
          <a:lstStyle/>
          <a:p>
            <a:r>
              <a:rPr lang="zh-CN" altLang="en-US" sz="2000" dirty="0"/>
              <a:t>The CBOW architecture predicts the current word based on the context, </a:t>
            </a:r>
            <a:endParaRPr lang="en-US" altLang="zh-CN" sz="2000" dirty="0"/>
          </a:p>
          <a:p>
            <a:r>
              <a:rPr lang="zh-CN" altLang="en-US" sz="2000" dirty="0"/>
              <a:t>and the Skip-gram predicts surrounding words given the current word.</a:t>
            </a:r>
          </a:p>
        </p:txBody>
      </p:sp>
    </p:spTree>
    <p:extLst>
      <p:ext uri="{BB962C8B-B14F-4D97-AF65-F5344CB8AC3E}">
        <p14:creationId xmlns:p14="http://schemas.microsoft.com/office/powerpoint/2010/main" val="1489286719"/>
      </p:ext>
    </p:extLst>
  </p:cSld>
  <p:clrMapOvr>
    <a:masterClrMapping/>
  </p:clrMapOvr>
  <p:transition spd="slow" advTm="3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5137608" cy="369332"/>
          </a:xfrm>
          <a:prstGeom prst="rect">
            <a:avLst/>
          </a:prstGeom>
          <a:noFill/>
        </p:spPr>
        <p:txBody>
          <a:bodyPr wrap="square" rtlCol="0">
            <a:spAutoFit/>
          </a:bodyPr>
          <a:lstStyle/>
          <a:p>
            <a:r>
              <a:rPr lang="en-US" altLang="zh-CN" dirty="0"/>
              <a:t>Objective function:</a:t>
            </a:r>
            <a:endParaRPr lang="zh-CN" altLang="en-US" dirty="0"/>
          </a:p>
        </p:txBody>
      </p:sp>
      <p:pic>
        <p:nvPicPr>
          <p:cNvPr id="3" name="图片 2">
            <a:extLst>
              <a:ext uri="{FF2B5EF4-FFF2-40B4-BE49-F238E27FC236}">
                <a16:creationId xmlns:a16="http://schemas.microsoft.com/office/drawing/2014/main" id="{06CB1668-78C3-4F0C-BCC9-0B40D68E2B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3254702" y="1997736"/>
            <a:ext cx="5010150" cy="69532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5A24268-37A7-4227-8BA9-062E0A85BF01}"/>
                  </a:ext>
                </a:extLst>
              </p:cNvPr>
              <p:cNvSpPr txBox="1"/>
              <p:nvPr/>
            </p:nvSpPr>
            <p:spPr>
              <a:xfrm>
                <a:off x="622168" y="2840477"/>
                <a:ext cx="10633435" cy="1200329"/>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oMath>
                </a14:m>
                <a:r>
                  <a:rPr lang="en-US" altLang="zh-CN" dirty="0"/>
                  <a:t> are the sets of “input” and “output” product vectors;</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m:t>
                    </m:r>
                  </m:oMath>
                </a14:m>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ℜ</m:t>
                        </m:r>
                      </m:e>
                      <m:sup>
                        <m:r>
                          <a:rPr lang="en-US" altLang="zh-CN" b="0" i="1" smtClean="0">
                            <a:latin typeface="Cambria Math" panose="02040503050406030204" pitchFamily="18" charset="0"/>
                          </a:rPr>
                          <m:t>𝑀</m:t>
                        </m:r>
                      </m:sup>
                    </m:sSup>
                  </m:oMath>
                </a14:m>
                <a:r>
                  <a:rPr lang="en-US" altLang="zh-CN" dirty="0"/>
                  <a:t>be the M-dimensional “input” and “output” vectors of product s;</a:t>
                </a:r>
              </a:p>
              <a:p>
                <a14:m>
                  <m:oMath xmlns:m="http://schemas.openxmlformats.org/officeDocument/2006/math">
                    <m:r>
                      <a:rPr lang="en-US" altLang="zh-CN" b="0" i="1" smtClean="0">
                        <a:latin typeface="Cambria Math" panose="02040503050406030204" pitchFamily="18" charset="0"/>
                      </a:rPr>
                      <m:t>𝐵</m:t>
                    </m:r>
                  </m:oMath>
                </a14:m>
                <a:r>
                  <a:rPr lang="en-US" altLang="zh-CN" dirty="0"/>
                  <a:t> is the set of all shopping baskets, </a:t>
                </a:r>
                <a14:m>
                  <m:oMath xmlns:m="http://schemas.openxmlformats.org/officeDocument/2006/math">
                    <m:r>
                      <a:rPr lang="en-US" altLang="zh-CN" b="0" i="1" smtClean="0">
                        <a:latin typeface="Cambria Math" panose="02040503050406030204" pitchFamily="18" charset="0"/>
                      </a:rPr>
                      <m:t>𝑏</m:t>
                    </m:r>
                  </m:oMath>
                </a14:m>
                <a:r>
                  <a:rPr lang="en-US" altLang="zh-CN" dirty="0"/>
                  <a:t> is a shopping basket in the set </a:t>
                </a:r>
                <a14:m>
                  <m:oMath xmlns:m="http://schemas.openxmlformats.org/officeDocument/2006/math">
                    <m:r>
                      <a:rPr lang="en-US" altLang="zh-CN" i="1">
                        <a:latin typeface="Cambria Math" panose="02040503050406030204" pitchFamily="18" charset="0"/>
                      </a:rPr>
                      <m:t>𝐵</m:t>
                    </m:r>
                  </m:oMath>
                </a14:m>
                <a:r>
                  <a:rPr lang="en-US" altLang="zh-CN" dirty="0"/>
                  <a:t>, </a:t>
                </a:r>
                <a14:m>
                  <m:oMath xmlns:m="http://schemas.openxmlformats.org/officeDocument/2006/math">
                    <m:r>
                      <a:rPr lang="en-US" altLang="zh-CN" b="0" i="1" smtClean="0">
                        <a:latin typeface="Cambria Math" panose="02040503050406030204" pitchFamily="18" charset="0"/>
                      </a:rPr>
                      <m:t>𝑠</m:t>
                    </m:r>
                  </m:oMath>
                </a14:m>
                <a:r>
                  <a:rPr lang="en-US" altLang="zh-CN" dirty="0"/>
                  <a:t> is an product in the basket; </a:t>
                </a:r>
              </a:p>
              <a:p>
                <a14:m>
                  <m:oMath xmlns:m="http://schemas.openxmlformats.org/officeDocument/2006/math">
                    <m:r>
                      <a:rPr lang="en-US" altLang="zh-CN" b="0" i="1" smtClean="0">
                        <a:latin typeface="Cambria Math" panose="02040503050406030204" pitchFamily="18" charset="0"/>
                      </a:rPr>
                      <m:t>𝑐</m:t>
                    </m:r>
                  </m:oMath>
                </a14:m>
                <a:r>
                  <a:rPr lang="en-US" altLang="zh-CN" dirty="0"/>
                  <a:t> is the length of the context for product sequences.</a:t>
                </a:r>
                <a:endParaRPr lang="zh-CN" altLang="en-US" dirty="0"/>
              </a:p>
            </p:txBody>
          </p:sp>
        </mc:Choice>
        <mc:Fallback xmlns="">
          <p:sp>
            <p:nvSpPr>
              <p:cNvPr id="10" name="文本框 9">
                <a:extLst>
                  <a:ext uri="{FF2B5EF4-FFF2-40B4-BE49-F238E27FC236}">
                    <a16:creationId xmlns:a16="http://schemas.microsoft.com/office/drawing/2014/main" id="{85A24268-37A7-4227-8BA9-062E0A85BF01}"/>
                  </a:ext>
                </a:extLst>
              </p:cNvPr>
              <p:cNvSpPr txBox="1">
                <a:spLocks noRot="1" noChangeAspect="1" noMove="1" noResize="1" noEditPoints="1" noAdjustHandles="1" noChangeArrowheads="1" noChangeShapeType="1" noTextEdit="1"/>
              </p:cNvSpPr>
              <p:nvPr/>
            </p:nvSpPr>
            <p:spPr>
              <a:xfrm>
                <a:off x="622168" y="2840477"/>
                <a:ext cx="10633435" cy="1200329"/>
              </a:xfrm>
              <a:prstGeom prst="rect">
                <a:avLst/>
              </a:prstGeom>
              <a:blipFill>
                <a:blip r:embed="rId5"/>
                <a:stretch>
                  <a:fillRect t="-3046" b="-710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1F9BBF9-1648-43C3-BCD7-4263929853E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3964434" y="4109193"/>
            <a:ext cx="3552825" cy="809625"/>
          </a:xfrm>
          <a:prstGeom prst="rect">
            <a:avLst/>
          </a:prstGeom>
        </p:spPr>
      </p:pic>
      <p:sp>
        <p:nvSpPr>
          <p:cNvPr id="12" name="文本框 11">
            <a:extLst>
              <a:ext uri="{FF2B5EF4-FFF2-40B4-BE49-F238E27FC236}">
                <a16:creationId xmlns:a16="http://schemas.microsoft.com/office/drawing/2014/main" id="{555AFB76-669A-4D6E-A480-9F8D69416B81}"/>
              </a:ext>
            </a:extLst>
          </p:cNvPr>
          <p:cNvSpPr txBox="1"/>
          <p:nvPr/>
        </p:nvSpPr>
        <p:spPr>
          <a:xfrm>
            <a:off x="685898" y="4987205"/>
            <a:ext cx="5137608" cy="369332"/>
          </a:xfrm>
          <a:prstGeom prst="rect">
            <a:avLst/>
          </a:prstGeom>
          <a:noFill/>
        </p:spPr>
        <p:txBody>
          <a:bodyPr wrap="square" rtlCol="0">
            <a:spAutoFit/>
          </a:bodyPr>
          <a:lstStyle/>
          <a:p>
            <a:r>
              <a:rPr lang="en-US" altLang="zh-CN" b="1" dirty="0"/>
              <a:t>Negative sampling technique</a:t>
            </a:r>
            <a:r>
              <a:rPr lang="en-US" altLang="zh-CN" dirty="0"/>
              <a:t>:</a:t>
            </a:r>
            <a:endParaRPr lang="zh-CN" altLang="en-US" dirty="0"/>
          </a:p>
        </p:txBody>
      </p:sp>
      <p:pic>
        <p:nvPicPr>
          <p:cNvPr id="7" name="图片 6">
            <a:extLst>
              <a:ext uri="{FF2B5EF4-FFF2-40B4-BE49-F238E27FC236}">
                <a16:creationId xmlns:a16="http://schemas.microsoft.com/office/drawing/2014/main" id="{014A2107-89CD-4298-AAD3-913A8FF616EE}"/>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3228975" y="5480613"/>
            <a:ext cx="5734050" cy="752475"/>
          </a:xfrm>
          <a:prstGeom prst="rect">
            <a:avLst/>
          </a:prstGeom>
        </p:spPr>
      </p:pic>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Product2Vec: Learning the Vector Representations of Products</a:t>
            </a:r>
            <a:endParaRPr lang="zh-CN" altLang="en-US" sz="2000" b="1" dirty="0">
              <a:solidFill>
                <a:schemeClr val="accent6">
                  <a:lumMod val="50000"/>
                </a:schemeClr>
              </a:solidFill>
            </a:endParaRPr>
          </a:p>
        </p:txBody>
      </p:sp>
    </p:spTree>
    <p:extLst>
      <p:ext uri="{BB962C8B-B14F-4D97-AF65-F5344CB8AC3E}">
        <p14:creationId xmlns:p14="http://schemas.microsoft.com/office/powerpoint/2010/main" val="1799248632"/>
      </p:ext>
    </p:extLst>
  </p:cSld>
  <p:clrMapOvr>
    <a:masterClrMapping/>
  </p:clrMapOvr>
  <p:transition spd="slow" advTm="3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872034"/>
          </a:xfrm>
          <a:prstGeom prst="rect">
            <a:avLst/>
          </a:prstGeom>
          <a:noFill/>
        </p:spPr>
        <p:txBody>
          <a:bodyPr wrap="square" rtlCol="0">
            <a:spAutoFit/>
          </a:bodyPr>
          <a:lstStyle/>
          <a:p>
            <a:pPr>
              <a:lnSpc>
                <a:spcPct val="150000"/>
              </a:lnSpc>
            </a:pPr>
            <a:r>
              <a:rPr lang="en-US" altLang="zh-CN" b="1" dirty="0"/>
              <a:t>Complementarity:</a:t>
            </a:r>
          </a:p>
          <a:p>
            <a:pPr>
              <a:lnSpc>
                <a:spcPct val="150000"/>
              </a:lnSpc>
            </a:pPr>
            <a:r>
              <a:rPr lang="en-US" altLang="zh-CN" dirty="0"/>
              <a:t>    Two products are complements if they are very likely to be purchased together.</a:t>
            </a:r>
            <a:endParaRPr lang="zh-CN" altLang="en-US" dirty="0"/>
          </a:p>
        </p:txBody>
      </p:sp>
      <p:sp>
        <p:nvSpPr>
          <p:cNvPr id="12" name="文本框 11">
            <a:extLst>
              <a:ext uri="{FF2B5EF4-FFF2-40B4-BE49-F238E27FC236}">
                <a16:creationId xmlns:a16="http://schemas.microsoft.com/office/drawing/2014/main" id="{555AFB76-669A-4D6E-A480-9F8D69416B81}"/>
              </a:ext>
            </a:extLst>
          </p:cNvPr>
          <p:cNvSpPr txBox="1"/>
          <p:nvPr/>
        </p:nvSpPr>
        <p:spPr>
          <a:xfrm>
            <a:off x="622167" y="3578443"/>
            <a:ext cx="12801602" cy="1287532"/>
          </a:xfrm>
          <a:prstGeom prst="rect">
            <a:avLst/>
          </a:prstGeom>
          <a:noFill/>
        </p:spPr>
        <p:txBody>
          <a:bodyPr wrap="square" rtlCol="0">
            <a:spAutoFit/>
          </a:bodyPr>
          <a:lstStyle/>
          <a:p>
            <a:pPr>
              <a:lnSpc>
                <a:spcPct val="150000"/>
              </a:lnSpc>
            </a:pPr>
            <a:r>
              <a:rPr lang="en-US" altLang="zh-CN" b="1" dirty="0"/>
              <a:t>Exchangeability:</a:t>
            </a:r>
          </a:p>
          <a:p>
            <a:pPr marL="285750" indent="-285750">
              <a:lnSpc>
                <a:spcPct val="150000"/>
              </a:lnSpc>
              <a:buFont typeface="Arial" panose="020B0604020202020204" pitchFamily="34" charset="0"/>
              <a:buChar char="•"/>
            </a:pPr>
            <a:r>
              <a:rPr lang="en-US" altLang="zh-CN" dirty="0"/>
              <a:t>A and B are exchangeable if they interact similarly with other products.</a:t>
            </a:r>
          </a:p>
          <a:p>
            <a:pPr marL="285750" indent="-285750">
              <a:lnSpc>
                <a:spcPct val="150000"/>
              </a:lnSpc>
              <a:buFont typeface="Arial" panose="020B0604020202020204" pitchFamily="34" charset="0"/>
              <a:buChar char="•"/>
            </a:pPr>
            <a:r>
              <a:rPr lang="en-US" altLang="zh-CN" dirty="0"/>
              <a:t>Two products are substitutes if their exchangeability score is high and their complementarity score is low.</a:t>
            </a:r>
            <a:endParaRPr lang="zh-CN" altLang="en-US" dirty="0"/>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Distinguishing Between Substitutes and Complements</a:t>
            </a:r>
            <a:endParaRPr lang="zh-CN" altLang="en-US" sz="2000" b="1" dirty="0">
              <a:solidFill>
                <a:schemeClr val="accent6">
                  <a:lumMod val="50000"/>
                </a:schemeClr>
              </a:solidFill>
            </a:endParaRPr>
          </a:p>
        </p:txBody>
      </p:sp>
      <p:pic>
        <p:nvPicPr>
          <p:cNvPr id="4" name="图片 3">
            <a:extLst>
              <a:ext uri="{FF2B5EF4-FFF2-40B4-BE49-F238E27FC236}">
                <a16:creationId xmlns:a16="http://schemas.microsoft.com/office/drawing/2014/main" id="{741F552D-077B-4882-BE5D-2EDCB0DC1B1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67206" y="2541549"/>
            <a:ext cx="3009900" cy="1209675"/>
          </a:xfrm>
          <a:prstGeom prst="rect">
            <a:avLst/>
          </a:prstGeom>
        </p:spPr>
      </p:pic>
      <p:pic>
        <p:nvPicPr>
          <p:cNvPr id="5" name="图片 4">
            <a:extLst>
              <a:ext uri="{FF2B5EF4-FFF2-40B4-BE49-F238E27FC236}">
                <a16:creationId xmlns:a16="http://schemas.microsoft.com/office/drawing/2014/main" id="{887ED6D8-C6B5-4931-A89F-D711338605E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463713" y="4962646"/>
            <a:ext cx="5734050" cy="1276350"/>
          </a:xfrm>
          <a:prstGeom prst="rect">
            <a:avLst/>
          </a:prstGeom>
        </p:spPr>
      </p:pic>
    </p:spTree>
    <p:extLst>
      <p:ext uri="{BB962C8B-B14F-4D97-AF65-F5344CB8AC3E}">
        <p14:creationId xmlns:p14="http://schemas.microsoft.com/office/powerpoint/2010/main" val="4154615191"/>
      </p:ext>
    </p:extLst>
  </p:cSld>
  <p:clrMapOvr>
    <a:masterClrMapping/>
  </p:clrMapOvr>
  <p:transition spd="slow" advTm="3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Utility Model:</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5AFB76-669A-4D6E-A480-9F8D69416B81}"/>
                  </a:ext>
                </a:extLst>
              </p:cNvPr>
              <p:cNvSpPr txBox="1"/>
              <p:nvPr/>
            </p:nvSpPr>
            <p:spPr>
              <a:xfrm>
                <a:off x="571891" y="4990266"/>
                <a:ext cx="11051358" cy="905504"/>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𝑚𝑗</m:t>
                        </m:r>
                      </m:sub>
                    </m:sSub>
                  </m:oMath>
                </a14:m>
                <a:r>
                  <a:rPr lang="en-US" altLang="zh-CN" dirty="0"/>
                  <a:t> is the </a:t>
                </a:r>
                <a14:m>
                  <m:oMath xmlns:m="http://schemas.openxmlformats.org/officeDocument/2006/math">
                    <m:r>
                      <a:rPr lang="en-US" altLang="zh-CN" b="0" i="1" smtClean="0">
                        <a:latin typeface="Cambria Math" panose="02040503050406030204" pitchFamily="18" charset="0"/>
                      </a:rPr>
                      <m:t>𝑚</m:t>
                    </m:r>
                  </m:oMath>
                </a14:m>
                <a:r>
                  <a:rPr lang="en-US" altLang="zh-CN" dirty="0" err="1"/>
                  <a:t>th</a:t>
                </a:r>
                <a:r>
                  <a:rPr lang="en-US" altLang="zh-CN" dirty="0"/>
                  <a:t> dimension of the M-dimensional product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a:rPr lang="en-US" altLang="zh-CN" b="0" i="1" smtClean="0">
                            <a:latin typeface="Cambria Math" panose="02040503050406030204" pitchFamily="18" charset="0"/>
                          </a:rPr>
                          <m:t>𝑚</m:t>
                        </m:r>
                      </m:sub>
                    </m:sSub>
                  </m:oMath>
                </a14:m>
                <a:r>
                  <a:rPr lang="en-US" altLang="zh-CN" dirty="0"/>
                  <a:t> is the model parameter corresponding to the </a:t>
                </a:r>
                <a14:m>
                  <m:oMath xmlns:m="http://schemas.openxmlformats.org/officeDocument/2006/math">
                    <m:r>
                      <a:rPr lang="en-US" altLang="zh-CN" i="1">
                        <a:latin typeface="Cambria Math" panose="02040503050406030204" pitchFamily="18" charset="0"/>
                      </a:rPr>
                      <m:t>𝑚</m:t>
                    </m:r>
                  </m:oMath>
                </a14:m>
                <a:r>
                  <a:rPr lang="en-US" altLang="zh-CN" dirty="0" err="1"/>
                  <a:t>th</a:t>
                </a:r>
                <a:r>
                  <a:rPr lang="en-US" altLang="zh-CN" dirty="0"/>
                  <a:t> dimension. </a:t>
                </a:r>
                <a:endParaRPr lang="zh-CN" altLang="en-US" dirty="0"/>
              </a:p>
            </p:txBody>
          </p:sp>
        </mc:Choice>
        <mc:Fallback xmlns="">
          <p:sp>
            <p:nvSpPr>
              <p:cNvPr id="12" name="文本框 11">
                <a:extLst>
                  <a:ext uri="{FF2B5EF4-FFF2-40B4-BE49-F238E27FC236}">
                    <a16:creationId xmlns:a16="http://schemas.microsoft.com/office/drawing/2014/main" id="{555AFB76-669A-4D6E-A480-9F8D69416B81}"/>
                  </a:ext>
                </a:extLst>
              </p:cNvPr>
              <p:cNvSpPr txBox="1">
                <a:spLocks noRot="1" noChangeAspect="1" noMove="1" noResize="1" noEditPoints="1" noAdjustHandles="1" noChangeArrowheads="1" noChangeShapeType="1" noTextEdit="1"/>
              </p:cNvSpPr>
              <p:nvPr/>
            </p:nvSpPr>
            <p:spPr>
              <a:xfrm>
                <a:off x="571891" y="4990266"/>
                <a:ext cx="11051358" cy="905504"/>
              </a:xfrm>
              <a:prstGeom prst="rect">
                <a:avLst/>
              </a:prstGeom>
              <a:blipFill>
                <a:blip r:embed="rId3"/>
                <a:stretch>
                  <a:fillRect l="-496" b="-1081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Choice Model</a:t>
            </a:r>
            <a:endParaRPr lang="zh-CN" altLang="en-US" sz="2000" b="1" dirty="0">
              <a:solidFill>
                <a:schemeClr val="accent6">
                  <a:lumMod val="50000"/>
                </a:schemeClr>
              </a:solidFill>
            </a:endParaRPr>
          </a:p>
        </p:txBody>
      </p:sp>
      <p:pic>
        <p:nvPicPr>
          <p:cNvPr id="3" name="图片 2">
            <a:extLst>
              <a:ext uri="{FF2B5EF4-FFF2-40B4-BE49-F238E27FC236}">
                <a16:creationId xmlns:a16="http://schemas.microsoft.com/office/drawing/2014/main" id="{FE8976FE-657A-4CC3-9969-BB44463DFEC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591050" y="2030465"/>
            <a:ext cx="3009900" cy="50482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631961"/>
                <a:ext cx="10633435" cy="1581267"/>
              </a:xfrm>
              <a:prstGeom prst="rect">
                <a:avLst/>
              </a:prstGeom>
              <a:noFill/>
            </p:spPr>
            <p:txBody>
              <a:bodyPr wrap="square" rtlCol="0">
                <a:spAutoFit/>
              </a:bodyPr>
              <a:lstStyle/>
              <a:p>
                <a:r>
                  <a:rPr lang="en-US" altLang="zh-CN" dirty="0"/>
                  <a:t>consumer </a:t>
                </a:r>
                <a14:m>
                  <m:oMath xmlns:m="http://schemas.openxmlformats.org/officeDocument/2006/math">
                    <m:r>
                      <a:rPr lang="en-US" altLang="zh-CN" b="0" i="1" smtClean="0">
                        <a:latin typeface="Cambria Math" panose="02040503050406030204" pitchFamily="18" charset="0"/>
                      </a:rPr>
                      <m:t>𝑖</m:t>
                    </m:r>
                  </m:oMath>
                </a14:m>
                <a:r>
                  <a:rPr lang="en-US" altLang="zh-CN" dirty="0"/>
                  <a:t>∈ {1, ...,</a:t>
                </a:r>
                <a14:m>
                  <m:oMath xmlns:m="http://schemas.openxmlformats.org/officeDocument/2006/math">
                    <m:r>
                      <a:rPr lang="en-US" altLang="zh-CN" b="0" i="1" smtClean="0">
                        <a:latin typeface="Cambria Math" panose="02040503050406030204" pitchFamily="18" charset="0"/>
                      </a:rPr>
                      <m:t>𝐼</m:t>
                    </m:r>
                  </m:oMath>
                </a14:m>
                <a:r>
                  <a:rPr lang="en-US" altLang="zh-CN" dirty="0"/>
                  <a:t>} , time period </a:t>
                </a:r>
                <a14:m>
                  <m:oMath xmlns:m="http://schemas.openxmlformats.org/officeDocument/2006/math">
                    <m:r>
                      <a:rPr lang="en-US" altLang="zh-CN" b="0" i="1" smtClean="0">
                        <a:latin typeface="Cambria Math" panose="02040503050406030204" pitchFamily="18" charset="0"/>
                      </a:rPr>
                      <m:t>𝑡</m:t>
                    </m:r>
                  </m:oMath>
                </a14:m>
                <a:r>
                  <a:rPr lang="en-US" altLang="zh-CN" dirty="0"/>
                  <a:t>∈ {1, ...,</a:t>
                </a:r>
                <a14:m>
                  <m:oMath xmlns:m="http://schemas.openxmlformats.org/officeDocument/2006/math">
                    <m:r>
                      <a:rPr lang="en-US" altLang="zh-CN" b="0" i="1" smtClean="0">
                        <a:latin typeface="Cambria Math" panose="02040503050406030204" pitchFamily="18" charset="0"/>
                      </a:rPr>
                      <m:t>𝑇</m:t>
                    </m:r>
                  </m:oMath>
                </a14:m>
                <a:r>
                  <a:rPr lang="en-US" altLang="zh-CN" dirty="0"/>
                  <a:t>}, product </a:t>
                </a:r>
                <a14:m>
                  <m:oMath xmlns:m="http://schemas.openxmlformats.org/officeDocument/2006/math">
                    <m:r>
                      <a:rPr lang="en-US" altLang="zh-CN" b="0" i="1" smtClean="0">
                        <a:latin typeface="Cambria Math" panose="02040503050406030204" pitchFamily="18" charset="0"/>
                      </a:rPr>
                      <m:t>𝑗</m:t>
                    </m:r>
                  </m:oMath>
                </a14:m>
                <a:r>
                  <a:rPr lang="en-US" altLang="zh-CN" dirty="0"/>
                  <a:t>∈ {1, ..., </a:t>
                </a:r>
                <a14:m>
                  <m:oMath xmlns:m="http://schemas.openxmlformats.org/officeDocument/2006/math">
                    <m:r>
                      <a:rPr lang="en-US" altLang="zh-CN" b="0" i="1" smtClean="0">
                        <a:latin typeface="Cambria Math" panose="02040503050406030204" pitchFamily="18" charset="0"/>
                      </a:rPr>
                      <m:t>𝐽</m:t>
                    </m:r>
                  </m:oMath>
                </a14:m>
                <a:r>
                  <a:rPr lang="en-US" altLang="zh-CN" dirty="0"/>
                  <a:t>};</a:t>
                </a:r>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en-US" altLang="zh-CN" dirty="0"/>
                  <a:t>captures consumers’ intrinsic preferences of unobserved product characteristics;</a:t>
                </a:r>
              </a:p>
              <a:p>
                <a:r>
                  <a:rPr lang="en-US" altLang="zh-CN" dirty="0"/>
                  <a:t>price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𝑗𝑡</m:t>
                        </m:r>
                      </m:sub>
                    </m:sSub>
                  </m:oMath>
                </a14:m>
                <a:r>
                  <a:rPr lang="en-US" altLang="zh-CN" dirty="0"/>
                  <a:t> and other marketing variables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𝑋</m:t>
                            </m:r>
                          </m:e>
                        </m:acc>
                      </m:e>
                      <m:sub>
                        <m:r>
                          <a:rPr lang="en-US" altLang="zh-CN" b="0" i="1" smtClean="0">
                            <a:latin typeface="Cambria Math" panose="02040503050406030204" pitchFamily="18" charset="0"/>
                          </a:rPr>
                          <m:t>𝑗𝑡</m:t>
                        </m:r>
                      </m:sub>
                    </m:sSub>
                  </m:oMath>
                </a14:m>
                <a:r>
                  <a:rPr lang="en-US" altLang="zh-CN" dirty="0"/>
                  <a:t>  </a:t>
                </a:r>
                <a14:m>
                  <m:oMath xmlns:m="http://schemas.openxmlformats.org/officeDocument/2006/math">
                    <m:r>
                      <m:rPr>
                        <m:sty m:val="p"/>
                      </m:rPr>
                      <a:rPr lang="en-US" altLang="zh-CN" i="1" dirty="0">
                        <a:latin typeface="Cambria Math" panose="02040503050406030204" pitchFamily="18" charset="0"/>
                      </a:rPr>
                      <m:t>β</m:t>
                    </m:r>
                  </m:oMath>
                </a14:m>
                <a:r>
                  <a:rPr lang="en-US" altLang="zh-CN" dirty="0"/>
                  <a:t> and </a:t>
                </a:r>
                <a14:m>
                  <m:oMath xmlns:m="http://schemas.openxmlformats.org/officeDocument/2006/math">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𝛾</m:t>
                        </m:r>
                      </m:e>
                    </m:acc>
                  </m:oMath>
                </a14:m>
                <a:r>
                  <a:rPr lang="en-US" altLang="zh-CN" dirty="0"/>
                  <a:t> measure consumers’ sensitivities to price and other marketing variables;</a:t>
                </a: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𝜖</m:t>
                        </m:r>
                      </m:e>
                      <m:sub>
                        <m:r>
                          <a:rPr lang="en-US" altLang="zh-CN" b="0" i="1" smtClean="0">
                            <a:latin typeface="Cambria Math" panose="02040503050406030204" pitchFamily="18" charset="0"/>
                          </a:rPr>
                          <m:t>𝑖𝑗𝑡</m:t>
                        </m:r>
                      </m:sub>
                    </m:sSub>
                  </m:oMath>
                </a14:m>
                <a:r>
                  <a:rPr lang="en-US" altLang="zh-CN" dirty="0"/>
                  <a:t> is a type I extreme value error term.</a:t>
                </a:r>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631961"/>
                <a:ext cx="10633435" cy="1581267"/>
              </a:xfrm>
              <a:prstGeom prst="rect">
                <a:avLst/>
              </a:prstGeom>
              <a:blipFill>
                <a:blip r:embed="rId6"/>
                <a:stretch>
                  <a:fillRect l="-516" t="-2317" r="-401" b="-424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C42AFD9-667E-475D-91BB-CAF8F37704D3}"/>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t="11365"/>
          <a:stretch/>
        </p:blipFill>
        <p:spPr>
          <a:xfrm>
            <a:off x="4067156" y="4166863"/>
            <a:ext cx="3810000" cy="793591"/>
          </a:xfrm>
          <a:prstGeom prst="rect">
            <a:avLst/>
          </a:prstGeom>
        </p:spPr>
      </p:pic>
    </p:spTree>
    <p:extLst>
      <p:ext uri="{BB962C8B-B14F-4D97-AF65-F5344CB8AC3E}">
        <p14:creationId xmlns:p14="http://schemas.microsoft.com/office/powerpoint/2010/main" val="3234661948"/>
      </p:ext>
    </p:extLst>
  </p:cSld>
  <p:clrMapOvr>
    <a:masterClrMapping/>
  </p:clrMapOvr>
  <p:transition spd="slow" advTm="300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Price Endogeneity</a:t>
            </a:r>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Addressing Price Issues</a:t>
            </a:r>
            <a:endParaRPr lang="zh-CN" alt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063873"/>
                <a:ext cx="10633435" cy="967957"/>
              </a:xfrm>
              <a:prstGeom prst="rect">
                <a:avLst/>
              </a:prstGeom>
              <a:noFill/>
            </p:spPr>
            <p:txBody>
              <a:bodyPr wrap="square" rtlCol="0">
                <a:spAutoFit/>
              </a:bodyPr>
              <a:lstStyle/>
              <a:p>
                <a:r>
                  <a:rPr lang="en-US" altLang="zh-CN" dirty="0"/>
                  <a:t>use the average price for the same product and week in other stores of the same chain as the</a:t>
                </a:r>
              </a:p>
              <a:p>
                <a:r>
                  <a:rPr lang="en-US" altLang="zh-CN" dirty="0"/>
                  <a:t>instrument variable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𝑗𝑡</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𝜂</m:t>
                        </m:r>
                      </m:e>
                      <m:sub>
                        <m:r>
                          <a:rPr lang="en-US" altLang="zh-CN" b="0" i="1" smtClean="0">
                            <a:latin typeface="Cambria Math" panose="02040503050406030204" pitchFamily="18" charset="0"/>
                          </a:rPr>
                          <m:t>𝑗𝑡</m:t>
                        </m:r>
                      </m:sub>
                    </m:sSub>
                  </m:oMath>
                </a14:m>
                <a:r>
                  <a:rPr lang="en-US" altLang="zh-CN" dirty="0"/>
                  <a:t>represent the component correlated with unobserved pricing shocks</a:t>
                </a:r>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063873"/>
                <a:ext cx="10633435" cy="967957"/>
              </a:xfrm>
              <a:prstGeom prst="rect">
                <a:avLst/>
              </a:prstGeom>
              <a:blipFill>
                <a:blip r:embed="rId3"/>
                <a:stretch>
                  <a:fillRect l="-516" t="-3797" b="-69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BDB361F-34F3-40E4-BB5F-29F712A9E1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94471" y="3127911"/>
            <a:ext cx="3838575" cy="800100"/>
          </a:xfrm>
          <a:prstGeom prst="rect">
            <a:avLst/>
          </a:prstGeom>
        </p:spPr>
      </p:pic>
      <p:pic>
        <p:nvPicPr>
          <p:cNvPr id="5" name="图片 4">
            <a:extLst>
              <a:ext uri="{FF2B5EF4-FFF2-40B4-BE49-F238E27FC236}">
                <a16:creationId xmlns:a16="http://schemas.microsoft.com/office/drawing/2014/main" id="{77AFB64C-8595-4E1D-AF1F-DFB255397AFE}"/>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194471" y="4663569"/>
            <a:ext cx="4286250" cy="723900"/>
          </a:xfrm>
          <a:prstGeom prst="rect">
            <a:avLst/>
          </a:prstGeom>
        </p:spPr>
      </p:pic>
      <p:sp>
        <p:nvSpPr>
          <p:cNvPr id="7" name="矩形 6">
            <a:extLst>
              <a:ext uri="{FF2B5EF4-FFF2-40B4-BE49-F238E27FC236}">
                <a16:creationId xmlns:a16="http://schemas.microsoft.com/office/drawing/2014/main" id="{115AB7E9-6F55-43EB-9236-BC8BDFE7F2C5}"/>
              </a:ext>
            </a:extLst>
          </p:cNvPr>
          <p:cNvSpPr/>
          <p:nvPr/>
        </p:nvSpPr>
        <p:spPr>
          <a:xfrm>
            <a:off x="622168" y="4098998"/>
            <a:ext cx="9945279" cy="369332"/>
          </a:xfrm>
          <a:prstGeom prst="rect">
            <a:avLst/>
          </a:prstGeom>
        </p:spPr>
        <p:txBody>
          <a:bodyPr wrap="square">
            <a:spAutoFit/>
          </a:bodyPr>
          <a:lstStyle/>
          <a:p>
            <a:r>
              <a:rPr lang="zh-CN" altLang="en-US" dirty="0"/>
              <a:t>the choice model is estimated with the retained residuals as an additional variable</a:t>
            </a:r>
          </a:p>
        </p:txBody>
      </p:sp>
    </p:spTree>
    <p:extLst>
      <p:ext uri="{BB962C8B-B14F-4D97-AF65-F5344CB8AC3E}">
        <p14:creationId xmlns:p14="http://schemas.microsoft.com/office/powerpoint/2010/main" val="3629001736"/>
      </p:ext>
    </p:extLst>
  </p:cSld>
  <p:clrMapOvr>
    <a:masterClrMapping/>
  </p:clrMapOvr>
  <p:transition spd="slow" advTm="300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5137632" y="411781"/>
            <a:ext cx="1669048"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tx1">
                    <a:lumMod val="75000"/>
                    <a:lumOff val="25000"/>
                  </a:schemeClr>
                </a:solidFill>
                <a:latin typeface="思源黑体 CN Light" panose="020B0300000000000000" pitchFamily="34" charset="-122"/>
                <a:ea typeface="思源黑体 CN Light" panose="020B0300000000000000" pitchFamily="34" charset="-122"/>
              </a:rPr>
              <a:t>MODEL</a:t>
            </a:r>
            <a:endParaRPr lang="zh-CN" altLang="en-US" sz="3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cxnSp>
        <p:nvCxnSpPr>
          <p:cNvPr id="11" name="直接连接符 10"/>
          <p:cNvCxnSpPr/>
          <p:nvPr/>
        </p:nvCxnSpPr>
        <p:spPr>
          <a:xfrm>
            <a:off x="7591467"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574459" y="704168"/>
            <a:ext cx="1778508" cy="0"/>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539" y="185530"/>
            <a:ext cx="11728174" cy="6453809"/>
          </a:xfrm>
          <a:prstGeom prst="rect">
            <a:avLst/>
          </a:prstGeom>
          <a:no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DB0B124-21AA-45B4-B280-64A3365FC7C6}"/>
              </a:ext>
            </a:extLst>
          </p:cNvPr>
          <p:cNvSpPr txBox="1"/>
          <p:nvPr/>
        </p:nvSpPr>
        <p:spPr>
          <a:xfrm>
            <a:off x="622169" y="1593133"/>
            <a:ext cx="8974318" cy="456535"/>
          </a:xfrm>
          <a:prstGeom prst="rect">
            <a:avLst/>
          </a:prstGeom>
          <a:noFill/>
        </p:spPr>
        <p:txBody>
          <a:bodyPr wrap="square" rtlCol="0">
            <a:spAutoFit/>
          </a:bodyPr>
          <a:lstStyle/>
          <a:p>
            <a:pPr>
              <a:lnSpc>
                <a:spcPct val="150000"/>
              </a:lnSpc>
            </a:pPr>
            <a:r>
              <a:rPr lang="en-US" altLang="zh-CN" b="1" dirty="0"/>
              <a:t>Revised Product2Vec</a:t>
            </a:r>
          </a:p>
        </p:txBody>
      </p:sp>
      <p:sp>
        <p:nvSpPr>
          <p:cNvPr id="14" name="文本框 13">
            <a:extLst>
              <a:ext uri="{FF2B5EF4-FFF2-40B4-BE49-F238E27FC236}">
                <a16:creationId xmlns:a16="http://schemas.microsoft.com/office/drawing/2014/main" id="{3E63969D-F242-4E62-90AA-7062EEF2CA5C}"/>
              </a:ext>
            </a:extLst>
          </p:cNvPr>
          <p:cNvSpPr txBox="1"/>
          <p:nvPr/>
        </p:nvSpPr>
        <p:spPr>
          <a:xfrm>
            <a:off x="622168" y="1092028"/>
            <a:ext cx="8832916" cy="400110"/>
          </a:xfrm>
          <a:prstGeom prst="rect">
            <a:avLst/>
          </a:prstGeom>
          <a:noFill/>
        </p:spPr>
        <p:txBody>
          <a:bodyPr wrap="square" rtlCol="0">
            <a:spAutoFit/>
          </a:bodyPr>
          <a:lstStyle/>
          <a:p>
            <a:r>
              <a:rPr lang="en-US" altLang="zh-CN" sz="2000" b="1" dirty="0">
                <a:solidFill>
                  <a:schemeClr val="accent6">
                    <a:lumMod val="50000"/>
                  </a:schemeClr>
                </a:solidFill>
              </a:rPr>
              <a:t>Addressing Price Issues</a:t>
            </a:r>
            <a:endParaRPr lang="zh-CN" alt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BCDBC2-2EB3-4B81-A86C-1851458B3920}"/>
                  </a:ext>
                </a:extLst>
              </p:cNvPr>
              <p:cNvSpPr txBox="1"/>
              <p:nvPr/>
            </p:nvSpPr>
            <p:spPr>
              <a:xfrm>
                <a:off x="571891" y="2063873"/>
                <a:ext cx="11239895" cy="1545680"/>
              </a:xfrm>
              <a:prstGeom prst="rect">
                <a:avLst/>
              </a:prstGeom>
              <a:noFill/>
            </p:spPr>
            <p:txBody>
              <a:bodyPr wrap="square" rtlCol="0">
                <a:spAutoFit/>
              </a:bodyPr>
              <a:lstStyle/>
              <a:p>
                <a:r>
                  <a:rPr lang="en-US" altLang="zh-CN" dirty="0"/>
                  <a:t>    remove the influence of price on the product vectors by incorporating price into our Product2Vec model</a:t>
                </a:r>
              </a:p>
              <a:p>
                <a:endParaRPr lang="en-US" altLang="zh-CN" dirty="0"/>
              </a:p>
              <a:p>
                <a:endParaRPr lang="en-US" altLang="zh-CN" dirty="0"/>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den>
                          </m:f>
                        </m:e>
                      </m:d>
                    </m:oMath>
                  </m:oMathPara>
                </a14:m>
                <a:endParaRPr lang="en-US" altLang="zh-CN" dirty="0"/>
              </a:p>
            </p:txBody>
          </p:sp>
        </mc:Choice>
        <mc:Fallback xmlns="">
          <p:sp>
            <p:nvSpPr>
              <p:cNvPr id="15" name="文本框 14">
                <a:extLst>
                  <a:ext uri="{FF2B5EF4-FFF2-40B4-BE49-F238E27FC236}">
                    <a16:creationId xmlns:a16="http://schemas.microsoft.com/office/drawing/2014/main" id="{60BCDBC2-2EB3-4B81-A86C-1851458B3920}"/>
                  </a:ext>
                </a:extLst>
              </p:cNvPr>
              <p:cNvSpPr txBox="1">
                <a:spLocks noRot="1" noChangeAspect="1" noMove="1" noResize="1" noEditPoints="1" noAdjustHandles="1" noChangeArrowheads="1" noChangeShapeType="1" noTextEdit="1"/>
              </p:cNvSpPr>
              <p:nvPr/>
            </p:nvSpPr>
            <p:spPr>
              <a:xfrm>
                <a:off x="571891" y="2063873"/>
                <a:ext cx="11239895" cy="1545680"/>
              </a:xfrm>
              <a:prstGeom prst="rect">
                <a:avLst/>
              </a:prstGeom>
              <a:blipFill>
                <a:blip r:embed="rId3"/>
                <a:stretch>
                  <a:fillRect t="-23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15AB7E9-6F55-43EB-9236-BC8BDFE7F2C5}"/>
                  </a:ext>
                </a:extLst>
              </p:cNvPr>
              <p:cNvSpPr/>
              <p:nvPr/>
            </p:nvSpPr>
            <p:spPr>
              <a:xfrm>
                <a:off x="622168" y="4098998"/>
                <a:ext cx="10953947" cy="646331"/>
              </a:xfrm>
              <a:prstGeom prst="rect">
                <a:avLst/>
              </a:prstGeom>
            </p:spPr>
            <p:txBody>
              <a:bodyPr wrap="square">
                <a:spAutoFit/>
              </a:bodyPr>
              <a:lstStyle/>
              <a:p>
                <a:r>
                  <a:rPr lang="zh-CN" altLang="en-US" dirty="0"/>
                  <a:t>   </a:t>
                </a:r>
                <a:r>
                  <a:rPr lang="en-US" altLang="zh-CN" dirty="0"/>
                  <a:t>instead of updating the full vectors of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+1 </m:t>
                    </m:r>
                  </m:oMath>
                </a14:m>
                <a:r>
                  <a:rPr lang="en-US" altLang="zh-CN" dirty="0"/>
                  <a:t>dimensions, we only update the first </a:t>
                </a:r>
                <a14:m>
                  <m:oMath xmlns:m="http://schemas.openxmlformats.org/officeDocument/2006/math">
                    <m:r>
                      <a:rPr lang="en-US" altLang="zh-CN" i="1" dirty="0" smtClean="0">
                        <a:latin typeface="Cambria Math" panose="02040503050406030204" pitchFamily="18" charset="0"/>
                      </a:rPr>
                      <m:t>𝑀</m:t>
                    </m:r>
                  </m:oMath>
                </a14:m>
                <a:r>
                  <a:rPr lang="en-US" altLang="zh-CN" dirty="0"/>
                  <a:t> values, leaving the last dimension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𝑃𝑠</m:t>
                    </m:r>
                    <m:r>
                      <a:rPr lang="en-US" altLang="zh-CN" i="1" dirty="0" smtClean="0">
                        <a:latin typeface="Cambria Math" panose="02040503050406030204" pitchFamily="18" charset="0"/>
                      </a:rPr>
                      <m:t>) </m:t>
                    </m:r>
                  </m:oMath>
                </a14:m>
                <a:r>
                  <a:rPr lang="en-US" altLang="zh-CN" dirty="0"/>
                  <a:t>unchanged</a:t>
                </a:r>
                <a:endParaRPr lang="zh-CN" altLang="en-US" dirty="0"/>
              </a:p>
            </p:txBody>
          </p:sp>
        </mc:Choice>
        <mc:Fallback xmlns="">
          <p:sp>
            <p:nvSpPr>
              <p:cNvPr id="7" name="矩形 6">
                <a:extLst>
                  <a:ext uri="{FF2B5EF4-FFF2-40B4-BE49-F238E27FC236}">
                    <a16:creationId xmlns:a16="http://schemas.microsoft.com/office/drawing/2014/main" id="{115AB7E9-6F55-43EB-9236-BC8BDFE7F2C5}"/>
                  </a:ext>
                </a:extLst>
              </p:cNvPr>
              <p:cNvSpPr>
                <a:spLocks noRot="1" noChangeAspect="1" noMove="1" noResize="1" noEditPoints="1" noAdjustHandles="1" noChangeArrowheads="1" noChangeShapeType="1" noTextEdit="1"/>
              </p:cNvSpPr>
              <p:nvPr/>
            </p:nvSpPr>
            <p:spPr>
              <a:xfrm>
                <a:off x="622168" y="4098998"/>
                <a:ext cx="10953947" cy="646331"/>
              </a:xfrm>
              <a:prstGeom prst="rect">
                <a:avLst/>
              </a:prstGeom>
              <a:blipFill>
                <a:blip r:embed="rId4"/>
                <a:stretch>
                  <a:fillRect l="-445"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879015"/>
      </p:ext>
    </p:extLst>
  </p:cSld>
  <p:clrMapOvr>
    <a:masterClrMapping/>
  </p:clrMapOvr>
  <p:transition spd="slow" advTm="3000">
    <p:push/>
  </p:transition>
</p:sld>
</file>

<file path=ppt/theme/theme1.xml><?xml version="1.0" encoding="utf-8"?>
<a:theme xmlns:a="http://schemas.openxmlformats.org/drawingml/2006/main" name="包图主题2">
  <a:themeElements>
    <a:clrScheme name="自定义 327">
      <a:dk1>
        <a:srgbClr val="000000"/>
      </a:dk1>
      <a:lt1>
        <a:srgbClr val="FFFFFF"/>
      </a:lt1>
      <a:dk2>
        <a:srgbClr val="778495"/>
      </a:dk2>
      <a:lt2>
        <a:srgbClr val="F0F0F0"/>
      </a:lt2>
      <a:accent1>
        <a:srgbClr val="E4491A"/>
      </a:accent1>
      <a:accent2>
        <a:srgbClr val="0EDCCD"/>
      </a:accent2>
      <a:accent3>
        <a:srgbClr val="E4491A"/>
      </a:accent3>
      <a:accent4>
        <a:srgbClr val="0EDCCD"/>
      </a:accent4>
      <a:accent5>
        <a:srgbClr val="E4491A"/>
      </a:accent5>
      <a:accent6>
        <a:srgbClr val="0EDCCD"/>
      </a:accent6>
      <a:hlink>
        <a:srgbClr val="E4491A"/>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1196</TotalTime>
  <Words>593</Words>
  <Application>Microsoft Office PowerPoint</Application>
  <PresentationFormat>宽屏</PresentationFormat>
  <Paragraphs>85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经典综艺体简</vt:lpstr>
      <vt:lpstr>思源黑体 CN Light</vt:lpstr>
      <vt:lpstr>微软雅黑</vt:lpstr>
      <vt:lpstr>Arial</vt:lpstr>
      <vt:lpstr>Cambria Math</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 ； Http://pptx.taobao.com</dc:title>
  <dc:subject>小鹿ppt ； Http://pptx.taobao.com</dc:subject>
  <dc:creator>小鹿ppt;Http://pptx.taobao.com</dc:creator>
  <dc:description>小鹿ppt ； Http://pptx.taobao.com</dc:description>
  <cp:lastModifiedBy>Administrator</cp:lastModifiedBy>
  <cp:revision>34</cp:revision>
  <dcterms:created xsi:type="dcterms:W3CDTF">2017-08-18T03:02:00Z</dcterms:created>
  <dcterms:modified xsi:type="dcterms:W3CDTF">2020-10-10T12:08:27Z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