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1" r:id="rId2"/>
    <p:sldId id="277" r:id="rId3"/>
    <p:sldId id="306" r:id="rId4"/>
    <p:sldId id="316" r:id="rId5"/>
    <p:sldId id="317" r:id="rId6"/>
    <p:sldId id="307" r:id="rId7"/>
    <p:sldId id="318" r:id="rId8"/>
    <p:sldId id="315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24D"/>
    <a:srgbClr val="7AA06B"/>
    <a:srgbClr val="CBDCB1"/>
    <a:srgbClr val="DB732C"/>
    <a:srgbClr val="D0EDA9"/>
    <a:srgbClr val="B8C69C"/>
    <a:srgbClr val="BCF484"/>
    <a:srgbClr val="88F97F"/>
    <a:srgbClr val="994C5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幸运日素材 淘宝店：https://shop145643496.taobao.com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1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2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6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6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幸运日素材 淘宝店：https://shop145643496.taobao.com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Tm="3000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5C138A-8FD0-4F84-8802-82CECF6CBD97}"/>
              </a:ext>
            </a:extLst>
          </p:cNvPr>
          <p:cNvSpPr txBox="1"/>
          <p:nvPr/>
        </p:nvSpPr>
        <p:spPr>
          <a:xfrm>
            <a:off x="3802485" y="5162098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Reporter</a:t>
            </a:r>
            <a:r>
              <a:rPr lang="zh-CN" altLang="en-US" dirty="0"/>
              <a:t>：</a:t>
            </a:r>
            <a:r>
              <a:rPr lang="en-US" altLang="zh-CN" dirty="0"/>
              <a:t>Wei Ji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7D6578-EB23-494F-BFF6-528D0B89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54" y="722981"/>
            <a:ext cx="8120542" cy="3901667"/>
          </a:xfrm>
          <a:prstGeom prst="rect">
            <a:avLst/>
          </a:prstGeom>
        </p:spPr>
      </p:pic>
    </p:spTree>
  </p:cSld>
  <p:clrMapOvr>
    <a:masterClrMapping/>
  </p:clrMapOvr>
  <p:transition spd="slow" advTm="300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277427" y="411781"/>
            <a:ext cx="338945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91467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74459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BF9E8C-F3A1-4A90-A524-5AC13B69BCA7}"/>
              </a:ext>
            </a:extLst>
          </p:cNvPr>
          <p:cNvSpPr txBox="1"/>
          <p:nvPr/>
        </p:nvSpPr>
        <p:spPr>
          <a:xfrm>
            <a:off x="669303" y="1640264"/>
            <a:ext cx="10312924" cy="345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Three properties are generally desirable: </a:t>
            </a:r>
          </a:p>
          <a:p>
            <a:r>
              <a:rPr lang="en-US" altLang="zh-CN" sz="1600" dirty="0"/>
              <a:t>	1</a:t>
            </a:r>
            <a:r>
              <a:rPr lang="zh-CN" altLang="en-US" sz="1600" dirty="0"/>
              <a:t>、</a:t>
            </a:r>
            <a:r>
              <a:rPr lang="en-US" altLang="zh-CN" sz="1600" dirty="0"/>
              <a:t>adhere well to image bound</a:t>
            </a:r>
          </a:p>
          <a:p>
            <a:r>
              <a:rPr lang="en-US" altLang="zh-CN" sz="1600" dirty="0"/>
              <a:t>	2</a:t>
            </a:r>
            <a:r>
              <a:rPr lang="zh-CN" altLang="en-US" sz="1600" dirty="0"/>
              <a:t>、</a:t>
            </a:r>
            <a:r>
              <a:rPr lang="en-US" altLang="zh-CN" sz="1600" dirty="0"/>
              <a:t>reduce computational complexity</a:t>
            </a:r>
          </a:p>
          <a:p>
            <a:r>
              <a:rPr lang="en-US" altLang="zh-CN" sz="1600" dirty="0"/>
              <a:t>	3</a:t>
            </a:r>
            <a:r>
              <a:rPr lang="zh-CN" altLang="en-US" sz="1600" dirty="0"/>
              <a:t>、</a:t>
            </a:r>
            <a:r>
              <a:rPr lang="en-US" altLang="zh-CN" sz="1600" dirty="0"/>
              <a:t>both increase the speed and improve the quality of the result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Existing </a:t>
            </a:r>
            <a:r>
              <a:rPr lang="en-US" altLang="zh-CN" dirty="0" err="1"/>
              <a:t>superpixel</a:t>
            </a:r>
            <a:r>
              <a:rPr lang="en-US" altLang="zh-CN" dirty="0"/>
              <a:t> methods</a:t>
            </a:r>
          </a:p>
          <a:p>
            <a:pPr marL="457200" lvl="2"/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graph-based algorithms</a:t>
            </a:r>
          </a:p>
          <a:p>
            <a:pPr marL="457200" lvl="2"/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gradient-ascent-based algorithms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Algorithm procedure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Result and conclusion</a:t>
            </a:r>
          </a:p>
        </p:txBody>
      </p:sp>
    </p:spTree>
  </p:cSld>
  <p:clrMapOvr>
    <a:masterClrMapping/>
  </p:clrMapOvr>
  <p:transition spd="slow" advTm="300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2624959" y="411781"/>
            <a:ext cx="694369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EXISTING SUPERPIXEL METHODS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56865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4645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915FA8-C59F-4A5C-895A-44D55F93CFF5}"/>
              </a:ext>
            </a:extLst>
          </p:cNvPr>
          <p:cNvSpPr txBox="1"/>
          <p:nvPr/>
        </p:nvSpPr>
        <p:spPr>
          <a:xfrm>
            <a:off x="740324" y="1356178"/>
            <a:ext cx="10312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Graph-Base Algorithms</a:t>
            </a:r>
          </a:p>
          <a:p>
            <a:r>
              <a:rPr lang="en-US" altLang="zh-CN" sz="1600" dirty="0"/>
              <a:t>	1</a:t>
            </a:r>
            <a:r>
              <a:rPr lang="zh-CN" altLang="en-US" sz="1600" dirty="0"/>
              <a:t>、</a:t>
            </a:r>
            <a:r>
              <a:rPr lang="en-US" altLang="zh-CN" sz="1600" dirty="0"/>
              <a:t>treat each pixel as a node, edge weight is the similarity between neighboring </a:t>
            </a:r>
            <a:r>
              <a:rPr lang="en-US" altLang="zh-CN" sz="1600" dirty="0" err="1"/>
              <a:t>pixels,superpixels</a:t>
            </a:r>
            <a:r>
              <a:rPr lang="en-US" altLang="zh-CN" sz="1600" dirty="0"/>
              <a:t> are 		created by minimizing a cost function defined over the graph</a:t>
            </a:r>
          </a:p>
          <a:p>
            <a:r>
              <a:rPr lang="en-US" altLang="zh-CN" sz="1600" dirty="0"/>
              <a:t>	2</a:t>
            </a:r>
            <a:r>
              <a:rPr lang="zh-CN" altLang="en-US" sz="1600" dirty="0"/>
              <a:t>、</a:t>
            </a:r>
            <a:r>
              <a:rPr lang="en-US" altLang="zh-CN" sz="1600" dirty="0"/>
              <a:t>NC05(Normalized cuts algorithm)</a:t>
            </a:r>
            <a:r>
              <a:rPr lang="zh-CN" altLang="en-US" sz="1600" dirty="0"/>
              <a:t>、</a:t>
            </a:r>
            <a:r>
              <a:rPr lang="en-US" altLang="zh-CN" sz="1600" dirty="0"/>
              <a:t>GS04(Graph-based approach)</a:t>
            </a:r>
            <a:r>
              <a:rPr lang="zh-CN" altLang="en-US" sz="1600" dirty="0"/>
              <a:t>、</a:t>
            </a:r>
            <a:r>
              <a:rPr lang="en-US" altLang="zh-CN" sz="1600" dirty="0"/>
              <a:t>SL08</a:t>
            </a:r>
            <a:r>
              <a:rPr lang="zh-CN" altLang="en-US" sz="1600" dirty="0"/>
              <a:t>、</a:t>
            </a:r>
            <a:r>
              <a:rPr lang="en-US" altLang="zh-CN" sz="1600" dirty="0"/>
              <a:t>GCa10</a:t>
            </a:r>
            <a:r>
              <a:rPr lang="zh-CN" altLang="en-US" sz="1600" dirty="0"/>
              <a:t>、</a:t>
            </a:r>
            <a:r>
              <a:rPr lang="en-US" altLang="zh-CN" sz="1600" dirty="0"/>
              <a:t>GCb10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Gradient-Ascent-Based Algorithms</a:t>
            </a:r>
          </a:p>
          <a:p>
            <a:pPr marL="457200" lvl="2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initial clustering of pixels, do gradient ascent methods iteratively refine the clusters until some      convergence criterion is met to form </a:t>
            </a:r>
            <a:r>
              <a:rPr lang="en-US" altLang="zh-CN" sz="1800" dirty="0" err="1"/>
              <a:t>superpixels</a:t>
            </a:r>
            <a:endParaRPr lang="en-US" altLang="zh-CN" sz="1800" dirty="0"/>
          </a:p>
          <a:p>
            <a:pPr marL="457200" lvl="2"/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MS02(mean shift) </a:t>
            </a:r>
            <a:r>
              <a:rPr lang="zh-CN" altLang="en-US" sz="1800" dirty="0"/>
              <a:t>、</a:t>
            </a:r>
            <a:r>
              <a:rPr lang="en-US" altLang="zh-CN" sz="1800" dirty="0"/>
              <a:t>QS08(quick shift)</a:t>
            </a:r>
            <a:r>
              <a:rPr lang="zh-CN" altLang="en-US" sz="1800" dirty="0"/>
              <a:t>、</a:t>
            </a:r>
            <a:r>
              <a:rPr lang="en-US" altLang="zh-CN" sz="1800" dirty="0"/>
              <a:t>WS91(watershed approach)</a:t>
            </a:r>
            <a:r>
              <a:rPr lang="zh-CN" altLang="en-US" sz="1800" dirty="0"/>
              <a:t>、</a:t>
            </a:r>
            <a:r>
              <a:rPr lang="en-US" altLang="zh-CN" sz="1800" dirty="0"/>
              <a:t>TP09(</a:t>
            </a:r>
            <a:r>
              <a:rPr lang="en-US" altLang="zh-CN" sz="1800" dirty="0" err="1"/>
              <a:t>turbopixel</a:t>
            </a:r>
            <a:r>
              <a:rPr lang="en-US" altLang="zh-CN" sz="1800" dirty="0"/>
              <a:t>)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Conclusion </a:t>
            </a:r>
          </a:p>
          <a:p>
            <a:r>
              <a:rPr lang="en-US" altLang="zh-CN" b="0" i="0" u="none" strike="noStrike" baseline="0" dirty="0">
                <a:latin typeface="AdvP7C2E"/>
              </a:rPr>
              <a:t>	</a:t>
            </a:r>
            <a:r>
              <a:rPr lang="en-US" altLang="zh-CN" sz="1800" b="0" i="0" u="none" strike="noStrike" baseline="0" dirty="0">
                <a:latin typeface="AdvP7C2E"/>
              </a:rPr>
              <a:t>no existing method is satisfactory in all regards</a:t>
            </a:r>
            <a:endParaRPr lang="en-US" altLang="zh-CN" sz="1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89286719"/>
      </p:ext>
    </p:extLst>
  </p:cSld>
  <p:clrMapOvr>
    <a:masterClrMapping/>
  </p:clrMapOvr>
  <p:transition spd="slow" advTm="3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017763" y="387387"/>
            <a:ext cx="416973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Introduction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187495" y="696113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159643" y="696113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D50BDE-0385-4802-88D8-4A40D17978F6}"/>
              </a:ext>
            </a:extLst>
          </p:cNvPr>
          <p:cNvSpPr txBox="1"/>
          <p:nvPr/>
        </p:nvSpPr>
        <p:spPr>
          <a:xfrm>
            <a:off x="855734" y="1473042"/>
            <a:ext cx="10312924" cy="222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SLIC(Simple linear iterative clustering)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Adapt k-means clustering to generate </a:t>
            </a:r>
            <a:r>
              <a:rPr lang="en-US" altLang="zh-CN" dirty="0" err="1"/>
              <a:t>superpixels</a:t>
            </a:r>
            <a:r>
              <a:rPr lang="en-US" altLang="zh-CN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Yield state-of-the-art adherence to image boundaries on the Berkeley benchmark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Faster and more memory </a:t>
            </a:r>
            <a:r>
              <a:rPr lang="en-US" altLang="zh-CN" sz="1800" b="0" i="0" u="none" strike="noStrike" baseline="0" dirty="0">
                <a:latin typeface="AdvP7C2E"/>
              </a:rPr>
              <a:t>efficient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993923"/>
      </p:ext>
    </p:extLst>
  </p:cSld>
  <p:clrMapOvr>
    <a:masterClrMapping/>
  </p:clrMapOvr>
  <p:transition spd="slow" advTm="3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166038" y="387387"/>
            <a:ext cx="3873176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procedure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119974" y="711543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37196" y="703661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DB5F97-82E3-4A5D-9CDE-AD82B4CE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445" y="2994469"/>
            <a:ext cx="3372710" cy="1569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7EE41C-26E6-4B9A-B805-5FC9AF39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67" y="1221793"/>
            <a:ext cx="4006982" cy="44268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B7ADAE-6DF4-47CE-A44A-3D2CF8C3B78D}"/>
              </a:ext>
            </a:extLst>
          </p:cNvPr>
          <p:cNvSpPr txBox="1"/>
          <p:nvPr/>
        </p:nvSpPr>
        <p:spPr>
          <a:xfrm>
            <a:off x="6102626" y="1195110"/>
            <a:ext cx="18213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LAB Image [</a:t>
            </a:r>
            <a:r>
              <a:rPr lang="en-US" altLang="zh-CN" sz="2000" dirty="0" err="1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l,a,b,x,y</a:t>
            </a:r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] : </a:t>
            </a:r>
          </a:p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l: luminosity,</a:t>
            </a:r>
          </a:p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a: red-&gt;green range</a:t>
            </a:r>
          </a:p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b: blue-&gt;yellow range</a:t>
            </a:r>
          </a:p>
          <a:p>
            <a:r>
              <a:rPr lang="en-US" altLang="zh-CN" sz="2000" dirty="0" err="1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x,y:position</a:t>
            </a:r>
            <a:endParaRPr lang="zh-CN" altLang="en-US" sz="2000" dirty="0"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76379C-F61F-48DD-BF63-4627929DD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445" y="4849882"/>
            <a:ext cx="2925416" cy="13161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CEEC5DD-1D4A-40E6-9272-E15BBF8A9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0816" y="2994469"/>
            <a:ext cx="1544431" cy="14188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7CAA4B-D354-44C3-A98F-713AA2CA47EB}"/>
              </a:ext>
            </a:extLst>
          </p:cNvPr>
          <p:cNvSpPr txBox="1"/>
          <p:nvPr/>
        </p:nvSpPr>
        <p:spPr>
          <a:xfrm>
            <a:off x="8907861" y="5722169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Why not 5D </a:t>
            </a:r>
            <a:r>
              <a:rPr lang="en-US" altLang="zh-CN" sz="2000" dirty="0" err="1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euclidean</a:t>
            </a:r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 distance? </a:t>
            </a:r>
            <a:endParaRPr lang="zh-CN" altLang="en-US" sz="2000" dirty="0"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45A2-DCC7-49BF-A376-C55E63210471}"/>
              </a:ext>
            </a:extLst>
          </p:cNvPr>
          <p:cNvSpPr txBox="1"/>
          <p:nvPr/>
        </p:nvSpPr>
        <p:spPr>
          <a:xfrm>
            <a:off x="970817" y="5765910"/>
            <a:ext cx="3501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Residual error: the error of  two cluster centers </a:t>
            </a:r>
            <a:endParaRPr lang="zh-CN" altLang="en-US" sz="2000" dirty="0"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8198468"/>
      </p:ext>
    </p:extLst>
  </p:cSld>
  <p:clrMapOvr>
    <a:masterClrMapping/>
  </p:clrMapOvr>
  <p:transition spd="slow" advTm="300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364987" y="411781"/>
            <a:ext cx="3214341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Usage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8211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257060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51F4F3-4D00-4DE1-87A3-76895EACC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50" y="1222807"/>
            <a:ext cx="6107183" cy="42574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A7F2DE-4C82-4F80-B971-B0CFF8A82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81" y="1222807"/>
            <a:ext cx="4264628" cy="42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48632"/>
      </p:ext>
    </p:extLst>
  </p:cSld>
  <p:clrMapOvr>
    <a:masterClrMapping/>
  </p:clrMapOvr>
  <p:transition spd="slow" advTm="300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436833" y="411781"/>
            <a:ext cx="3070649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Effect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8211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257060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9C16C0-451A-4828-A9C6-1FAD65EC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38" y="1222807"/>
            <a:ext cx="6938245" cy="2282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19D1EE-D408-46EC-8070-12E10F9B2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3" y="1222807"/>
            <a:ext cx="2737093" cy="21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77962"/>
      </p:ext>
    </p:extLst>
  </p:cSld>
  <p:clrMapOvr>
    <a:masterClrMapping/>
  </p:clrMapOvr>
  <p:transition spd="slow" advTm="30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673181" y="411781"/>
            <a:ext cx="259795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COCLUSION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91467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74459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AE2D8E-10BD-4F1E-BE79-FB838C12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2" y="1495848"/>
            <a:ext cx="3793030" cy="30694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4E241E-2A68-49EE-A186-CBA580B6A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7" y="1515194"/>
            <a:ext cx="3793031" cy="30500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40E9BF-4E14-4F37-9A28-12B9F4924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441" y="1624433"/>
            <a:ext cx="3291720" cy="28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77318"/>
      </p:ext>
    </p:extLst>
  </p:cSld>
  <p:clrMapOvr>
    <a:masterClrMapping/>
  </p:clrMapOvr>
  <p:transition spd="slow" advTm="3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10382" y="2868876"/>
            <a:ext cx="333363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经典综艺体简" panose="02010609000101010101" pitchFamily="49" charset="-122"/>
              </a:rPr>
              <a:t>THANKS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502846" y="980661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169660" y="3121454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136961" y="4591513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包图主题2">
  <a:themeElements>
    <a:clrScheme name="自定义 32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491A"/>
      </a:accent1>
      <a:accent2>
        <a:srgbClr val="0EDCCD"/>
      </a:accent2>
      <a:accent3>
        <a:srgbClr val="E4491A"/>
      </a:accent3>
      <a:accent4>
        <a:srgbClr val="0EDCCD"/>
      </a:accent4>
      <a:accent5>
        <a:srgbClr val="E4491A"/>
      </a:accent5>
      <a:accent6>
        <a:srgbClr val="0EDCCD"/>
      </a:accent6>
      <a:hlink>
        <a:srgbClr val="E4491A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1408</TotalTime>
  <Words>303</Words>
  <Application>Microsoft Office PowerPoint</Application>
  <PresentationFormat>宽屏</PresentationFormat>
  <Paragraphs>50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AdvP7C2E</vt:lpstr>
      <vt:lpstr>等线</vt:lpstr>
      <vt:lpstr>思源黑体 CN Light</vt:lpstr>
      <vt:lpstr>微软雅黑</vt:lpstr>
      <vt:lpstr>Arial</vt:lpstr>
      <vt:lpstr>Microsoft Uighur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小鹿ppt ； Http://pptx.taobao.com</dc:title>
  <dc:subject>小鹿ppt ； Http://pptx.taobao.com</dc:subject>
  <dc:creator>小鹿ppt;Http://pptx.taobao.com</dc:creator>
  <dc:description>小鹿ppt ； Http://pptx.taobao.com</dc:description>
  <cp:lastModifiedBy>jiwei</cp:lastModifiedBy>
  <cp:revision>52</cp:revision>
  <dcterms:created xsi:type="dcterms:W3CDTF">2017-08-18T03:02:00Z</dcterms:created>
  <dcterms:modified xsi:type="dcterms:W3CDTF">2020-10-10T16:35:22Z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