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1" r:id="rId2"/>
    <p:sldId id="277" r:id="rId3"/>
    <p:sldId id="306" r:id="rId4"/>
    <p:sldId id="319" r:id="rId5"/>
    <p:sldId id="316" r:id="rId6"/>
    <p:sldId id="321" r:id="rId7"/>
    <p:sldId id="322" r:id="rId8"/>
    <p:sldId id="323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24D"/>
    <a:srgbClr val="7AA06B"/>
    <a:srgbClr val="CBDCB1"/>
    <a:srgbClr val="DB732C"/>
    <a:srgbClr val="D0EDA9"/>
    <a:srgbClr val="B8C69C"/>
    <a:srgbClr val="BCF484"/>
    <a:srgbClr val="88F97F"/>
    <a:srgbClr val="994C5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1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41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3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8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Tm="3000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5C138A-8FD0-4F84-8802-82CECF6CBD97}"/>
              </a:ext>
            </a:extLst>
          </p:cNvPr>
          <p:cNvSpPr txBox="1"/>
          <p:nvPr/>
        </p:nvSpPr>
        <p:spPr>
          <a:xfrm>
            <a:off x="3802485" y="5162098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Reporter</a:t>
            </a:r>
            <a:r>
              <a:rPr lang="zh-CN" altLang="en-US" dirty="0"/>
              <a:t>：</a:t>
            </a:r>
            <a:r>
              <a:rPr lang="en-US" altLang="zh-CN" dirty="0"/>
              <a:t>Wei Ji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196303-CDF8-456D-BFBC-DF38EE7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84" y="803072"/>
            <a:ext cx="9377231" cy="4095802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277427" y="411781"/>
            <a:ext cx="33894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7591467" y="704168"/>
            <a:ext cx="3862100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801278" y="704168"/>
            <a:ext cx="3551689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BF9E8C-F3A1-4A90-A524-5AC13B69BCA7}"/>
              </a:ext>
            </a:extLst>
          </p:cNvPr>
          <p:cNvSpPr txBox="1"/>
          <p:nvPr/>
        </p:nvSpPr>
        <p:spPr>
          <a:xfrm>
            <a:off x="686081" y="1515194"/>
            <a:ext cx="10312924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WSI(whole slide images) is the golden standard for primary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Image segmentation is tackled by leveraging pixel-wise or patch-wise ground-truth annotations, but annotation process is considerably time-consuming, moreover, the high variance of clinical samples contributes on the deficiency of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MIL paradigm is particularly suited to histopathological image analysis due to its ability on reasoning on subsets of data that is often a computational necessity in histopathology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Many studies lack extensive evaluation for a more detailed MIL-driven segmentation performance since slide-based classification measures could lead to erroneous assessment regarding instance-level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Propose a weakly supervised segmentation scheme that is able to generate tumor segmentation models using annotations from the conventional clinical practice of pathologists’ assessment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  <p:transition spd="slow" advTm="3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1009152" y="411781"/>
            <a:ext cx="1017374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WEAKLY SUPERVISED LEARNING FOR TISSUE-TYPE SEGMENTATION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11087432" y="639213"/>
            <a:ext cx="503299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658026" y="644347"/>
            <a:ext cx="427290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15FA8-C59F-4A5C-895A-44D55F93CFF5}"/>
              </a:ext>
            </a:extLst>
          </p:cNvPr>
          <p:cNvSpPr txBox="1"/>
          <p:nvPr/>
        </p:nvSpPr>
        <p:spPr>
          <a:xfrm>
            <a:off x="740324" y="1356178"/>
            <a:ext cx="103129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Parameter define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                          training whole slide images,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                          1 refers to tumor and 0 to normal of WSI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patches   randomly sampled from a WSI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Generate a set of proxy path-level ground truth labels by exploiting properties from the available global </a:t>
            </a:r>
            <a:r>
              <a:rPr lang="en-US" altLang="zh-CN" sz="1600" dirty="0" err="1"/>
              <a:t>Ti</a:t>
            </a:r>
            <a:r>
              <a:rPr lang="en-US" altLang="zh-CN" sz="1600" dirty="0"/>
              <a:t> labels, when             indicates that all extracted patches are normal, like a fully supervised learning scheme, when            normal tissue can theoretically cover no pixel up to the entire region in the slide except one pixel</a:t>
            </a:r>
          </a:p>
          <a:p>
            <a:pPr marL="457200" lvl="2"/>
            <a:endParaRPr lang="en-US" altLang="zh-CN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51E771-EEA4-4A26-AA94-849F105F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52" y="2064896"/>
            <a:ext cx="1491330" cy="4533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28FABC-52F8-4F21-88C2-789EEC1BF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52" y="2635768"/>
            <a:ext cx="1491330" cy="3652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0DBEB16-6EE4-44F5-B8AC-08F3D2E44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752" y="3142030"/>
            <a:ext cx="695325" cy="4095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B91665B-4235-4701-B00C-03E7200EE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87" y="4300628"/>
            <a:ext cx="645989" cy="2320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8076B43-9B37-4774-AEF9-768BCE81D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808" y="4515590"/>
            <a:ext cx="640281" cy="2573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CB29D4-5595-4EA3-A544-63A57E65E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152" y="4891945"/>
            <a:ext cx="4677463" cy="15307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013A5C-376F-494F-B546-8541924F2E19}"/>
              </a:ext>
            </a:extLst>
          </p:cNvPr>
          <p:cNvSpPr txBox="1"/>
          <p:nvPr/>
        </p:nvSpPr>
        <p:spPr>
          <a:xfrm>
            <a:off x="5955443" y="4891945"/>
            <a:ext cx="581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Minimizing this empirical risk will guide models into </a:t>
            </a:r>
          </a:p>
          <a:p>
            <a:r>
              <a:rPr lang="en-US" altLang="zh-CN" dirty="0"/>
              <a:t>recalling enough positive tumoral patches(Ra) per slide</a:t>
            </a:r>
          </a:p>
          <a:p>
            <a:r>
              <a:rPr lang="en-US" altLang="zh-CN" dirty="0"/>
              <a:t>but not too much (</a:t>
            </a:r>
            <a:r>
              <a:rPr lang="en-US" altLang="zh-CN" dirty="0" err="1"/>
              <a:t>Rb</a:t>
            </a:r>
            <a:r>
              <a:rPr lang="en-US" altLang="zh-CN" dirty="0"/>
              <a:t>) while maintaining a low level of </a:t>
            </a:r>
          </a:p>
          <a:p>
            <a:r>
              <a:rPr lang="en-US" altLang="zh-CN" dirty="0"/>
              <a:t>False positive in negative slides </a:t>
            </a:r>
            <a:r>
              <a:rPr lang="en-US" altLang="zh-CN" dirty="0" err="1"/>
              <a:t>Rfp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286719"/>
      </p:ext>
    </p:extLst>
  </p:cSld>
  <p:clrMapOvr>
    <a:masterClrMapping/>
  </p:clrMapOvr>
  <p:transition spd="slow" advTm="3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978552" y="411781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METHODS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7362334" y="704168"/>
            <a:ext cx="3984830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846451" y="704168"/>
            <a:ext cx="3961219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4B0C3E-7612-4FA8-82DF-F46BA24B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03" y="950390"/>
            <a:ext cx="6666106" cy="45695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C9ABF3-936E-4FF8-87BC-2B5589F86D60}"/>
              </a:ext>
            </a:extLst>
          </p:cNvPr>
          <p:cNvSpPr txBox="1"/>
          <p:nvPr/>
        </p:nvSpPr>
        <p:spPr>
          <a:xfrm>
            <a:off x="7504490" y="1073500"/>
            <a:ext cx="44489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ResNet50 architecture has been extensively used for histopathology image analysis in a multitude of task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Sample 150 patches of size 224*224 as a batch at 20x magnification randomly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Data augmentation is used independently on each patch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construct proxy-vector by </a:t>
            </a:r>
            <a:r>
              <a:rPr lang="en-US" altLang="zh-CN" sz="1600" dirty="0" err="1"/>
              <a:t>a,b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04576"/>
      </p:ext>
    </p:extLst>
  </p:cSld>
  <p:clrMapOvr>
    <a:masterClrMapping/>
  </p:clrMapOvr>
  <p:transition spd="slow" advTm="3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142799" y="387387"/>
            <a:ext cx="391966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</a:t>
            </a:r>
            <a:r>
              <a:rPr lang="en-US" altLang="zh-CN" sz="3200" dirty="0" err="1"/>
              <a:t>Procudure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8187495" y="696113"/>
            <a:ext cx="319065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923827" y="696113"/>
            <a:ext cx="3014324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50BDE-0385-4802-88D8-4A40D17978F6}"/>
              </a:ext>
            </a:extLst>
          </p:cNvPr>
          <p:cNvSpPr txBox="1"/>
          <p:nvPr/>
        </p:nvSpPr>
        <p:spPr>
          <a:xfrm>
            <a:off x="444673" y="1294435"/>
            <a:ext cx="10312924" cy="222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Sample 150 patches of size 224*224 as a batch at 20x magnification randomly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Data augmentation is used independently on each patch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 ResNet50 which has been extensively used for histopathology image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Binary 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894993923"/>
      </p:ext>
    </p:extLst>
  </p:cSld>
  <p:clrMapOvr>
    <a:masterClrMapping/>
  </p:clrMapOvr>
  <p:transition spd="slow" advTm="3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5094178" y="387387"/>
            <a:ext cx="201689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DATASET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7197681" y="704069"/>
            <a:ext cx="4208752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 flipV="1">
            <a:off x="855734" y="696113"/>
            <a:ext cx="4100512" cy="795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50BDE-0385-4802-88D8-4A40D17978F6}"/>
              </a:ext>
            </a:extLst>
          </p:cNvPr>
          <p:cNvSpPr txBox="1"/>
          <p:nvPr/>
        </p:nvSpPr>
        <p:spPr>
          <a:xfrm>
            <a:off x="855734" y="1473042"/>
            <a:ext cx="10312924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TCGA issued from kidney, bronchus and ling and breast WSIs location, this dataset was divided in training, validation and testing sets on a case basis, with 65%, 15% and 20%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PatchCamelyon</a:t>
            </a:r>
            <a:r>
              <a:rPr lang="en-US" altLang="zh-CN" dirty="0"/>
              <a:t> dataset, to further compare with results from the community, we infer all models on the </a:t>
            </a:r>
            <a:r>
              <a:rPr lang="en-US" altLang="zh-CN" dirty="0" err="1"/>
              <a:t>PatchCamelyon</a:t>
            </a:r>
            <a:r>
              <a:rPr lang="en-US" altLang="zh-CN" dirty="0"/>
              <a:t>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To accommodate with the 224*224 input at 20x magnification of the learned models, these images were bi-linearly up-sampled twice and padded with 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118024"/>
      </p:ext>
    </p:extLst>
  </p:cSld>
  <p:clrMapOvr>
    <a:masterClrMapping/>
  </p:clrMapOvr>
  <p:transition spd="slow" advTm="30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5216007" y="387387"/>
            <a:ext cx="177324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RESULT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7197681" y="704069"/>
            <a:ext cx="4208752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 flipV="1">
            <a:off x="855734" y="696113"/>
            <a:ext cx="4100512" cy="795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769004-2F0F-4094-B85D-051D5574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65" y="1012511"/>
            <a:ext cx="7811728" cy="38884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E90A91-EED5-46BA-938E-8B55D87F59D0}"/>
              </a:ext>
            </a:extLst>
          </p:cNvPr>
          <p:cNvSpPr txBox="1"/>
          <p:nvPr/>
        </p:nvSpPr>
        <p:spPr>
          <a:xfrm>
            <a:off x="855734" y="5266270"/>
            <a:ext cx="873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configurations are found to converge to sup-random In-distribution performance, </a:t>
            </a:r>
          </a:p>
          <a:p>
            <a:r>
              <a:rPr lang="en-US" altLang="zh-CN" dirty="0"/>
              <a:t>except for the two extreme configurations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5CAAA8-E09E-4454-8363-BF99A3DA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34" y="5982971"/>
            <a:ext cx="2862655" cy="3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4366"/>
      </p:ext>
    </p:extLst>
  </p:cSld>
  <p:clrMapOvr>
    <a:masterClrMapping/>
  </p:clrMapOvr>
  <p:transition spd="slow" advTm="3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5216007" y="387387"/>
            <a:ext cx="177324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RESULT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7197681" y="704069"/>
            <a:ext cx="4208752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 flipV="1">
            <a:off x="855734" y="696113"/>
            <a:ext cx="4100512" cy="795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3DB71-2EE2-42D8-97CF-456A551044D3}"/>
              </a:ext>
            </a:extLst>
          </p:cNvPr>
          <p:cNvSpPr txBox="1"/>
          <p:nvPr/>
        </p:nvSpPr>
        <p:spPr>
          <a:xfrm>
            <a:off x="855734" y="1291905"/>
            <a:ext cx="101232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Although these results are far from report AUC of 0.963 obtained with fully supervised models </a:t>
            </a:r>
          </a:p>
          <a:p>
            <a:r>
              <a:rPr lang="en-US" altLang="zh-CN" dirty="0"/>
              <a:t>specifically trained on this dataset[17], the result suggest the presented framework could provide</a:t>
            </a:r>
          </a:p>
          <a:p>
            <a:r>
              <a:rPr lang="en-US" altLang="zh-CN" dirty="0"/>
              <a:t>Models which can grasp generic discriminative cancer features from multiple types of slide </a:t>
            </a:r>
          </a:p>
          <a:p>
            <a:r>
              <a:rPr lang="en-US" altLang="zh-CN" dirty="0"/>
              <a:t>in broad biological context</a:t>
            </a:r>
          </a:p>
          <a:p>
            <a:endParaRPr lang="en-US" altLang="zh-CN" dirty="0"/>
          </a:p>
          <a:p>
            <a:r>
              <a:rPr lang="en-US" altLang="zh-CN" dirty="0"/>
              <a:t>The findings in this paper highlight the potential of weakly supervised learning in histopathological</a:t>
            </a:r>
          </a:p>
          <a:p>
            <a:r>
              <a:rPr lang="en-US" altLang="zh-CN" dirty="0"/>
              <a:t> image segmentation which is known to be heavily impeded by the annotation bottleneck</a:t>
            </a:r>
          </a:p>
          <a:p>
            <a:endParaRPr lang="en-US" altLang="zh-CN" dirty="0"/>
          </a:p>
          <a:p>
            <a:r>
              <a:rPr lang="en-US" altLang="zh-CN" dirty="0"/>
              <a:t>There are many ways to fine-tune a segmentation model using the formulated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557296"/>
      </p:ext>
    </p:extLst>
  </p:cSld>
  <p:clrMapOvr>
    <a:masterClrMapping/>
  </p:clrMapOvr>
  <p:transition spd="slow" advTm="3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10382" y="2868876"/>
            <a:ext cx="33336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经典综艺体简" panose="02010609000101010101" pitchFamily="49" charset="-122"/>
              </a:rPr>
              <a:t>THANKS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包图主题2">
  <a:themeElements>
    <a:clrScheme name="自定义 32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491A"/>
      </a:accent1>
      <a:accent2>
        <a:srgbClr val="0EDCCD"/>
      </a:accent2>
      <a:accent3>
        <a:srgbClr val="E4491A"/>
      </a:accent3>
      <a:accent4>
        <a:srgbClr val="0EDCCD"/>
      </a:accent4>
      <a:accent5>
        <a:srgbClr val="E4491A"/>
      </a:accent5>
      <a:accent6>
        <a:srgbClr val="0EDCCD"/>
      </a:accent6>
      <a:hlink>
        <a:srgbClr val="E4491A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2830</TotalTime>
  <Words>573</Words>
  <Application>Microsoft Office PowerPoint</Application>
  <PresentationFormat>宽屏</PresentationFormat>
  <Paragraphs>69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经典综艺体简</vt:lpstr>
      <vt:lpstr>思源黑体 CN Light</vt:lpstr>
      <vt:lpstr>微软雅黑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 ； Http://pptx.taobao.com</dc:title>
  <dc:subject>小鹿ppt ； Http://pptx.taobao.com</dc:subject>
  <dc:creator>小鹿ppt;Http://pptx.taobao.com</dc:creator>
  <dc:description>小鹿ppt ； Http://pptx.taobao.com</dc:description>
  <cp:lastModifiedBy>Administrator</cp:lastModifiedBy>
  <cp:revision>87</cp:revision>
  <dcterms:created xsi:type="dcterms:W3CDTF">2017-08-18T03:02:00Z</dcterms:created>
  <dcterms:modified xsi:type="dcterms:W3CDTF">2020-10-18T12:44:15Z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