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8" r:id="rId7"/>
    <p:sldId id="269" r:id="rId8"/>
    <p:sldId id="258" r:id="rId9"/>
    <p:sldId id="280" r:id="rId10"/>
    <p:sldId id="265" r:id="rId11"/>
    <p:sldId id="266" r:id="rId12"/>
    <p:sldId id="303" r:id="rId13"/>
    <p:sldId id="304" r:id="rId14"/>
    <p:sldId id="305" r:id="rId15"/>
    <p:sldId id="306" r:id="rId16"/>
    <p:sldId id="307" r:id="rId17"/>
    <p:sldId id="259" r:id="rId18"/>
    <p:sldId id="264" r:id="rId19"/>
    <p:sldId id="290" r:id="rId20"/>
    <p:sldId id="260" r:id="rId21"/>
    <p:sldId id="308" r:id="rId22"/>
    <p:sldId id="309" r:id="rId23"/>
    <p:sldId id="310" r:id="rId24"/>
  </p:sldIdLst>
  <p:sldSz cx="10080625" cy="5670550"/>
  <p:notesSz cx="6858000" cy="9144000"/>
  <p:custDataLst>
    <p:tags r:id="rId28"/>
  </p:custDataLst>
  <p:defaultTextStyle>
    <a:defPPr>
      <a:defRPr lang="en-GB"/>
    </a:defPPr>
    <a:lvl1pPr marL="0" lvl="0" indent="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58"/>
        <p:guide pos="29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幻灯片图像占位符 2048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</a:p>
        </p:txBody>
      </p:sp>
      <p:sp>
        <p:nvSpPr>
          <p:cNvPr id="2050" name="文本占位符 2049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</a:p>
        </p:txBody>
      </p:sp>
      <p:sp>
        <p:nvSpPr>
          <p:cNvPr id="2051" name="页眉占位符 2050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2" name="日期占位符 2051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121" name="幻灯片图像占位符 5120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" name="文本占位符 512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In this slide, the blue part is an entity example and its containing words. 
The task are divided into two steps: the first step: entity and relation embedding: a batch contains a bunch of entity index. </a:t>
            </a:r>
            <a:endParaRPr lang="en-US" altLang="zh-CN" dirty="0"/>
          </a:p>
          <a:p>
            <a:pPr lvl="0"/>
            <a:r>
              <a:rPr lang="en-US" altLang="zh-CN" dirty="0"/>
              <a:t>The index 23 is embedded into a higher dimension vector [1, 3, 5, </a:t>
            </a:r>
            <a:r>
              <a:rPr lang="zh-CN" altLang="en-US" dirty="0"/>
              <a:t>-</a:t>
            </a:r>
            <a:r>
              <a:rPr lang="en-US" altLang="zh-CN" dirty="0"/>
              <a:t>7 and so on]. </a:t>
            </a:r>
            <a:endParaRPr lang="en-US" altLang="zh-CN" dirty="0"/>
          </a:p>
          <a:p>
            <a:pPr lvl="0"/>
            <a:r>
              <a:rPr lang="en-US" altLang="zh-CN" dirty="0"/>
              <a:t>Other entities do the same. afterwards we get a embedded 2d matrix with size batch times embedding dimension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second step is word embedding. Entity 23 has a bunch of word "algorithm and hardware ... multiple processors". </a:t>
            </a:r>
            <a:endParaRPr lang="en-US" altLang="zh-CN" dirty="0"/>
          </a:p>
          <a:p>
            <a:pPr lvl="0"/>
            <a:r>
              <a:rPr lang="en-US" altLang="zh-CN" dirty="0"/>
              <a:t>We first replace each word with its unique index, we get a list with value [24, 45, 98, …]. </a:t>
            </a:r>
            <a:endParaRPr lang="en-US" altLang="zh-CN" dirty="0"/>
          </a:p>
          <a:p>
            <a:pPr lvl="0"/>
            <a:r>
              <a:rPr lang="en-US" altLang="zh-CN" dirty="0"/>
              <a:t>then we embed these list of words like what we have done in entity embedding. It generate a new dimension. </a:t>
            </a:r>
            <a:endParaRPr lang="en-US" altLang="zh-CN" dirty="0"/>
          </a:p>
          <a:p>
            <a:pPr lvl="0"/>
            <a:r>
              <a:rPr lang="en-US" altLang="zh-CN" dirty="0"/>
              <a:t>This new</a:t>
            </a:r>
            <a:r>
              <a:rPr lang="zh-CN" altLang="en-US" dirty="0"/>
              <a:t>-</a:t>
            </a:r>
            <a:r>
              <a:rPr lang="en-US" altLang="zh-CN" dirty="0"/>
              <a:t>generated data </a:t>
            </a:r>
            <a:r>
              <a:rPr lang="zh-CN" altLang="en-US" dirty="0"/>
              <a:t>- </a:t>
            </a:r>
            <a:r>
              <a:rPr lang="en-US" altLang="zh-CN" dirty="0"/>
              <a:t>like bottom middle diagram </a:t>
            </a:r>
            <a:r>
              <a:rPr lang="zh-CN" altLang="en-US" dirty="0"/>
              <a:t>- </a:t>
            </a:r>
            <a:r>
              <a:rPr lang="en-US" altLang="zh-CN" dirty="0"/>
              <a:t>cannot be </a:t>
            </a:r>
            <a:r>
              <a:rPr lang="en-US" altLang="zh-CN" dirty="0" err="1"/>
              <a:t>concidered</a:t>
            </a:r>
            <a:r>
              <a:rPr lang="en-US" altLang="zh-CN" dirty="0"/>
              <a:t> as a 3d matrix, as each entity has different number of words, </a:t>
            </a:r>
            <a:endParaRPr lang="en-US" altLang="zh-CN" dirty="0"/>
          </a:p>
          <a:p>
            <a:pPr lvl="0"/>
            <a:r>
              <a:rPr lang="en-US" altLang="zh-CN" dirty="0"/>
              <a:t>which cause word dimension not aligned to each other, right? So what do we do? </a:t>
            </a:r>
            <a:endParaRPr lang="en-US" altLang="zh-CN" dirty="0"/>
          </a:p>
          <a:p>
            <a:pPr lvl="0"/>
            <a:r>
              <a:rPr lang="en-US" altLang="zh-CN" dirty="0"/>
              <a:t>How to fit these type of data structure as input of a </a:t>
            </a:r>
            <a:r>
              <a:rPr lang="en-US" altLang="zh-CN" dirty="0" err="1"/>
              <a:t>transE</a:t>
            </a:r>
            <a:r>
              <a:rPr lang="en-US" altLang="zh-CN" dirty="0"/>
              <a:t> model so that the </a:t>
            </a:r>
            <a:r>
              <a:rPr lang="en-US" altLang="zh-CN" dirty="0" err="1"/>
              <a:t>transE</a:t>
            </a:r>
            <a:r>
              <a:rPr lang="en-US" altLang="zh-CN" dirty="0"/>
              <a:t> input contains both entity information AND word information?</a:t>
            </a:r>
            <a:endParaRPr lang="en-US" altLang="zh-CN" dirty="0"/>
          </a:p>
          <a:p>
            <a:pPr lvl="0"/>
            <a:r>
              <a:rPr lang="en-US" altLang="zh-CN" dirty="0"/>
              <a:t> So the idea comes now: we shrink the word dimension and compute mean value on this dimension.</a:t>
            </a:r>
            <a:endParaRPr lang="en-US" altLang="zh-CN" dirty="0"/>
          </a:p>
          <a:p>
            <a:pPr lvl="0"/>
            <a:r>
              <a:rPr lang="en-US" altLang="zh-CN" dirty="0"/>
              <a:t> Then, we get a matrix with size EXACTLY the same with entity embedding. Since the size is the same, combine these two matrix would not be difficult. </a:t>
            </a:r>
            <a:endParaRPr lang="en-US" altLang="zh-CN" dirty="0"/>
          </a:p>
          <a:p>
            <a:pPr lvl="0"/>
            <a:r>
              <a:rPr lang="en-US" altLang="zh-CN" dirty="0"/>
              <a:t>In our case, we simply take addition of these to embedded matrix, then use this matrix as </a:t>
            </a:r>
            <a:r>
              <a:rPr lang="en-US" altLang="zh-CN" dirty="0" err="1"/>
              <a:t>TransE</a:t>
            </a:r>
            <a:r>
              <a:rPr lang="en-US" altLang="zh-CN" dirty="0"/>
              <a:t> input.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So we do embedding for head, relation AND. Then we get a new embedded triple output which is also a </a:t>
            </a:r>
            <a:r>
              <a:rPr lang="en-US" altLang="zh-CN" dirty="0" err="1"/>
              <a:t>TransE</a:t>
            </a:r>
            <a:r>
              <a:rPr lang="en-US" altLang="zh-CN" dirty="0"/>
              <a:t> model input. By using </a:t>
            </a:r>
            <a:r>
              <a:rPr lang="en-US" altLang="zh-CN" dirty="0" err="1"/>
              <a:t>TransE</a:t>
            </a:r>
            <a:r>
              <a:rPr lang="en-US" altLang="zh-CN" dirty="0"/>
              <a:t> to compute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Previously what we told to you are all true values, but how can model calculate train without negative value? </a:t>
            </a:r>
            <a:endParaRPr lang="en-US" altLang="zh-CN" dirty="0"/>
          </a:p>
          <a:p>
            <a:pPr lvl="0"/>
            <a:r>
              <a:rPr lang="en-US" altLang="zh-CN" dirty="0"/>
              <a:t>So for triplet training, we should </a:t>
            </a:r>
            <a:r>
              <a:rPr lang="en-US" altLang="zh-CN" dirty="0" err="1"/>
              <a:t>mannualy</a:t>
            </a:r>
            <a:r>
              <a:rPr lang="en-US" altLang="zh-CN" dirty="0"/>
              <a:t> generate negative samples. </a:t>
            </a:r>
            <a:endParaRPr lang="en-US" altLang="zh-CN" dirty="0"/>
          </a:p>
          <a:p>
            <a:pPr lvl="0"/>
            <a:r>
              <a:rPr lang="en-US" altLang="zh-CN" dirty="0"/>
              <a:t>A negative sample means that the fact that a triple is not correct according to the reality. </a:t>
            </a:r>
            <a:endParaRPr lang="en-US" altLang="zh-CN" dirty="0"/>
          </a:p>
          <a:p>
            <a:pPr lvl="0"/>
            <a:r>
              <a:rPr lang="en-US" altLang="zh-CN" dirty="0"/>
              <a:t>So we can simply replace a tail or a head with another different entity, like for entity 1508 replace with 65, also we should replace word right? </a:t>
            </a:r>
            <a:endParaRPr lang="en-US" altLang="zh-CN" dirty="0"/>
          </a:p>
          <a:p>
            <a:pPr lvl="0"/>
            <a:r>
              <a:rPr lang="en-US" altLang="zh-CN" dirty="0"/>
              <a:t>for word we replace words of 1508 with words of 65 by searching the corresponding dictionary that stores the correlations between entity and word, </a:t>
            </a:r>
            <a:endParaRPr lang="en-US" altLang="zh-CN" dirty="0"/>
          </a:p>
          <a:p>
            <a:pPr lvl="0"/>
            <a:r>
              <a:rPr lang="en-US" altLang="zh-CN" dirty="0"/>
              <a:t>then this pair of triples can be embedded to compute loss now by take minus of the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t>Now let's revisit the TransE model. We now have entity word embeddings and entity embeddings, and we combine them. Additionally, we have corresponding negative samples.</a:t>
            </a:r>
          </a:p>
          <a:p>
            <a:pPr lvl="0" algn="l"/>
          </a:p>
          <a:p>
            <a:pPr lvl="0" algn="l"/>
            <a:r>
              <a:t>Next, we need to compute the L1 or L2 distance between the embedding matrices of positive and negative samples using the TransE model and score them accordingly. </a:t>
            </a:r>
          </a:p>
          <a:p>
            <a:pPr lvl="0" algn="l"/>
            <a:r>
              <a:t>In this scoring process, the scores are calculated as the negative of the distances.</a:t>
            </a:r>
          </a:p>
          <a:p>
            <a:pPr lvl="0" algn="l"/>
          </a:p>
          <a:p>
            <a:pPr lvl="0" algn="l"/>
            <a:r>
              <a:t>We aim for the distance of positive samples to be as small as possible, resulting in higher scores and indicating a stronger relationship. </a:t>
            </a:r>
          </a:p>
          <a:p>
            <a:pPr lvl="0" algn="l"/>
            <a:r>
              <a:t>Conversely, we want the distance of negative samples to be as large as possible, leading to lower scores and indicating a weaker or unrelated relationship.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Then we use margin loss:</a:t>
            </a:r>
          </a:p>
          <a:p>
            <a:pPr lvl="0" algn="l"/>
            <a:r>
              <a:t>Where γ is the margin hyperparameter, which is the distance constant between the positive sample and the negative sample. </a:t>
            </a:r>
          </a:p>
          <a:p>
            <a:pPr lvl="0" algn="l"/>
            <a:r>
              <a:t>Loss1 is a negative sample for the head entity, and Loss2 is a negative sample for the tail entity. </a:t>
            </a:r>
          </a:p>
          <a:p>
            <a:pPr lvl="0" algn="l"/>
            <a:r>
              <a:t>We combine Loss1+Loss2 to get Totalloss.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rPr>
                <a:sym typeface="+mn-ea"/>
              </a:rPr>
              <a:t>Afterwards, use the optimizer to train the neural network, and continuously update the loss function until the loss becomes </a:t>
            </a:r>
            <a:r>
              <a:rPr lang="en-US">
                <a:sym typeface="+mn-ea"/>
              </a:rPr>
              <a:t>convergent.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 we will move on to the testing part. </a:t>
            </a:r>
          </a:p>
          <a:p>
            <a:pPr lvl="0" algn="l"/>
            <a:r>
              <a:t>After I embed the test set according to the above method, I need to score and rank all the triplets. </a:t>
            </a:r>
          </a:p>
          <a:p>
            <a:pPr lvl="0" algn="l"/>
          </a:p>
          <a:p>
            <a:pPr lvl="0" algn="l"/>
            <a:r>
              <a:t>How do we achieve rankings? We take the embedding vectors of the head entity and relation of row i as an example. </a:t>
            </a:r>
          </a:p>
          <a:p>
            <a:pPr lvl="0" algn="l"/>
            <a:r>
              <a:t>We first expand the head and</a:t>
            </a:r>
            <a:r>
              <a:rPr lang="en-US"/>
              <a:t> relation embedding of this row</a:t>
            </a:r>
            <a:r>
              <a:t> to k </a:t>
            </a:r>
            <a:r>
              <a:rPr lang="en-US"/>
              <a:t>mutiple</a:t>
            </a:r>
            <a:r>
              <a:t> d.</a:t>
            </a:r>
          </a:p>
          <a:p>
            <a:pPr lvl="0" algn="l"/>
            <a:r>
              <a:t> k is the number of all entities, and d is the embedding dimension. </a:t>
            </a:r>
          </a:p>
          <a:p>
            <a:pPr lvl="0" algn="l"/>
            <a:r>
              <a:t>Then we replace the tail entity with the whole entity. After</a:t>
            </a:r>
            <a:r>
              <a:rPr lang="en-US"/>
              <a:t> </a:t>
            </a:r>
            <a:r>
              <a:t>scoring with TransE, we rank the scores and obtain the best match in the i-th row, which is ranked as 1st.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final test result is shown in this graph. We can clearly see word embedding significantly improves the prediction accuracy of the system, including a</a:t>
            </a:r>
            <a:endParaRPr lang="en-US" altLang="zh-CN" dirty="0"/>
          </a:p>
          <a:p>
            <a:pPr lvl="0"/>
            <a:r>
              <a:rPr lang="en-US" altLang="zh-CN" dirty="0"/>
              <a:t>very significant improvement in Hit</a:t>
            </a:r>
            <a:r>
              <a:rPr lang="zh-CN" altLang="en-US" dirty="0"/>
              <a:t>@</a:t>
            </a:r>
            <a:r>
              <a:rPr lang="en-US" altLang="zh-CN" dirty="0"/>
              <a:t>10 and MRR value. We also found that the epoch required for model convergence</a:t>
            </a:r>
            <a:endParaRPr lang="en-US" altLang="zh-CN" dirty="0"/>
          </a:p>
          <a:p>
            <a:pPr lvl="0"/>
            <a:r>
              <a:rPr lang="en-US" altLang="zh-CN" dirty="0"/>
              <a:t>was also significantly shortened by the inclusion of word embeddings, even with the increase of training parameters.</a:t>
            </a:r>
            <a:endParaRPr lang="en-US" altLang="zh-CN" dirty="0"/>
          </a:p>
          <a:p>
            <a:pPr lvl="0"/>
            <a:r>
              <a:rPr lang="en-US" altLang="zh-CN" dirty="0"/>
              <a:t>We believe the reason is that the addition of word embeddings brings a clearer training directivity to the model, which</a:t>
            </a:r>
            <a:endParaRPr lang="en-US" altLang="zh-CN" dirty="0"/>
          </a:p>
          <a:p>
            <a:pPr lvl="0"/>
            <a:r>
              <a:rPr lang="en-US" altLang="zh-CN" dirty="0"/>
              <a:t>makes more parameters converge faster
Finally we adjust all the parameters listed in this table. </a:t>
            </a:r>
            <a:endParaRPr lang="en-US" altLang="zh-CN" dirty="0"/>
          </a:p>
          <a:p>
            <a:pPr lvl="0"/>
            <a:r>
              <a:rPr lang="en-US" altLang="zh-CN" dirty="0"/>
              <a:t>Since the improvement is not that quite significant to the model and the presentation time is limited, so we do not demonstrate here in this presentation.</a:t>
            </a:r>
            <a:endParaRPr lang="en-US" altLang="zh-CN" dirty="0"/>
          </a:p>
          <a:p>
            <a:pPr lvl="0"/>
            <a:r>
              <a:rPr lang="en-US" altLang="zh-CN" dirty="0"/>
              <a:t> If you want to check, you can </a:t>
            </a:r>
            <a:r>
              <a:rPr lang="en-US" altLang="zh-CN" dirty="0" err="1"/>
              <a:t>sesarch</a:t>
            </a:r>
            <a:r>
              <a:rPr lang="en-US" altLang="zh-CN" dirty="0"/>
              <a:t> the result in our project report.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What is a Knowledge Graph? A knowledge graph is a network composed of entities and relationships,</a:t>
            </a:r>
          </a:p>
          <a:p>
            <a:pPr lvl="0" algn="l"/>
            <a:r>
              <a:t>where entities correspond to nodes in the network, and relationships can be understood as different types of edges in the network. </a:t>
            </a:r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it</a:t>
            </a:r>
            <a:r>
              <a:t> is represented as a triple</a:t>
            </a:r>
            <a:r>
              <a:rPr lang="en-US"/>
              <a:t>t</a:t>
            </a:r>
            <a:r>
              <a:t> (head</a:t>
            </a:r>
            <a:r>
              <a:rPr lang="en-US"/>
              <a:t>, </a:t>
            </a:r>
            <a:r>
              <a:t> relationship, tail 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So this is all about our project. Thank you so much for your attention.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lests see a simple </a:t>
            </a:r>
            <a:r>
              <a:t> example: </a:t>
            </a:r>
          </a:p>
          <a:p>
            <a:pPr lvl="0" algn="l"/>
            <a:r>
              <a:t>Stuttgart is a city in Germany. Here, Stuttgart is the head , Germany is the tail , and city is the relationship.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However, for a foreigner, they might not know to which </a:t>
            </a:r>
            <a:r>
              <a:rPr lang="en-US"/>
              <a:t>country</a:t>
            </a:r>
            <a:r>
              <a:t> Stuttgart belongs. </a:t>
            </a:r>
          </a:p>
          <a:p>
            <a:pPr lvl="0" algn="l"/>
            <a:r>
              <a:t>So, how can we use a knowledge graph to help them find the answer?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the same as: </a:t>
            </a:r>
            <a:r>
              <a:rPr lang="en-US" altLang="zh-CN">
                <a:sym typeface="+mn-ea"/>
              </a:rPr>
              <a:t>If i have head and relation, How can I find a tail ?</a:t>
            </a:r>
            <a:endParaRPr lang="en-US"/>
          </a:p>
          <a:p>
            <a:pPr lvl="0" algn="l"/>
            <a:r>
              <a:rPr lang="en-US"/>
              <a:t>TransE is helpful </a:t>
            </a:r>
            <a:endParaRPr lang="en-US"/>
          </a:p>
          <a:p>
            <a:pPr lvl="0" algn="l"/>
            <a:r>
              <a:t>I will provide a introduction to the TransE model. </a:t>
            </a:r>
          </a:p>
          <a:p>
            <a:pPr lvl="0" algn="l"/>
            <a:r>
              <a:t>the TransE model allows us to obtain an approximate tail entity vector by combining the head entity vector and the relationship vector. </a:t>
            </a:r>
          </a:p>
          <a:p>
            <a:pPr lvl="0" algn="l"/>
            <a:r>
              <a:t>This vector triangle relationship enables us to infer the tail entity.</a:t>
            </a:r>
          </a:p>
          <a:p>
            <a:pPr lvl="0" algn="l"/>
          </a:p>
          <a:p>
            <a:pPr lvl="0" algn="l"/>
            <a:r>
              <a:t>Next, let's take a look at the specific process and</a:t>
            </a:r>
            <a:r>
              <a:rPr lang="en-US"/>
              <a:t> </a:t>
            </a:r>
            <a:r>
              <a:t>the challenges</a:t>
            </a:r>
            <a:r>
              <a:rPr lang="en-US"/>
              <a:t>. </a:t>
            </a:r>
            <a:endParaRPr 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First, we preprocess the dataset. </a:t>
            </a:r>
          </a:p>
          <a:p>
            <a:pPr lvl="0" algn="l"/>
          </a:p>
          <a:p>
            <a:pPr lvl="0" algn="l"/>
            <a:r>
              <a:t>This is our raw dataset, obtained from a website. </a:t>
            </a:r>
          </a:p>
          <a:p>
            <a:pPr lvl="0" algn="l"/>
            <a:r>
              <a:t>As you can see</a:t>
            </a:r>
          </a:p>
          <a:p>
            <a:pPr lvl="0" algn="l"/>
            <a:r>
              <a:t>It is difficult to identify the positions of the head, relationship, and tail 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It took us a considerable amount of time to find a solution for cleaning the dataset. </a:t>
            </a:r>
          </a:p>
          <a:p>
            <a:pPr lvl="0" algn="l"/>
            <a:r>
              <a:t>The specific steps we followed are as follows:</a:t>
            </a:r>
          </a:p>
          <a:p>
            <a:pPr lvl="0" algn="l"/>
            <a:r>
              <a:rPr lang="en-US" altLang="zh-CN">
                <a:sym typeface="+mn-ea"/>
              </a:rPr>
              <a:t>1. Keyword Information Extraction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2. Delete illegal characters and symbols(regular expression)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3. Check to make sure it's in triplet format</a:t>
            </a:r>
            <a:endParaRPr lang="en-US" altLang="zh-CN"/>
          </a:p>
          <a:p>
            <a:pPr lvl="0" algn="l"/>
          </a:p>
          <a:p>
            <a:pPr lvl="0" algn="l"/>
            <a:r>
              <a:t>Below is our processed dataset. We can observe </a:t>
            </a:r>
            <a:r>
              <a:rPr lang="en-US"/>
              <a:t>,head is very very  long.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After conducting statistical analysis, </a:t>
            </a:r>
          </a:p>
          <a:p>
            <a:pPr lvl="0" algn="l"/>
            <a:r>
              <a:rPr lang="en-US"/>
              <a:t>we have 2000 tpyes of head ,however tail is only around 100.</a:t>
            </a:r>
          </a:p>
          <a:p>
            <a:pPr lvl="0" algn="l"/>
            <a:r>
              <a:t>Additionally, the average length of the head entities is ten times greater than that of the tail entities.</a:t>
            </a:r>
          </a:p>
          <a:p>
            <a:pPr lvl="0" algn="l"/>
            <a:r>
              <a:t>Based on these observations, and to better reflect the predictive accuracy of our model, </a:t>
            </a:r>
          </a:p>
          <a:p>
            <a:pPr lvl="0" algn="l"/>
            <a:r>
              <a:t>we have decided to focus </a:t>
            </a:r>
            <a:r>
              <a:rPr lang="en-US"/>
              <a:t>only</a:t>
            </a:r>
            <a:r>
              <a:t> on predicting the tail entities.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Based on the features of our dataset, i.e., each entity contains a VERY LARGE number of WORDS, so we introduce a two kinds of embedding layer,  </a:t>
            </a:r>
            <a:endParaRPr lang="en-US" altLang="zh-CN"/>
          </a:p>
          <a:p>
            <a:pPr lvl="0"/>
            <a:r>
              <a:rPr lang="en-US" altLang="zh-CN"/>
              <a:t>that is, entity embedding AND word embedding.</a:t>
            </a:r>
            <a:endParaRPr lang="en-US" altLang="zh-CN"/>
          </a:p>
          <a:p>
            <a:pPr lvl="0"/>
            <a:r>
              <a:rPr lang="en-US" altLang="zh-CN"/>
              <a:t> A brief explanation of embedding for those who do not understand embedding: </a:t>
            </a:r>
            <a:endParaRPr lang="en-US" altLang="zh-CN"/>
          </a:p>
          <a:p>
            <a:pPr lvl="0"/>
            <a:r>
              <a:rPr lang="en-US" altLang="zh-CN"/>
              <a:t>When we work with NLP tasks, we often need to convert words, sentences, or other text into a format that computers can understand. </a:t>
            </a:r>
            <a:endParaRPr lang="en-US" altLang="zh-CN"/>
          </a:p>
          <a:p>
            <a:pPr lvl="0"/>
            <a:r>
              <a:rPr lang="en-US" altLang="zh-CN"/>
              <a:t>Embedding maps each unique word to a fixed</a:t>
            </a:r>
            <a:r>
              <a:rPr lang="zh-CN" altLang="en-US"/>
              <a:t>-</a:t>
            </a:r>
            <a:r>
              <a:rPr lang="en-US" altLang="zh-CN"/>
              <a:t>length vector. </a:t>
            </a:r>
            <a:endParaRPr lang="en-US" altLang="zh-CN"/>
          </a:p>
          <a:p>
            <a:pPr lvl="0"/>
            <a:r>
              <a:rPr lang="en-US" altLang="zh-CN"/>
              <a:t>The parameters that control the mapping operation are to be trained.</a:t>
            </a:r>
            <a:endParaRPr lang="en-US" altLang="zh-CN"/>
          </a:p>
          <a:p>
            <a:pPr lvl="0"/>
            <a:r>
              <a:rPr lang="en-US" altLang="zh-CN"/>
              <a:t> In the following slides we will illustrate how word and entity embeddings are conducted,</a:t>
            </a:r>
            <a:endParaRPr lang="en-US" altLang="zh-CN"/>
          </a:p>
          <a:p>
            <a:pPr lvl="0"/>
            <a:r>
              <a:rPr lang="en-US" altLang="zh-CN"/>
              <a:t>you should be curious about how they combine and why should word embeddings take mean value.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Relationship Id="rId3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3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2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2468563"/>
          </a:xfrm>
          <a:solidFill>
            <a:srgbClr val="0027F7">
              <a:alpha val="98999"/>
            </a:srgbClr>
          </a:solidFill>
        </p:spPr>
        <p:txBody>
          <a:bodyPr wrap="square" lIns="0" tIns="39116" rIns="0" bIns="0" anchor="ctr" anchorCtr="0"/>
          <a:p>
            <a:pPr defTabSz="457200">
              <a:spcBef>
                <a:spcPts val="575"/>
              </a:spcBef>
              <a:spcAft>
                <a:spcPts val="150"/>
              </a:spcAft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altLang="zh-CN" sz="4400" kern="1200" baseline="0" dirty="0" err="1">
                <a:solidFill>
                  <a:srgbClr val="FFFFFF"/>
                </a:solidFill>
                <a:latin typeface="Arial" panose="020B0604020202020204" pitchFamily="34" charset="0"/>
                <a:ea typeface="Noto Sans CJK SC" charset="0"/>
              </a:rPr>
              <a:t>GRAPH NEURAL NETWORKS FOR TEXT EMBEDDINGS</a:t>
            </a:r>
            <a:endParaRPr lang="en-US" altLang="zh-CN" sz="2800" kern="1200" baseline="0" dirty="0" err="1">
              <a:solidFill>
                <a:srgbClr val="FFFFFF"/>
              </a:solidFill>
              <a:latin typeface="Arial" panose="020B0604020202020204" pitchFamily="34" charset="0"/>
              <a:ea typeface="Noto Sans CJK SC" charset="0"/>
            </a:endParaRPr>
          </a:p>
        </p:txBody>
      </p:sp>
      <p:sp>
        <p:nvSpPr>
          <p:cNvPr id="3074" name="副标题 3073"/>
          <p:cNvSpPr>
            <a:spLocks noGrp="1"/>
          </p:cNvSpPr>
          <p:nvPr>
            <p:ph type="subTitle" idx="1"/>
          </p:nvPr>
        </p:nvSpPr>
        <p:spPr>
          <a:xfrm>
            <a:off x="4344988" y="2560638"/>
            <a:ext cx="5735637" cy="2738437"/>
          </a:xfrm>
        </p:spPr>
        <p:txBody>
          <a:bodyPr wrap="square" lIns="0" tIns="21336" rIns="0" bIns="0" anchor="ctr" anchorCtr="0"/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Team 02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     Jiwei Pan            Ziming Fang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Institute for Parallel and Distributed Systems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University of Stuttgart 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17.07.2023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</p:txBody>
      </p:sp>
      <p:pic>
        <p:nvPicPr>
          <p:cNvPr id="3075" name="图片 3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3" y="2759075"/>
            <a:ext cx="2468562" cy="246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549400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Entity/Relation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7" name="图片 6" descr="upload_post_object_v2_166054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03" y="842996"/>
            <a:ext cx="8748472" cy="269102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r>
              <a:rPr lang="en-US" altLang="zh-CN" sz="3000" dirty="0" err="1"/>
              <a:t>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2" name="图片 1" descr="upload_post_object_v2_953292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36" y="679442"/>
            <a:ext cx="8632044" cy="470849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 descr="upload_post_object_v2_826492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6" y="742175"/>
            <a:ext cx="8959827" cy="4186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1446"/>
          <a:stretch>
            <a:fillRect/>
          </a:stretch>
        </p:blipFill>
        <p:spPr>
          <a:xfrm>
            <a:off x="3445982" y="999910"/>
            <a:ext cx="1784658" cy="16245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Negative Sample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738234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969" y="620976"/>
            <a:ext cx="9825563" cy="47733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Traning-Marginloss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4505" y="1080135"/>
            <a:ext cx="5576570" cy="2106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4675" y="3375660"/>
            <a:ext cx="3822065" cy="86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γ &gt; 0 is a margin hyperparameter.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1801495" y="3690620"/>
            <a:ext cx="788479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d(h+ r, t) </a:t>
            </a:r>
            <a:r>
              <a:rPr lang="en-US" altLang="zh-CN"/>
              <a:t>——</a:t>
            </a:r>
            <a:r>
              <a:rPr lang="zh-CN" altLang="en-US"/>
              <a:t> distance：</a:t>
            </a:r>
            <a:r>
              <a:rPr lang="en-US" altLang="zh-CN"/>
              <a:t> </a:t>
            </a:r>
            <a:r>
              <a:rPr lang="zh-CN" altLang="en-US"/>
              <a:t> correct triplet (h, r, t).</a:t>
            </a:r>
            <a:endParaRPr lang="zh-CN" altLang="en-US"/>
          </a:p>
          <a:p>
            <a:r>
              <a:rPr lang="zh-CN" altLang="en-US"/>
              <a:t>d(h′</a:t>
            </a:r>
            <a:r>
              <a:rPr lang="en-US" altLang="zh-CN"/>
              <a:t>+</a:t>
            </a:r>
            <a:r>
              <a:rPr lang="zh-CN" altLang="en-US"/>
              <a:t>r, t)</a:t>
            </a:r>
            <a:r>
              <a:rPr lang="en-US" altLang="zh-CN"/>
              <a:t> 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head entity (h′, r, t). </a:t>
            </a:r>
            <a:endParaRPr lang="zh-CN" altLang="en-US"/>
          </a:p>
          <a:p>
            <a:r>
              <a:rPr lang="zh-CN" altLang="en-US"/>
              <a:t>d(h</a:t>
            </a:r>
            <a:r>
              <a:rPr lang="en-US" altLang="zh-CN"/>
              <a:t>+</a:t>
            </a:r>
            <a:r>
              <a:rPr lang="zh-CN" altLang="en-US"/>
              <a:t>r, t′) </a:t>
            </a:r>
            <a:r>
              <a:rPr lang="en-US" altLang="zh-CN"/>
              <a:t>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tail entity (h, r, t′).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Testing- Ranking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figu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722630"/>
            <a:ext cx="7424420" cy="456501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Result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graphicFrame>
        <p:nvGraphicFramePr>
          <p:cNvPr id="3" name="表格 2"/>
          <p:cNvGraphicFramePr/>
          <p:nvPr/>
        </p:nvGraphicFramePr>
        <p:xfrm>
          <a:off x="1751685" y="1008718"/>
          <a:ext cx="6357620" cy="3970338"/>
        </p:xfrm>
        <a:graphic>
          <a:graphicData uri="http://schemas.openxmlformats.org/drawingml/2006/table">
            <a:tbl>
              <a:tblPr/>
              <a:tblGrid>
                <a:gridCol w="2019300"/>
                <a:gridCol w="2169160"/>
                <a:gridCol w="2169160"/>
              </a:tblGrid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Model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TransE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+ </a:t>
                      </a: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Word_emb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learning rate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dimension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optimizer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gamma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activationfunction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marginrnakingloss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marginrankingloss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neg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ative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sample size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 or L1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best epoch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19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u="sng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hit@10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0,6221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0,9354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MRR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0,3828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0,9024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Reference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503242" y="1244133"/>
            <a:ext cx="9297216" cy="31822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J. Weston, R. Collobert, and Y. Bengio. Learning structured embeddings of knowledge bases. In Proceedings of the 25th Annual Conference on Artificial Intelligence (AAAI), 2011.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N. Usunier, A. Garcia-Duran, J. Weston, and O. Yakhnenko. Translating embeddings for modeling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multi-relational data.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Advances in Neural Information Processing Systems 26, Curran Associates, Inc., 2013, pp.2787–2795.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Z. Wang, J. Zhang, J. Feng, and Z. Chen. Knowledge Graph Embedding by Translating on Hyperplanes. In Proceedings of the AAAI Conference on Artificial Intelligence, vol. 28, no. 1, 2014.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[4] Lisa Ehrlinger and Wolfram Wöß. Towards a Definition of Knowledge Graphs. 2016.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Tomas Mikolov, Ilya Sutskever, Kai Chen, Greg S. Corrado, and Jeff Dean. Efficient estimation of word representations in vector space.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Proceedings of the International Conference on Learning Representations (ICLR), 2013.9</a:t>
            </a:r>
            <a:endParaRPr lang="en-US" altLang="en-US" sz="1200" b="0" spc="3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Head</a:t>
                </a:r>
                <a:endParaRPr lang="en-US" altLang="zh-CN" sz="38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Tail</a:t>
                </a:r>
                <a:endParaRPr lang="en-US" altLang="zh-CN" sz="38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812" y="3179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Relation</a:t>
              </a:r>
              <a:endParaRPr lang="en-US" altLang="zh-CN" sz="38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3487" y="2419857"/>
            <a:ext cx="5534700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Thank you for your attention!</a:t>
            </a:r>
            <a:endParaRPr lang="en-US" altLang="zh-CN" sz="30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6873309" y="3754717"/>
            <a:ext cx="2162083" cy="826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600" dirty="0" err="1">
                <a:ea typeface="Noto Sans CJK SC" charset="0"/>
                <a:sym typeface="+mn-ea"/>
              </a:rPr>
              <a:t>Jiwei Pan </a:t>
            </a:r>
            <a:endParaRPr lang="en-US" altLang="zh-CN" sz="1600" dirty="0" err="1">
              <a:ea typeface="Noto Sans CJK SC" charset="0"/>
              <a:sym typeface="+mn-ea"/>
            </a:endParaRPr>
          </a:p>
          <a:p>
            <a:r>
              <a:rPr lang="en-US" altLang="zh-CN" sz="1600" dirty="0" err="1">
                <a:ea typeface="Noto Sans CJK SC" charset="0"/>
                <a:sym typeface="+mn-ea"/>
              </a:rPr>
              <a:t>Ziming Fang</a:t>
            </a:r>
            <a:endParaRPr lang="en-US" altLang="zh-CN" sz="1600" dirty="0" err="1">
              <a:ea typeface="Noto Sans CJK SC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Stuttgart</a:t>
                </a:r>
                <a:endParaRPr lang="en-US" altLang="zh-CN" sz="23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Germany</a:t>
                </a:r>
                <a:endParaRPr lang="en-US" altLang="zh-CN" sz="23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6875" y="3118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city</a:t>
              </a:r>
              <a:endParaRPr lang="en-US" altLang="zh-CN" sz="3800" b="1"/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7" name="组合 6"/>
          <p:cNvGrpSpPr/>
          <p:nvPr/>
        </p:nvGrpSpPr>
        <p:grpSpPr>
          <a:xfrm rot="0">
            <a:off x="810260" y="1490345"/>
            <a:ext cx="8011160" cy="2172970"/>
            <a:chOff x="1701" y="2906"/>
            <a:chExt cx="4606" cy="1204"/>
          </a:xfrm>
        </p:grpSpPr>
        <p:sp>
          <p:nvSpPr>
            <p:cNvPr id="4" name="椭圆 3"/>
            <p:cNvSpPr/>
            <p:nvPr/>
          </p:nvSpPr>
          <p:spPr>
            <a:xfrm>
              <a:off x="1701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300" b="1"/>
                <a:t>Stuttgart</a:t>
              </a:r>
              <a:endParaRPr lang="en-US" altLang="zh-CN" sz="2300" b="1"/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5103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 b="1"/>
                <a:t>?</a:t>
              </a:r>
              <a:endParaRPr lang="en-US" altLang="zh-CN" sz="5000" b="1"/>
            </a:p>
          </p:txBody>
        </p:sp>
        <p:cxnSp>
          <p:nvCxnSpPr>
            <p:cNvPr id="6" name="直接箭头连接符 5"/>
            <p:cNvCxnSpPr>
              <a:stCxn id="4" idx="6"/>
              <a:endCxn id="5" idx="2"/>
            </p:cNvCxnSpPr>
            <p:nvPr/>
          </p:nvCxnSpPr>
          <p:spPr>
            <a:xfrm>
              <a:off x="2906" y="3509"/>
              <a:ext cx="2197" cy="0"/>
            </a:xfrm>
            <a:prstGeom prst="straightConnector1">
              <a:avLst/>
            </a:prstGeom>
            <a:solidFill>
              <a:schemeClr val="accent6"/>
            </a:solidFill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365625" y="1979930"/>
            <a:ext cx="126619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 b="1"/>
              <a:t>city</a:t>
            </a:r>
            <a:endParaRPr lang="en-US" altLang="zh-CN" sz="3800" b="1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TransE 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7890" y="1165860"/>
            <a:ext cx="3248025" cy="33388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59020" y="1348740"/>
            <a:ext cx="3852545" cy="667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300"/>
              <a:t>If i have head and relation, How can I find a tail ? </a:t>
            </a:r>
            <a:endParaRPr lang="en-US" altLang="zh-CN" sz="2300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64785" y="2852420"/>
            <a:ext cx="3035300" cy="41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000"/>
              <a:t>TransE = |h+r-t|</a:t>
            </a:r>
            <a:endParaRPr lang="en-US" altLang="zh-CN" sz="3000"/>
          </a:p>
          <a:p>
            <a:endParaRPr lang="en-US" altLang="zh-CN" sz="3000"/>
          </a:p>
          <a:p>
            <a:endParaRPr lang="en-US" altLang="zh-CN" sz="3000"/>
          </a:p>
          <a:p>
            <a:endParaRPr lang="en-US" altLang="zh-CN" sz="3000">
              <a:ea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First Challenge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555" y="989965"/>
            <a:ext cx="8591550" cy="3662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5340" y="4635500"/>
            <a:ext cx="3197225" cy="64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500">
                <a:solidFill>
                  <a:schemeClr val="tx1"/>
                </a:solidFill>
              </a:rPr>
              <a:t>raw dataset</a:t>
            </a:r>
            <a:r>
              <a:rPr lang="en-US" altLang="zh-CN" sz="3500">
                <a:solidFill>
                  <a:schemeClr val="accent2"/>
                </a:solidFill>
              </a:rPr>
              <a:t> </a:t>
            </a:r>
            <a:endParaRPr lang="en-US" altLang="zh-CN" sz="35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866140" y="1078865"/>
            <a:ext cx="8837295" cy="180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Keyword Information Extraction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Delete illegal characters and symbols(regular expression)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Check to make sure it's in triplet format</a:t>
            </a:r>
            <a:endParaRPr lang="en-US" altLang="zh-CN" sz="2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9840" y="3425825"/>
            <a:ext cx="7726680" cy="14287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285" y="1577975"/>
            <a:ext cx="4017010" cy="1782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080" y="1979930"/>
            <a:ext cx="4467860" cy="1301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500"/>
              <a:t>Quantity: Head ≈ 20 * Tail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Average lengthy ≈ 10 * Tail</a:t>
            </a:r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</p:txBody>
      </p:sp>
      <p:sp>
        <p:nvSpPr>
          <p:cNvPr id="4" name="文本框 3"/>
          <p:cNvSpPr txBox="1"/>
          <p:nvPr/>
        </p:nvSpPr>
        <p:spPr>
          <a:xfrm>
            <a:off x="2339975" y="4081780"/>
            <a:ext cx="5981700" cy="59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b="1"/>
              <a:t>Only predict tail entities !</a:t>
            </a:r>
            <a:endParaRPr lang="en-US" altLang="zh-CN" sz="3500" b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Entity </a:t>
            </a:r>
            <a:r>
              <a:rPr lang="zh-CN" altLang="en-US" sz="3000" dirty="0" err="1"/>
              <a:t>&amp; </a:t>
            </a:r>
            <a:r>
              <a:rPr lang="en-US" altLang="zh-CN" sz="3000" dirty="0" err="1"/>
              <a:t>Word Ebemdding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2/23/22</a:t>
            </a:r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4565596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20" y="842996"/>
            <a:ext cx="7182901" cy="3639765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140150" y="2933722"/>
            <a:ext cx="4161246" cy="1497981"/>
          </a:xfrm>
          <a:prstGeom prst="rect">
            <a:avLst/>
          </a:prstGeom>
          <a:solidFill>
            <a:srgbClr val="E2E6ED">
              <a:alpha val="0"/>
            </a:srgbClr>
          </a:solidFill>
          <a:ln w="19050" cap="flat" cmpd="sng" algn="ctr">
            <a:solidFill>
              <a:srgbClr val="92D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PP_MARK_KEY" val="21f304de-b5f4-426a-b492-eb363744e26b"/>
  <p:tag name="COMMONDATA" val="eyJoZGlkIjoiYjgyOGQyODI3NTAyMDJjYmRjZmFkZWE1NDI5Y2Q4ND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2625</Words>
  <Application>WPS 演示</Application>
  <PresentationFormat/>
  <Paragraphs>365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DejaVu Sans</vt:lpstr>
      <vt:lpstr>Noto Sans CJK SC</vt:lpstr>
      <vt:lpstr>Segoe Print</vt:lpstr>
      <vt:lpstr>Microsoft YaHei</vt:lpstr>
      <vt:lpstr>Arial Unicode MS</vt:lpstr>
      <vt:lpstr>Calibri</vt:lpstr>
      <vt:lpstr/>
      <vt:lpstr>1_</vt:lpstr>
      <vt:lpstr>GRAPH NEURAL NETWORKS FOR TEXT EMBEDDINGS</vt:lpstr>
      <vt:lpstr>Motivation</vt:lpstr>
      <vt:lpstr>Motivation</vt:lpstr>
      <vt:lpstr>Motivation</vt:lpstr>
      <vt:lpstr>TransE  </vt:lpstr>
      <vt:lpstr>First Challenge</vt:lpstr>
      <vt:lpstr>Solution</vt:lpstr>
      <vt:lpstr>Solution</vt:lpstr>
      <vt:lpstr>Entity &amp; Word Ebemdding </vt:lpstr>
      <vt:lpstr>Entity &amp; Word Ebemdding </vt:lpstr>
      <vt:lpstr>Entity &amp; Word Ebemdding  </vt:lpstr>
      <vt:lpstr>Entity &amp; Word Ebemdding</vt:lpstr>
      <vt:lpstr>Negative Sample</vt:lpstr>
      <vt:lpstr>Traning-TransE </vt:lpstr>
      <vt:lpstr>Traning-Marginloss </vt:lpstr>
      <vt:lpstr>Traning-TransE </vt:lpstr>
      <vt:lpstr>Testing- Ranking </vt:lpstr>
      <vt:lpstr>Result</vt:lpstr>
      <vt:lpstr>Reference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柏拉在画图</cp:lastModifiedBy>
  <cp:revision>9</cp:revision>
  <dcterms:created xsi:type="dcterms:W3CDTF">2022-02-22T16:46:00Z</dcterms:created>
  <dcterms:modified xsi:type="dcterms:W3CDTF">2023-07-16T21:17:19Z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9975AE38F6B1469682CF0AE8463FA1B8_13</vt:lpwstr>
  </property>
  <property fmtid="{D5CDD505-2E9C-101B-9397-08002B2CF9AE}" pid="3" name="KSOProductBuildVer">
    <vt:lpwstr>2052-11.1.0.14309</vt:lpwstr>
  </property>
</Properties>
</file>