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87" r:id="rId3"/>
    <p:sldId id="290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Jia" initials="YJ" lastIdx="1" clrIdx="0">
    <p:extLst>
      <p:ext uri="{19B8F6BF-5375-455C-9EA6-DF929625EA0E}">
        <p15:presenceInfo xmlns:p15="http://schemas.microsoft.com/office/powerpoint/2012/main" userId="6c6c06f1e452a0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6111" autoAdjust="0"/>
  </p:normalViewPr>
  <p:slideViewPr>
    <p:cSldViewPr snapToGrid="0">
      <p:cViewPr varScale="1">
        <p:scale>
          <a:sx n="65" d="100"/>
          <a:sy n="65" d="100"/>
        </p:scale>
        <p:origin x="952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AC800-8D60-408C-AF97-C72B08C06C03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2112-BFBC-49A9-B655-D2487C5C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1AF0-5067-414D-B39A-64AF6A90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2382A-C2FB-4B92-B264-CCD13BB5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C4FC-4DD5-461A-94E5-FCBD60C8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1B27-C5C4-42E2-BA15-73D6A095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E368-BA4B-48D8-955E-A6E68BAD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CED9-7165-484D-8600-3A6C852D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31DAA-509D-41BA-A3CA-ADE276A4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F204-49A5-4103-B578-18B558FC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9E95-D277-4482-9306-E2D10592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2FF5-0F6A-48BE-922B-215C1068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C4714-D6E7-42BB-9DDE-C5C40D867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438B1-7322-461A-A178-425604928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D72E-C845-42C8-8A0E-97F5B4C3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13B4-D9DB-4EF3-A978-8A7BF08F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FE6D-C3CF-4D5D-B5AE-22BA1E08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ACC8-8D91-4F6E-9449-187056A5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3926-D0B4-4D0C-B5E5-082CB59E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FE10-F4DD-4F08-8153-0B5C66DC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7B06-484E-478E-A9D0-2E2ADC11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DDE9-FDFC-4603-97B6-828BAEA4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D921-4373-410B-ABF4-A1AAEEA4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EA171-F406-4A56-90BD-638B0DC5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F50C-AC9E-4397-856E-3EBCBBD6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4A9E-7447-4692-843C-8E8F6553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0217-0134-4232-9A9A-29EBC448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1270-D523-4944-9EBF-0FF1530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A1FB-81AA-4B8E-9AF9-F39DDE152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A1C69-4C19-4BF7-AB2C-7720C50C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9D38-4A97-4E40-BF69-713ACA3E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98CF-F9F3-463C-9D03-BE41915B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F325A-BC00-449E-AF0C-3FFB0F9D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B22E-859A-4E6F-8186-33867F95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79AC-03F7-42AC-A2EF-15562590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60D4D-FF9D-4381-9F2E-BE68FCC0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9F151-59E5-4DF9-8CCC-A06B2BEB7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96D67-D715-4DDD-B46D-D8FE944F6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33C05-19C6-47C0-883F-FA4537F2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B54A-3299-4F42-A145-B96A964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C5F98-6C5D-4CE2-AAD6-9D9E99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A47A-F7E3-461E-9AF8-E8C954BB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102-7720-4259-8493-63723A4F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E28E3-673A-4667-A30F-70F5663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D994F-86A4-4E02-80B7-5E0EC335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DA9E1-90DA-487F-9F3E-9BAA0FE6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82CE7-AE18-4240-B926-A74C05BF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0D5F-02C9-4303-98FB-98B1A87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B51-9F42-4DF7-B355-E83BAD9A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4B63-9EF2-4675-A1F3-277239FB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F6DD-6E38-491B-B25D-726F62312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E4035-5352-41DA-813A-758BE034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0B5A2-B1E0-448F-AA35-8734C66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57EA-6862-4F37-B4D9-F1C3EB6C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AB61-EFE3-4DDE-96C9-DE30DDC2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66A0-0DD4-481F-924E-B2DB569F6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BFBFE-7005-4B79-AB83-5E5DA198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2463-1C71-4C0D-95F2-B5AB3DA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DAC8-BE2F-4AE3-AD3D-7B51E71B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1D71E-133D-45AB-82B7-A5BBB544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26052-CDBA-45F0-9D61-283B9093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FF654-1F75-4A47-AC3C-32226EAC4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F6C7-E1B5-4023-A60D-69B21AEF5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160E-BD39-4023-B882-CC1EADAF898B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3B1A-303B-474A-9B58-6BFFA622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45C4-65EE-4750-9847-C8EC73AB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C5B8-BA62-4C35-9D86-24E627008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0">
            <a:extLst>
              <a:ext uri="{FF2B5EF4-FFF2-40B4-BE49-F238E27FC236}">
                <a16:creationId xmlns:a16="http://schemas.microsoft.com/office/drawing/2014/main" id="{5F1AA690-3BC4-45A6-AA66-7B4EF6C6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06" y="3075709"/>
            <a:ext cx="7243787" cy="3377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BB77E-62E5-4B2C-9A31-6334B53B256E}"/>
              </a:ext>
            </a:extLst>
          </p:cNvPr>
          <p:cNvSpPr txBox="1"/>
          <p:nvPr/>
        </p:nvSpPr>
        <p:spPr>
          <a:xfrm>
            <a:off x="228600" y="117421"/>
            <a:ext cx="337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Research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CA3B-635F-4B6B-974C-1434E17FC023}"/>
              </a:ext>
            </a:extLst>
          </p:cNvPr>
          <p:cNvSpPr txBox="1"/>
          <p:nvPr/>
        </p:nvSpPr>
        <p:spPr>
          <a:xfrm>
            <a:off x="327507" y="929429"/>
            <a:ext cx="107706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Work: Attack and defense on RNN classifier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altLang="zh-CN" b="1" dirty="0"/>
              <a:t>xperiment 1: Train RNN classifier for CPS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2: Apply adversarial attacks on RNN anomaly detectors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3: Possible defense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BBB77E-62E5-4B2C-9A31-6334B53B256E}"/>
              </a:ext>
            </a:extLst>
          </p:cNvPr>
          <p:cNvSpPr txBox="1"/>
          <p:nvPr/>
        </p:nvSpPr>
        <p:spPr>
          <a:xfrm>
            <a:off x="228600" y="117421"/>
            <a:ext cx="337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Research progress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5F19E58-6607-4530-9407-79F28E54E312}"/>
              </a:ext>
            </a:extLst>
          </p:cNvPr>
          <p:cNvSpPr txBox="1"/>
          <p:nvPr/>
        </p:nvSpPr>
        <p:spPr>
          <a:xfrm>
            <a:off x="228600" y="790612"/>
            <a:ext cx="1156895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Work: Attack and defense on RNN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altLang="zh-CN" b="1" dirty="0"/>
              <a:t>xperiment 1: Testing RNN classifiers from others (done)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2: Apply adversarial attacks (FGSM) thread model on RNN anomaly detectors (done)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Consider GA to generate adversarial samples when considering property checker (working)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3: Design defense for noise detection by DNN for noise detection first (working)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Break the defense with FGSM (may improve in the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4: Apply the thread and defense model to the CPS in other domain (WADI)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B667E5C-D0F8-4DAB-9E51-65BD91B08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72983"/>
              </p:ext>
            </p:extLst>
          </p:nvPr>
        </p:nvGraphicFramePr>
        <p:xfrm>
          <a:off x="530298" y="4123410"/>
          <a:ext cx="11131404" cy="186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432">
                  <a:extLst>
                    <a:ext uri="{9D8B030D-6E8A-4147-A177-3AD203B41FA5}">
                      <a16:colId xmlns:a16="http://schemas.microsoft.com/office/drawing/2014/main" val="2978985853"/>
                    </a:ext>
                  </a:extLst>
                </a:gridCol>
                <a:gridCol w="1176774">
                  <a:extLst>
                    <a:ext uri="{9D8B030D-6E8A-4147-A177-3AD203B41FA5}">
                      <a16:colId xmlns:a16="http://schemas.microsoft.com/office/drawing/2014/main" val="2250688020"/>
                    </a:ext>
                  </a:extLst>
                </a:gridCol>
                <a:gridCol w="874610">
                  <a:extLst>
                    <a:ext uri="{9D8B030D-6E8A-4147-A177-3AD203B41FA5}">
                      <a16:colId xmlns:a16="http://schemas.microsoft.com/office/drawing/2014/main" val="1841380582"/>
                    </a:ext>
                  </a:extLst>
                </a:gridCol>
                <a:gridCol w="685277">
                  <a:extLst>
                    <a:ext uri="{9D8B030D-6E8A-4147-A177-3AD203B41FA5}">
                      <a16:colId xmlns:a16="http://schemas.microsoft.com/office/drawing/2014/main" val="562434011"/>
                    </a:ext>
                  </a:extLst>
                </a:gridCol>
                <a:gridCol w="1131930">
                  <a:extLst>
                    <a:ext uri="{9D8B030D-6E8A-4147-A177-3AD203B41FA5}">
                      <a16:colId xmlns:a16="http://schemas.microsoft.com/office/drawing/2014/main" val="263018481"/>
                    </a:ext>
                  </a:extLst>
                </a:gridCol>
                <a:gridCol w="3426381">
                  <a:extLst>
                    <a:ext uri="{9D8B030D-6E8A-4147-A177-3AD203B41FA5}">
                      <a16:colId xmlns:a16="http://schemas.microsoft.com/office/drawing/2014/main" val="3506918174"/>
                    </a:ext>
                  </a:extLst>
                </a:gridCol>
              </a:tblGrid>
              <a:tr h="37942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altLang="zh-CN" dirty="0"/>
                        <a:t>fter improve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 for ATTACKs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7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Anomaly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adding noises to sensor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1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After adding noises to all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After adding noises to all data (GA)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altLang="zh-CN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6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3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BBB77E-62E5-4B2C-9A31-6334B53B256E}"/>
              </a:ext>
            </a:extLst>
          </p:cNvPr>
          <p:cNvSpPr txBox="1"/>
          <p:nvPr/>
        </p:nvSpPr>
        <p:spPr>
          <a:xfrm>
            <a:off x="228600" y="117421"/>
            <a:ext cx="337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Research progress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3B667E5C-D0F8-4DAB-9E51-65BD91B08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73181"/>
              </p:ext>
            </p:extLst>
          </p:nvPr>
        </p:nvGraphicFramePr>
        <p:xfrm>
          <a:off x="530298" y="981792"/>
          <a:ext cx="11131404" cy="2975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432">
                  <a:extLst>
                    <a:ext uri="{9D8B030D-6E8A-4147-A177-3AD203B41FA5}">
                      <a16:colId xmlns:a16="http://schemas.microsoft.com/office/drawing/2014/main" val="2978985853"/>
                    </a:ext>
                  </a:extLst>
                </a:gridCol>
                <a:gridCol w="1176774">
                  <a:extLst>
                    <a:ext uri="{9D8B030D-6E8A-4147-A177-3AD203B41FA5}">
                      <a16:colId xmlns:a16="http://schemas.microsoft.com/office/drawing/2014/main" val="2250688020"/>
                    </a:ext>
                  </a:extLst>
                </a:gridCol>
                <a:gridCol w="874610">
                  <a:extLst>
                    <a:ext uri="{9D8B030D-6E8A-4147-A177-3AD203B41FA5}">
                      <a16:colId xmlns:a16="http://schemas.microsoft.com/office/drawing/2014/main" val="1841380582"/>
                    </a:ext>
                  </a:extLst>
                </a:gridCol>
                <a:gridCol w="685277">
                  <a:extLst>
                    <a:ext uri="{9D8B030D-6E8A-4147-A177-3AD203B41FA5}">
                      <a16:colId xmlns:a16="http://schemas.microsoft.com/office/drawing/2014/main" val="562434011"/>
                    </a:ext>
                  </a:extLst>
                </a:gridCol>
                <a:gridCol w="1131930">
                  <a:extLst>
                    <a:ext uri="{9D8B030D-6E8A-4147-A177-3AD203B41FA5}">
                      <a16:colId xmlns:a16="http://schemas.microsoft.com/office/drawing/2014/main" val="263018481"/>
                    </a:ext>
                  </a:extLst>
                </a:gridCol>
                <a:gridCol w="3426381">
                  <a:extLst>
                    <a:ext uri="{9D8B030D-6E8A-4147-A177-3AD203B41FA5}">
                      <a16:colId xmlns:a16="http://schemas.microsoft.com/office/drawing/2014/main" val="3506918174"/>
                    </a:ext>
                  </a:extLst>
                </a:gridCol>
              </a:tblGrid>
              <a:tr h="37942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altLang="zh-CN" dirty="0"/>
                        <a:t>fter improve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 for ATTACKs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7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Anomaly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Noises to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1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Noises to sensor + GA for actuator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Noises to sensor + GA for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2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Noises to all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Noises to all data + GA for actuator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altLang="zh-CN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altLang="zh-CN" dirty="0"/>
                        <a:t>1</a:t>
                      </a:r>
                      <a:r>
                        <a:rPr lang="en-US" dirty="0"/>
                        <a:t>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6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Noises to all data + GA for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70758"/>
                  </a:ext>
                </a:extLst>
              </a:tr>
            </a:tbl>
          </a:graphicData>
        </a:graphic>
      </p:graphicFrame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05EC44A9-FE04-4CE2-ADD0-5ED8274E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3428"/>
              </p:ext>
            </p:extLst>
          </p:nvPr>
        </p:nvGraphicFramePr>
        <p:xfrm>
          <a:off x="530298" y="4389120"/>
          <a:ext cx="11131404" cy="149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432">
                  <a:extLst>
                    <a:ext uri="{9D8B030D-6E8A-4147-A177-3AD203B41FA5}">
                      <a16:colId xmlns:a16="http://schemas.microsoft.com/office/drawing/2014/main" val="2978985853"/>
                    </a:ext>
                  </a:extLst>
                </a:gridCol>
                <a:gridCol w="1176774">
                  <a:extLst>
                    <a:ext uri="{9D8B030D-6E8A-4147-A177-3AD203B41FA5}">
                      <a16:colId xmlns:a16="http://schemas.microsoft.com/office/drawing/2014/main" val="2250688020"/>
                    </a:ext>
                  </a:extLst>
                </a:gridCol>
                <a:gridCol w="874610">
                  <a:extLst>
                    <a:ext uri="{9D8B030D-6E8A-4147-A177-3AD203B41FA5}">
                      <a16:colId xmlns:a16="http://schemas.microsoft.com/office/drawing/2014/main" val="1841380582"/>
                    </a:ext>
                  </a:extLst>
                </a:gridCol>
                <a:gridCol w="685277">
                  <a:extLst>
                    <a:ext uri="{9D8B030D-6E8A-4147-A177-3AD203B41FA5}">
                      <a16:colId xmlns:a16="http://schemas.microsoft.com/office/drawing/2014/main" val="562434011"/>
                    </a:ext>
                  </a:extLst>
                </a:gridCol>
                <a:gridCol w="1131930">
                  <a:extLst>
                    <a:ext uri="{9D8B030D-6E8A-4147-A177-3AD203B41FA5}">
                      <a16:colId xmlns:a16="http://schemas.microsoft.com/office/drawing/2014/main" val="263018481"/>
                    </a:ext>
                  </a:extLst>
                </a:gridCol>
                <a:gridCol w="3426381">
                  <a:extLst>
                    <a:ext uri="{9D8B030D-6E8A-4147-A177-3AD203B41FA5}">
                      <a16:colId xmlns:a16="http://schemas.microsoft.com/office/drawing/2014/main" val="3506918174"/>
                    </a:ext>
                  </a:extLst>
                </a:gridCol>
              </a:tblGrid>
              <a:tr h="37942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altLang="zh-CN" dirty="0"/>
                        <a:t>fter improve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 for ATTACKs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7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Anomaly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Noises to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1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Noises to all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8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BBB77E-62E5-4B2C-9A31-6334B53B256E}"/>
              </a:ext>
            </a:extLst>
          </p:cNvPr>
          <p:cNvSpPr txBox="1"/>
          <p:nvPr/>
        </p:nvSpPr>
        <p:spPr>
          <a:xfrm>
            <a:off x="228600" y="117421"/>
            <a:ext cx="337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Research progress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5F19E58-6607-4530-9407-79F28E54E312}"/>
              </a:ext>
            </a:extLst>
          </p:cNvPr>
          <p:cNvSpPr txBox="1"/>
          <p:nvPr/>
        </p:nvSpPr>
        <p:spPr>
          <a:xfrm>
            <a:off x="278921" y="1071197"/>
            <a:ext cx="115689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Work: Attack and defense on RNN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altLang="zh-CN" b="1" dirty="0"/>
              <a:t>xperiment 1: Testing RNN classifiers from others (done)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2: Apply adversarial attacks (FGSM) thread model on RNN anomaly detectors (done)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Consider GA to generate adversarial samples when considering property checker (working)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Apply noises on sensor only (0.01/0.1)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--- 6-8 hours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Apply noises on sensor and GA for </a:t>
            </a:r>
            <a:r>
              <a:rPr lang="en-US" b="1" u="sng" dirty="0">
                <a:solidFill>
                  <a:srgbClr val="FF0000"/>
                </a:solidFill>
              </a:rPr>
              <a:t>actuator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Apply noises on all and GA for </a:t>
            </a:r>
            <a:r>
              <a:rPr lang="en-US" b="1" u="sng" dirty="0">
                <a:solidFill>
                  <a:srgbClr val="FF0000"/>
                </a:solidFill>
              </a:rPr>
              <a:t>actuator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--- 8 hours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Apply noises on all and GA for </a:t>
            </a:r>
            <a:r>
              <a:rPr lang="en-US" b="1" u="sng" dirty="0">
                <a:solidFill>
                  <a:srgbClr val="FF0000"/>
                </a:solidFill>
              </a:rPr>
              <a:t>actuator </a:t>
            </a:r>
            <a:r>
              <a:rPr lang="en-US" b="1" dirty="0">
                <a:solidFill>
                  <a:srgbClr val="FF0000"/>
                </a:solidFill>
              </a:rPr>
              <a:t>without noises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Apply noises on sensor and GA for </a:t>
            </a:r>
            <a:r>
              <a:rPr lang="en-US" b="1" u="sng" dirty="0">
                <a:solidFill>
                  <a:srgbClr val="FF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Apply noises on all and GA for </a:t>
            </a:r>
            <a:r>
              <a:rPr lang="en-US" b="1" u="sng" dirty="0">
                <a:solidFill>
                  <a:srgbClr val="FF0000"/>
                </a:solidFill>
              </a:rPr>
              <a:t>all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Apply noises on all and GA for </a:t>
            </a:r>
            <a:r>
              <a:rPr lang="en-US" b="1" u="sng" dirty="0">
                <a:solidFill>
                  <a:srgbClr val="FF0000"/>
                </a:solidFill>
              </a:rPr>
              <a:t>all </a:t>
            </a:r>
            <a:r>
              <a:rPr lang="en-US" b="1" dirty="0">
                <a:solidFill>
                  <a:srgbClr val="FF0000"/>
                </a:solidFill>
              </a:rPr>
              <a:t>without noises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3: Design defense for noise detection by DNN for noise detection first (working)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Break the defense with FGSM (may improve in the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Experiment 4: Apply the thread and defense model to the CPS in other domain (WADI)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4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485</Words>
  <Application>Microsoft Office PowerPoint</Application>
  <PresentationFormat>宽屏</PresentationFormat>
  <Paragraphs>138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Jia</dc:creator>
  <cp:lastModifiedBy>Yifan Jia</cp:lastModifiedBy>
  <cp:revision>134</cp:revision>
  <dcterms:created xsi:type="dcterms:W3CDTF">2019-07-01T03:11:18Z</dcterms:created>
  <dcterms:modified xsi:type="dcterms:W3CDTF">2020-01-08T07:02:10Z</dcterms:modified>
</cp:coreProperties>
</file>