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86" r:id="rId5"/>
    <p:sldId id="258" r:id="rId6"/>
    <p:sldId id="287" r:id="rId7"/>
    <p:sldId id="259" r:id="rId8"/>
    <p:sldId id="289" r:id="rId9"/>
    <p:sldId id="260" r:id="rId10"/>
    <p:sldId id="283" r:id="rId11"/>
    <p:sldId id="284" r:id="rId12"/>
    <p:sldId id="288" r:id="rId13"/>
    <p:sldId id="261" r:id="rId14"/>
    <p:sldId id="290" r:id="rId15"/>
    <p:sldId id="262" r:id="rId16"/>
    <p:sldId id="309" r:id="rId17"/>
    <p:sldId id="291" r:id="rId18"/>
    <p:sldId id="263" r:id="rId19"/>
    <p:sldId id="292" r:id="rId20"/>
    <p:sldId id="264" r:id="rId21"/>
    <p:sldId id="293" r:id="rId22"/>
    <p:sldId id="265" r:id="rId23"/>
    <p:sldId id="282" r:id="rId24"/>
    <p:sldId id="294" r:id="rId25"/>
    <p:sldId id="266" r:id="rId26"/>
    <p:sldId id="295" r:id="rId27"/>
    <p:sldId id="267" r:id="rId28"/>
    <p:sldId id="310" r:id="rId29"/>
    <p:sldId id="296" r:id="rId30"/>
    <p:sldId id="268" r:id="rId31"/>
    <p:sldId id="298" r:id="rId32"/>
    <p:sldId id="269" r:id="rId33"/>
    <p:sldId id="297" r:id="rId34"/>
    <p:sldId id="270" r:id="rId35"/>
    <p:sldId id="299" r:id="rId36"/>
    <p:sldId id="271" r:id="rId37"/>
    <p:sldId id="300" r:id="rId38"/>
    <p:sldId id="272" r:id="rId39"/>
    <p:sldId id="306" r:id="rId40"/>
    <p:sldId id="273" r:id="rId41"/>
    <p:sldId id="301" r:id="rId42"/>
    <p:sldId id="274" r:id="rId43"/>
    <p:sldId id="275" r:id="rId44"/>
    <p:sldId id="302" r:id="rId45"/>
    <p:sldId id="276" r:id="rId46"/>
    <p:sldId id="303" r:id="rId47"/>
    <p:sldId id="277" r:id="rId48"/>
    <p:sldId id="304" r:id="rId49"/>
    <p:sldId id="278" r:id="rId50"/>
    <p:sldId id="305" r:id="rId51"/>
    <p:sldId id="279" r:id="rId52"/>
    <p:sldId id="308" r:id="rId53"/>
    <p:sldId id="28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D19B3-BF6D-43F1-8A87-DB9F85A3A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FF147-A76B-4E3A-B3B3-B600734C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5A1E7-0F40-41BE-92DA-C5ED5BE8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F73EC-1888-40C7-937C-77FF6445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8AE3C-F385-4B7B-AA07-3290894D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9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CCBFA-06BA-4CBD-9E70-AFE6134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4B6EC-6B48-415A-9652-0F9443621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6354D-7120-46D9-A555-7F8A7F5E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BB68F-8291-4B86-BD94-751F59F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1258-974C-4634-8B87-A836F421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5B3805-0764-4A35-9FEE-D247E9A99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FA7393-33F2-4930-8FD1-67DDC98A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79F7-F0FF-46A6-ABB8-0A518808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A9FEF-1042-4990-9622-6609752D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461A1-1918-443B-A3C4-7BDB9B4F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C6710-D19B-4611-95EE-7D1B950E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9D3C9-FA18-48E3-90BD-981F4AE1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64CE8-459F-4A08-8C10-8475B0BB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8FB07-7508-4BF7-9A7F-E848516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75FE6-95DD-4210-8482-D7153831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9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D17C9-ED55-424A-AC20-331D3148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8796E-9470-4B6F-9FE7-B8D23A17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D5D3-36EE-48A7-8281-A83B895F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6DDAA-A210-4C8A-A539-C65D544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BF60C-6780-4177-BE1D-15603126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915E0-7848-4FA6-B65A-7936FB6A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5961-3848-476C-9C8C-ABCE6D09E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1C25E-DFB4-485B-AD9A-24FAAEBB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24BE-AD88-40C3-8A47-9BA1DE1F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2146A-2C97-4A60-8F6A-52C846D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D63F9-0324-4290-AAC4-738981F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71B5-FA56-42E8-B46F-630B1453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11AC2-82D6-4318-9D7D-0A8C5203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37838-E639-4DF2-A1E4-6057614C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9A4395-7DE0-434B-8A2C-8D057D9F1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5AA95A-5B09-419D-80B9-8385D8469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A6143-D458-4E3E-8B4E-8ED70F7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DA9F4-8911-493C-AB7C-311F066A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9F1AF-D69F-4F3B-887A-24960DA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5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31FFC-9882-4556-9748-C8ED27BE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C57892-2001-49A5-8460-9EA813EE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65996C-FD96-408A-AA95-191CE126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8C33B5-07CD-44DB-9F6D-C950B641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6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66DE6-CB37-4D0E-A24C-76C6CB85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7AFED0-5E44-4AC7-B302-D0084CB2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9A922-835E-490F-8707-8B8A02DA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4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F808B-0882-4170-B066-3FC7A3FB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D3820-5C64-473A-B8EE-2981A744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0784C-F89E-4B87-AE0F-E4DB9374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81F09-E480-422B-B46F-7207EEB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DF011-B916-4312-BDDE-F442C8E2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7CEA2-7604-4644-940F-8C074354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EB266-4A37-415E-BABC-D75AF9FA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254A3-93BB-4460-AD15-C1D3CA5C2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91305-2BDB-4BCD-B701-4878F7FD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67AA9-7848-42D6-B54B-34898FEB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FA5A2-63CA-42F6-B16B-5E8D4B60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0014-DC30-4070-A747-332300FE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2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C5491A-62D5-4EF0-A054-58626E47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989E2-502A-411B-A513-E77A5EEE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35D03-493C-499B-8C68-0351AFEC5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0A43-F960-4489-BB97-BDEFF74564D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0FB36-46AB-424B-8A9E-AD66D4D9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3F56E-922C-4C7B-8076-CE853C3FA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6FA5-B590-4C0B-86D9-F81F662C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6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6451-C984-410D-B4E8-8A633D4C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오라클시험범위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7C234-8DFC-43F2-94B6-F371B791C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0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CF9D-2EB2-4134-A7FF-34FD41E5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비교도 안되고 연산도 안되는 값을 어떻게 처리하는지 </a:t>
            </a:r>
            <a:r>
              <a:rPr lang="en-US" altLang="ko-KR" dirty="0"/>
              <a:t>(NULL)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50F3A-8711-4148-9A0A-31884585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--NULL</a:t>
            </a:r>
            <a:r>
              <a:rPr lang="ko-KR" altLang="en-US" dirty="0"/>
              <a:t>처리 함수</a:t>
            </a:r>
          </a:p>
          <a:p>
            <a:r>
              <a:rPr lang="en-US" altLang="ko-KR" dirty="0"/>
              <a:t>--NVL() :DATE</a:t>
            </a:r>
            <a:r>
              <a:rPr lang="ko-KR" altLang="en-US" dirty="0"/>
              <a:t>값이 </a:t>
            </a:r>
            <a:r>
              <a:rPr lang="en-US" altLang="ko-KR" dirty="0"/>
              <a:t>NULL</a:t>
            </a:r>
            <a:r>
              <a:rPr lang="ko-KR" altLang="en-US" dirty="0"/>
              <a:t>일 때 대체하는 값을 지정</a:t>
            </a:r>
          </a:p>
          <a:p>
            <a:r>
              <a:rPr lang="en-US" altLang="ko-KR" b="1" dirty="0"/>
              <a:t>SELECT BONUS,NVL(BONUS,0)FROM EMPLOYEE;</a:t>
            </a:r>
          </a:p>
          <a:p>
            <a:r>
              <a:rPr lang="en-US" altLang="ko-KR" dirty="0"/>
              <a:t>SELECT (SALARY+SALARY*NVL(BONUS,0))*12 </a:t>
            </a:r>
            <a:r>
              <a:rPr lang="ko-KR" altLang="en-US" dirty="0"/>
              <a:t>연봉 </a:t>
            </a:r>
            <a:r>
              <a:rPr lang="en-US" altLang="ko-KR" dirty="0"/>
              <a:t>FROM EMPLOYEE;</a:t>
            </a:r>
          </a:p>
          <a:p>
            <a:r>
              <a:rPr lang="en-US" altLang="ko-KR" dirty="0"/>
              <a:t>SELECT EMP_NAME,NVL(DEPT_CODE,'</a:t>
            </a:r>
            <a:r>
              <a:rPr lang="ko-KR" altLang="en-US" dirty="0"/>
              <a:t>인턴</a:t>
            </a:r>
            <a:r>
              <a:rPr lang="en-US" altLang="ko-KR" dirty="0"/>
              <a:t>') FROM EMPLOYEE;</a:t>
            </a:r>
          </a:p>
          <a:p>
            <a:endParaRPr lang="en-US" altLang="ko-KR" dirty="0"/>
          </a:p>
          <a:p>
            <a:r>
              <a:rPr lang="en-US" altLang="ko-KR" dirty="0"/>
              <a:t>--NVL2():</a:t>
            </a:r>
          </a:p>
          <a:p>
            <a:r>
              <a:rPr lang="en-US" altLang="ko-KR" dirty="0"/>
              <a:t>SELECT BONUS,</a:t>
            </a:r>
            <a:r>
              <a:rPr lang="en-US" altLang="ko-KR" b="1" dirty="0"/>
              <a:t>NVL2</a:t>
            </a:r>
            <a:r>
              <a:rPr lang="en-US" altLang="ko-KR" dirty="0"/>
              <a:t>(BONUS,’</a:t>
            </a:r>
            <a:r>
              <a:rPr lang="ko-KR" altLang="en-US" dirty="0"/>
              <a:t>있다</a:t>
            </a:r>
            <a:r>
              <a:rPr lang="en-US" altLang="ko-KR" dirty="0"/>
              <a:t>','</a:t>
            </a:r>
            <a:r>
              <a:rPr lang="ko-KR" altLang="en-US" dirty="0"/>
              <a:t>없다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FROM EMPLOYEE;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D876B-03F9-409E-A546-07A040E63751}"/>
              </a:ext>
            </a:extLst>
          </p:cNvPr>
          <p:cNvSpPr txBox="1"/>
          <p:nvPr/>
        </p:nvSpPr>
        <p:spPr>
          <a:xfrm>
            <a:off x="9446004" y="140935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784~972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5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A0F70-3F0E-4406-99EE-6DB99DDF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비교도 안되고 연산도 안되는 값을 어떻게 처리하는지 </a:t>
            </a:r>
            <a:r>
              <a:rPr lang="en-US" altLang="ko-KR" dirty="0"/>
              <a:t>(NULL)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D08D6-96F9-4A3C-B515-F575B3A8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--COUNT(*||</a:t>
            </a:r>
            <a:r>
              <a:rPr lang="ko-KR" altLang="en-US" dirty="0" err="1"/>
              <a:t>컬럼명</a:t>
            </a:r>
            <a:r>
              <a:rPr lang="en-US" altLang="ko-KR" dirty="0"/>
              <a:t>) *</a:t>
            </a:r>
            <a:r>
              <a:rPr lang="ko-KR" altLang="en-US" dirty="0"/>
              <a:t>이나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들어갈 수 있음</a:t>
            </a:r>
            <a:r>
              <a:rPr lang="en-US" altLang="ko-KR" dirty="0"/>
              <a:t>, *</a:t>
            </a:r>
            <a:r>
              <a:rPr lang="ko-KR" altLang="en-US" dirty="0"/>
              <a:t>은 한개라도 데이터가 있으면 컬럼을 세지만 </a:t>
            </a:r>
            <a:r>
              <a:rPr lang="en-US" altLang="ko-KR" dirty="0"/>
              <a:t>NULL</a:t>
            </a:r>
            <a:r>
              <a:rPr lang="ko-KR" altLang="en-US" dirty="0"/>
              <a:t>은 세지 않는다</a:t>
            </a:r>
          </a:p>
          <a:p>
            <a:r>
              <a:rPr lang="en-US" altLang="ko-KR" dirty="0"/>
              <a:t>SELECT COUNT(*), COUNT(BONUS),COUNT(DEPT_CODE)</a:t>
            </a:r>
          </a:p>
          <a:p>
            <a:r>
              <a:rPr lang="en-US" altLang="ko-KR" dirty="0"/>
              <a:t>FROM EMPLOYEE;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8A48-DD04-42BA-805C-3278F6A183A4}"/>
              </a:ext>
            </a:extLst>
          </p:cNvPr>
          <p:cNvSpPr txBox="1"/>
          <p:nvPr/>
        </p:nvSpPr>
        <p:spPr>
          <a:xfrm>
            <a:off x="10800603" y="132135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880~885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7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4732"/>
          </a:xfrm>
        </p:spPr>
        <p:txBody>
          <a:bodyPr>
            <a:normAutofit fontScale="90000"/>
          </a:bodyPr>
          <a:lstStyle/>
          <a:p>
            <a:r>
              <a:rPr lang="ko-KR" altLang="en-US" sz="19900" dirty="0"/>
              <a:t>기본적인</a:t>
            </a:r>
            <a:br>
              <a:rPr lang="en-US" altLang="ko-KR" sz="19900" dirty="0"/>
            </a:br>
            <a:r>
              <a:rPr lang="en-US" altLang="ko-KR" sz="19900" dirty="0"/>
              <a:t>SELECT</a:t>
            </a:r>
            <a:r>
              <a:rPr lang="ko-KR" altLang="en-US" sz="199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5969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4837-A1DC-4681-A0AB-A7E40102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문은 잘 쓸 수 있어야함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5C83F-E760-461C-831D-E2FCCCA7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수업 교재 </a:t>
            </a:r>
            <a:r>
              <a:rPr lang="en-US" altLang="ko-KR" dirty="0"/>
              <a:t>1_DML(SELECT).pdf </a:t>
            </a:r>
            <a:r>
              <a:rPr lang="ko-KR" altLang="en-US" dirty="0"/>
              <a:t>전반적으로 보기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97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6677"/>
          </a:xfrm>
        </p:spPr>
        <p:txBody>
          <a:bodyPr>
            <a:normAutofit/>
          </a:bodyPr>
          <a:lstStyle/>
          <a:p>
            <a:r>
              <a:rPr lang="ko-KR" altLang="en-US" sz="19900"/>
              <a:t>연봉계산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62706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85BEF-798F-45BB-97A1-B30EA8C4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연봉계산하고</a:t>
            </a:r>
            <a:r>
              <a:rPr lang="ko-KR" altLang="en-US" dirty="0"/>
              <a:t> </a:t>
            </a:r>
            <a:r>
              <a:rPr lang="ko-KR" altLang="en-US" dirty="0" err="1"/>
              <a:t>처리하는것들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EC048-ABE2-4901-A029-5C66CCCF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보너스를 추가한 금액으로 계산해보자</a:t>
            </a:r>
            <a:r>
              <a:rPr lang="en-US" altLang="ko-KR" dirty="0"/>
              <a:t>(</a:t>
            </a:r>
            <a:r>
              <a:rPr lang="ko-KR" altLang="en-US" dirty="0"/>
              <a:t>월급</a:t>
            </a:r>
            <a:r>
              <a:rPr lang="en-US" altLang="ko-KR" dirty="0"/>
              <a:t>+</a:t>
            </a:r>
            <a:r>
              <a:rPr lang="ko-KR" altLang="en-US" dirty="0" err="1"/>
              <a:t>보너스급액</a:t>
            </a:r>
            <a:r>
              <a:rPr lang="en-US" altLang="ko-KR" dirty="0"/>
              <a:t>)*12</a:t>
            </a:r>
          </a:p>
          <a:p>
            <a:endParaRPr lang="en-US" altLang="ko-KR" dirty="0"/>
          </a:p>
          <a:p>
            <a:r>
              <a:rPr lang="en-US" altLang="ko-KR" dirty="0"/>
              <a:t>SELECT EMP_NAME, EMP_NO, DEPT_CODE, SALARY, --</a:t>
            </a:r>
            <a:r>
              <a:rPr lang="ko-KR" altLang="en-US" dirty="0"/>
              <a:t>계산식은 따로 </a:t>
            </a:r>
            <a:r>
              <a:rPr lang="ko-KR" altLang="en-US" dirty="0" err="1"/>
              <a:t>개행해서</a:t>
            </a:r>
            <a:r>
              <a:rPr lang="ko-KR" altLang="en-US" dirty="0"/>
              <a:t> 적는다</a:t>
            </a:r>
          </a:p>
          <a:p>
            <a:r>
              <a:rPr lang="ko-KR" altLang="en-US" dirty="0"/>
              <a:t>       </a:t>
            </a:r>
            <a:r>
              <a:rPr lang="ko-KR" altLang="en-US" b="1" dirty="0"/>
              <a:t> </a:t>
            </a:r>
            <a:r>
              <a:rPr lang="en-US" altLang="ko-KR" b="1" dirty="0"/>
              <a:t>(SALARY+(SALARY*BONUS))*12</a:t>
            </a:r>
          </a:p>
          <a:p>
            <a:r>
              <a:rPr lang="en-US" altLang="ko-KR" dirty="0"/>
              <a:t>FROM EMPLOYEE;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22CFF-0560-4C7C-9C51-BF180A9AF1F1}"/>
              </a:ext>
            </a:extLst>
          </p:cNvPr>
          <p:cNvSpPr txBox="1"/>
          <p:nvPr/>
        </p:nvSpPr>
        <p:spPr>
          <a:xfrm>
            <a:off x="9778482" y="84324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115~</a:t>
            </a:r>
            <a:r>
              <a:rPr lang="ko-KR" altLang="en-US" dirty="0"/>
              <a:t>계속사용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651F0-083D-4B34-AAEE-CA66716CA713}"/>
              </a:ext>
            </a:extLst>
          </p:cNvPr>
          <p:cNvSpPr txBox="1"/>
          <p:nvPr/>
        </p:nvSpPr>
        <p:spPr>
          <a:xfrm>
            <a:off x="4869894" y="4490070"/>
            <a:ext cx="65583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SELECT EMP_NAME, (SALARY+(SALARY*BONUS))*12</a:t>
            </a:r>
          </a:p>
          <a:p>
            <a:r>
              <a:rPr lang="en-US" altLang="ko-KR" b="1" dirty="0"/>
              <a:t>FROM EMPLOYEE</a:t>
            </a:r>
          </a:p>
          <a:p>
            <a:r>
              <a:rPr lang="en-US" altLang="ko-KR" b="1" dirty="0"/>
              <a:t>ORDER BY 2 DESC NULLS LAST;</a:t>
            </a:r>
          </a:p>
          <a:p>
            <a:endParaRPr lang="en-US" altLang="ko-KR" dirty="0"/>
          </a:p>
          <a:p>
            <a:r>
              <a:rPr lang="en-US" altLang="ko-KR" dirty="0"/>
              <a:t>--ORDER BY </a:t>
            </a:r>
            <a:r>
              <a:rPr lang="ko-KR" altLang="en-US" dirty="0"/>
              <a:t>점에서는 컬럼에 부여한 별칭을 </a:t>
            </a:r>
            <a:r>
              <a:rPr lang="ko-KR" altLang="en-US" dirty="0" err="1"/>
              <a:t>이용할수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 EMP_NAME ,(SALARY+(SALARY*BONUS))*12 AS </a:t>
            </a:r>
            <a:r>
              <a:rPr lang="ko-KR" altLang="en-US" dirty="0"/>
              <a:t>연봉</a:t>
            </a:r>
          </a:p>
          <a:p>
            <a:r>
              <a:rPr lang="en-US" altLang="ko-KR" dirty="0"/>
              <a:t>FROM EMPLOYEE</a:t>
            </a:r>
          </a:p>
          <a:p>
            <a:r>
              <a:rPr lang="en-US" altLang="ko-KR" dirty="0"/>
              <a:t>WHERE (SALARY+(SALARY*BONUS))*12&gt;=40000000</a:t>
            </a:r>
          </a:p>
          <a:p>
            <a:r>
              <a:rPr lang="en-US" altLang="ko-KR" dirty="0"/>
              <a:t>ORDER BY </a:t>
            </a:r>
            <a:r>
              <a:rPr lang="ko-KR" altLang="en-US" dirty="0"/>
              <a:t>연봉 </a:t>
            </a:r>
            <a:r>
              <a:rPr lang="en-US" altLang="ko-KR" dirty="0"/>
              <a:t>DESC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97BEE-D533-4B9E-8DF3-A8807A35A538}"/>
              </a:ext>
            </a:extLst>
          </p:cNvPr>
          <p:cNvSpPr txBox="1"/>
          <p:nvPr/>
        </p:nvSpPr>
        <p:spPr>
          <a:xfrm>
            <a:off x="10875096" y="430540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445~453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04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5B34E-EAC3-47D3-8AA5-D4751A5B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TO_CHAR((SALARY+(SALARY*BONUS))*12,'L999,999,999’)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		\ 21,210,100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5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7620"/>
          </a:xfrm>
        </p:spPr>
        <p:txBody>
          <a:bodyPr>
            <a:normAutofit/>
          </a:bodyPr>
          <a:lstStyle/>
          <a:p>
            <a:pPr algn="ctr"/>
            <a:r>
              <a:rPr lang="ko-KR" altLang="en-US" sz="16600" dirty="0"/>
              <a:t>조건에</a:t>
            </a:r>
            <a:br>
              <a:rPr lang="en-US" altLang="ko-KR" sz="16600" dirty="0"/>
            </a:br>
            <a:r>
              <a:rPr lang="ko-KR" altLang="en-US" sz="16600" dirty="0"/>
              <a:t>따른 처리</a:t>
            </a:r>
          </a:p>
        </p:txBody>
      </p:sp>
    </p:spTree>
    <p:extLst>
      <p:ext uri="{BB962C8B-B14F-4D97-AF65-F5344CB8AC3E}">
        <p14:creationId xmlns:p14="http://schemas.microsoft.com/office/powerpoint/2010/main" val="59106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3D05F-AB7B-4588-B3BB-F6CFF94F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조건에따라서</a:t>
            </a:r>
            <a:r>
              <a:rPr lang="ko-KR" altLang="en-US" dirty="0"/>
              <a:t> 처리할 수 </a:t>
            </a:r>
            <a:r>
              <a:rPr lang="ko-KR" altLang="en-US" dirty="0" err="1"/>
              <a:t>있는거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BA8A0-AEC6-4A62-912D-19EBBFED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교재 </a:t>
            </a:r>
            <a:r>
              <a:rPr lang="en-US" altLang="ko-KR" dirty="0"/>
              <a:t>1_DML(SELECT).pdf </a:t>
            </a:r>
            <a:r>
              <a:rPr lang="ko-KR" altLang="en-US" dirty="0"/>
              <a:t>전반적으로 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ko-KR" altLang="en-US" sz="13800" dirty="0" err="1"/>
              <a:t>중복값</a:t>
            </a:r>
            <a:r>
              <a:rPr lang="ko-KR" altLang="en-US" sz="13800" dirty="0"/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301444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95325-C305-4DC9-A91E-AF597499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343"/>
          </a:xfrm>
        </p:spPr>
        <p:txBody>
          <a:bodyPr>
            <a:normAutofit/>
          </a:bodyPr>
          <a:lstStyle/>
          <a:p>
            <a:r>
              <a:rPr lang="en-US" altLang="ko-KR" sz="13800" dirty="0"/>
              <a:t>DB </a:t>
            </a:r>
            <a:r>
              <a:rPr lang="ko-KR" altLang="en-US" sz="13800" dirty="0" err="1"/>
              <a:t>딕셔너리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20656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7A673-C72B-48FD-AB37-BEF45291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중복값</a:t>
            </a:r>
            <a:r>
              <a:rPr lang="ko-KR" altLang="en-US" dirty="0"/>
              <a:t> 제거 </a:t>
            </a:r>
            <a:r>
              <a:rPr lang="ko-KR" altLang="en-US" dirty="0" err="1"/>
              <a:t>예약어</a:t>
            </a:r>
            <a:r>
              <a:rPr lang="ko-KR" altLang="en-US" dirty="0"/>
              <a:t> 정리하기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C8279-A4E5-4F75-A656-ACFEC3C3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-- </a:t>
            </a:r>
            <a:r>
              <a:rPr lang="ko-KR" altLang="en-US" dirty="0"/>
              <a:t>컬럼에 있는 </a:t>
            </a:r>
            <a:r>
              <a:rPr lang="ko-KR" altLang="en-US" dirty="0" err="1"/>
              <a:t>중복값을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제거하고 출력하는 </a:t>
            </a:r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/>
              <a:t>DISTINCT</a:t>
            </a:r>
          </a:p>
          <a:p>
            <a:r>
              <a:rPr lang="en-US" altLang="ko-KR" dirty="0"/>
              <a:t>SELECT </a:t>
            </a:r>
            <a:r>
              <a:rPr lang="en-US" altLang="ko-KR" b="1" dirty="0"/>
              <a:t>DISTINCT </a:t>
            </a:r>
            <a:r>
              <a:rPr lang="en-US" altLang="ko-KR" dirty="0"/>
              <a:t>DEPT_CODE</a:t>
            </a:r>
          </a:p>
          <a:p>
            <a:r>
              <a:rPr lang="en-US" altLang="ko-KR" dirty="0"/>
              <a:t>FROM EMPLOYEE;</a:t>
            </a:r>
          </a:p>
          <a:p>
            <a:r>
              <a:rPr lang="en-US" altLang="ko-KR" dirty="0"/>
              <a:t>--DISTINCT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문에 </a:t>
            </a:r>
            <a:r>
              <a:rPr lang="ko-KR" altLang="en-US" dirty="0" err="1"/>
              <a:t>한개만</a:t>
            </a:r>
            <a:r>
              <a:rPr lang="ko-KR" altLang="en-US" dirty="0"/>
              <a:t> 사용이 가능함</a:t>
            </a:r>
          </a:p>
          <a:p>
            <a:r>
              <a:rPr lang="en-US" altLang="ko-KR" dirty="0"/>
              <a:t>--SELECT DISTINCT DEPT_CODE, DISTINCT JOB_CODE  --MISSING EXPRESSION (</a:t>
            </a:r>
            <a:r>
              <a:rPr lang="ko-KR" altLang="en-US" dirty="0"/>
              <a:t>질의가 잘못됨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SELECT DISTINCT DEPT_CODE,JOB_CODE --ROW</a:t>
            </a:r>
            <a:r>
              <a:rPr lang="ko-KR" altLang="en-US" dirty="0"/>
              <a:t>가 </a:t>
            </a:r>
            <a:r>
              <a:rPr lang="ko-KR" altLang="en-US" dirty="0" err="1"/>
              <a:t>한개</a:t>
            </a:r>
            <a:r>
              <a:rPr lang="ko-KR" altLang="en-US" dirty="0"/>
              <a:t> 데이터이기 때문에 두개 공통으로 </a:t>
            </a:r>
            <a:r>
              <a:rPr lang="ko-KR" altLang="en-US" dirty="0" err="1"/>
              <a:t>중복된값만</a:t>
            </a:r>
            <a:r>
              <a:rPr lang="ko-KR" altLang="en-US" dirty="0"/>
              <a:t> 제거됨 </a:t>
            </a:r>
          </a:p>
          <a:p>
            <a:r>
              <a:rPr lang="en-US" altLang="ko-KR" dirty="0"/>
              <a:t>FROM EMPLOYEE;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35A09-F9A2-46B1-A59D-FF80176E2453}"/>
              </a:ext>
            </a:extLst>
          </p:cNvPr>
          <p:cNvSpPr txBox="1"/>
          <p:nvPr/>
        </p:nvSpPr>
        <p:spPr>
          <a:xfrm>
            <a:off x="9907398" y="69628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140~146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5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98"/>
          </a:xfrm>
        </p:spPr>
        <p:txBody>
          <a:bodyPr>
            <a:normAutofit/>
          </a:bodyPr>
          <a:lstStyle/>
          <a:p>
            <a:pPr algn="ctr"/>
            <a:r>
              <a:rPr lang="ko-KR" altLang="en-US" sz="19900" dirty="0"/>
              <a:t>연산자</a:t>
            </a:r>
            <a:br>
              <a:rPr lang="en-US" altLang="ko-KR" sz="19900" dirty="0"/>
            </a:br>
            <a:r>
              <a:rPr lang="ko-KR" altLang="en-US" sz="19900" dirty="0"/>
              <a:t>우선순위</a:t>
            </a:r>
          </a:p>
        </p:txBody>
      </p:sp>
    </p:spTree>
    <p:extLst>
      <p:ext uri="{BB962C8B-B14F-4D97-AF65-F5344CB8AC3E}">
        <p14:creationId xmlns:p14="http://schemas.microsoft.com/office/powerpoint/2010/main" val="18650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0367-9D6D-4E59-A55E-C4F2FE54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범위를 나타내는 연산자들의 </a:t>
            </a:r>
            <a:r>
              <a:rPr lang="ko-KR" altLang="en-US" dirty="0" err="1"/>
              <a:t>우선순위알기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EE2E54F-AC15-4929-88A6-7DC800998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7" y="1690688"/>
            <a:ext cx="8037355" cy="5109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7FA5F-2485-478A-9A8D-C25CE1996CCA}"/>
              </a:ext>
            </a:extLst>
          </p:cNvPr>
          <p:cNvSpPr txBox="1"/>
          <p:nvPr/>
        </p:nvSpPr>
        <p:spPr>
          <a:xfrm>
            <a:off x="6096000" y="3493360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|| , CONCAT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1FE9F-0D50-4F28-B1EA-C096FFAA9A63}"/>
              </a:ext>
            </a:extLst>
          </p:cNvPr>
          <p:cNvSpPr txBox="1"/>
          <p:nvPr/>
        </p:nvSpPr>
        <p:spPr>
          <a:xfrm>
            <a:off x="6214188" y="1082516"/>
            <a:ext cx="5684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--CONCAT : </a:t>
            </a:r>
            <a:r>
              <a:rPr lang="ko-KR" altLang="en-US" dirty="0"/>
              <a:t>문자열 연결</a:t>
            </a:r>
            <a:r>
              <a:rPr lang="en-US" altLang="ko-KR" dirty="0"/>
              <a:t>, </a:t>
            </a:r>
            <a:r>
              <a:rPr lang="ko-KR" altLang="en-US" dirty="0"/>
              <a:t>합치기  </a:t>
            </a:r>
            <a:r>
              <a:rPr lang="en-US" altLang="ko-KR" dirty="0"/>
              <a:t>== ||</a:t>
            </a:r>
          </a:p>
          <a:p>
            <a:r>
              <a:rPr lang="en-US" altLang="ko-KR" dirty="0"/>
              <a:t>SELECT CONCAT('</a:t>
            </a:r>
            <a:r>
              <a:rPr lang="ko-KR" altLang="en-US" dirty="0"/>
              <a:t>오늘 벌써 </a:t>
            </a:r>
            <a:r>
              <a:rPr lang="en-US" altLang="ko-KR" dirty="0"/>
              <a:t>','</a:t>
            </a:r>
            <a:r>
              <a:rPr lang="ko-KR" altLang="en-US" dirty="0"/>
              <a:t>저녁시간</a:t>
            </a:r>
            <a:r>
              <a:rPr lang="en-US" altLang="ko-KR" dirty="0"/>
              <a:t>')FROM DUAL;</a:t>
            </a:r>
          </a:p>
          <a:p>
            <a:endParaRPr lang="en-US" altLang="ko-KR" dirty="0"/>
          </a:p>
          <a:p>
            <a:r>
              <a:rPr lang="en-US" altLang="ko-KR" dirty="0"/>
              <a:t>SELECT CONCAT(EMP_NAME,SALARY)</a:t>
            </a:r>
          </a:p>
          <a:p>
            <a:r>
              <a:rPr lang="en-US" altLang="ko-KR" dirty="0"/>
              <a:t>FROM EMPLOYEE;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288E7-75D0-4954-87C8-5FC9D83B8743}"/>
              </a:ext>
            </a:extLst>
          </p:cNvPr>
          <p:cNvSpPr txBox="1"/>
          <p:nvPr/>
        </p:nvSpPr>
        <p:spPr>
          <a:xfrm>
            <a:off x="9868888" y="330869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578~582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35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0367-9D6D-4E59-A55E-C4F2FE54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범위를 나타내는 연산자들의 </a:t>
            </a:r>
            <a:r>
              <a:rPr lang="ko-KR" altLang="en-US" dirty="0" err="1"/>
              <a:t>우선순위알기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EF3B04E-83E2-41F0-A942-4274804CE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6" y="1614196"/>
            <a:ext cx="7097115" cy="52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8956"/>
          </a:xfrm>
        </p:spPr>
        <p:txBody>
          <a:bodyPr>
            <a:normAutofit/>
          </a:bodyPr>
          <a:lstStyle/>
          <a:p>
            <a:pPr algn="ctr"/>
            <a:r>
              <a:rPr lang="ko-KR" altLang="en-US" sz="19900" dirty="0"/>
              <a:t>주민번호</a:t>
            </a:r>
            <a:br>
              <a:rPr lang="en-US" altLang="ko-KR" sz="19900" dirty="0"/>
            </a:br>
            <a:r>
              <a:rPr lang="ko-KR" altLang="en-US" sz="199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11345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51821-0575-4DF8-A251-81D46AC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단일행함수 </a:t>
            </a:r>
            <a:r>
              <a:rPr lang="ko-KR" altLang="en-US" dirty="0" err="1"/>
              <a:t>사용하는거</a:t>
            </a:r>
            <a:br>
              <a:rPr lang="ko-KR" altLang="en-US" dirty="0"/>
            </a:br>
            <a:r>
              <a:rPr lang="ko-KR" altLang="en-US" dirty="0"/>
              <a:t>주민번호를 어떻게 </a:t>
            </a:r>
            <a:r>
              <a:rPr lang="ko-KR" altLang="en-US" dirty="0" err="1"/>
              <a:t>저렇게해서</a:t>
            </a:r>
            <a:r>
              <a:rPr lang="ko-KR" altLang="en-US" dirty="0"/>
              <a:t>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CFBB6-82A8-4168-AF4B-7700DDC4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--EMPLOYEE</a:t>
            </a:r>
            <a:r>
              <a:rPr lang="ko-KR" altLang="en-US" dirty="0"/>
              <a:t>테이블에서 사원번호 </a:t>
            </a:r>
            <a:r>
              <a:rPr lang="en-US" altLang="ko-KR" dirty="0"/>
              <a:t>,</a:t>
            </a:r>
            <a:r>
              <a:rPr lang="ko-KR" altLang="en-US" dirty="0"/>
              <a:t>사원명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,</a:t>
            </a:r>
            <a:r>
              <a:rPr lang="ko-KR" altLang="en-US" dirty="0"/>
              <a:t>연봉을 조회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주민번호는 생년월일 만 출력하고 나머지는 *로 표시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SELECT</a:t>
            </a:r>
            <a:r>
              <a:rPr lang="en-US" altLang="ko-KR" dirty="0"/>
              <a:t> EMP_ID, EMP_NAME,</a:t>
            </a:r>
            <a:r>
              <a:rPr lang="en-US" altLang="ko-KR" b="1" dirty="0"/>
              <a:t>SUBSTR</a:t>
            </a:r>
            <a:r>
              <a:rPr lang="en-US" altLang="ko-KR" dirty="0"/>
              <a:t>(EMP_NO,1,7) </a:t>
            </a:r>
            <a:r>
              <a:rPr lang="en-US" altLang="ko-KR" b="1" dirty="0"/>
              <a:t>||</a:t>
            </a:r>
            <a:r>
              <a:rPr lang="en-US" altLang="ko-KR" dirty="0"/>
              <a:t>’*******'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ko-KR" altLang="en-US" dirty="0"/>
              <a:t>주민번호 </a:t>
            </a:r>
            <a:r>
              <a:rPr lang="en-US" altLang="ko-KR" dirty="0"/>
              <a:t>,SALARY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FROM</a:t>
            </a:r>
            <a:r>
              <a:rPr lang="en-US" altLang="ko-KR" dirty="0"/>
              <a:t> EMPLOYEE;         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SELECT</a:t>
            </a:r>
            <a:r>
              <a:rPr lang="en-US" altLang="ko-KR" dirty="0"/>
              <a:t> EMP_ID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ko-KR" altLang="en-US" dirty="0"/>
              <a:t>사원번호</a:t>
            </a:r>
            <a:r>
              <a:rPr lang="en-US" altLang="ko-KR" dirty="0"/>
              <a:t>, EMP_NAME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en-US" altLang="ko-KR" b="1" dirty="0"/>
              <a:t>RPAD</a:t>
            </a:r>
            <a:r>
              <a:rPr lang="en-US" altLang="ko-KR" dirty="0"/>
              <a:t>(SUBSTR(EMP_NO,1,8),'14','*')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ko-KR" altLang="en-US" dirty="0"/>
              <a:t>주민번호</a:t>
            </a:r>
            <a:r>
              <a:rPr lang="en-US" altLang="ko-KR" dirty="0"/>
              <a:t>, (SALARY+(SALARY*BONUS)*12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ko-KR" altLang="en-US" dirty="0"/>
              <a:t>연봉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FROM EMPLOYEE;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2E13C-AFA4-4445-A36F-E6D6A2847099}"/>
              </a:ext>
            </a:extLst>
          </p:cNvPr>
          <p:cNvSpPr txBox="1"/>
          <p:nvPr/>
        </p:nvSpPr>
        <p:spPr>
          <a:xfrm>
            <a:off x="9739618" y="37791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603~612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27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378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6600" dirty="0" err="1"/>
              <a:t>단일항함수</a:t>
            </a:r>
            <a:br>
              <a:rPr lang="en-US" altLang="ko-KR" sz="16600" dirty="0"/>
            </a:br>
            <a:r>
              <a:rPr lang="ko-KR" altLang="en-US" sz="16600" dirty="0"/>
              <a:t>그룹함수</a:t>
            </a:r>
          </a:p>
        </p:txBody>
      </p:sp>
    </p:spTree>
    <p:extLst>
      <p:ext uri="{BB962C8B-B14F-4D97-AF65-F5344CB8AC3E}">
        <p14:creationId xmlns:p14="http://schemas.microsoft.com/office/powerpoint/2010/main" val="13486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80821-CFD7-4776-B6C0-5E5FBF7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단일항함수</a:t>
            </a:r>
            <a:r>
              <a:rPr lang="ko-KR" altLang="en-US" dirty="0"/>
              <a:t> 기능</a:t>
            </a:r>
            <a:r>
              <a:rPr lang="en-US" altLang="ko-KR" dirty="0"/>
              <a:t>, </a:t>
            </a:r>
            <a:r>
              <a:rPr lang="ko-KR" altLang="en-US" dirty="0"/>
              <a:t>매개변수 기능들 알고있어야 </a:t>
            </a:r>
            <a:r>
              <a:rPr lang="ko-KR" altLang="en-US" dirty="0" err="1"/>
              <a:t>쓸수</a:t>
            </a:r>
            <a:r>
              <a:rPr lang="ko-KR" altLang="en-US" dirty="0"/>
              <a:t> 있음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0CEF165-0FEE-4D05-AF47-37B0D2EB2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1523256"/>
            <a:ext cx="7106642" cy="5334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B245A-C851-4A0E-A10A-91EB361D01C5}"/>
              </a:ext>
            </a:extLst>
          </p:cNvPr>
          <p:cNvSpPr txBox="1"/>
          <p:nvPr/>
        </p:nvSpPr>
        <p:spPr>
          <a:xfrm>
            <a:off x="7277534" y="3720346"/>
            <a:ext cx="215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SUM, COUNT, AVG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54F01-E57B-4732-A281-0E657DD25664}"/>
              </a:ext>
            </a:extLst>
          </p:cNvPr>
          <p:cNvSpPr txBox="1"/>
          <p:nvPr/>
        </p:nvSpPr>
        <p:spPr>
          <a:xfrm>
            <a:off x="9651424" y="372034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898~963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83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2200B6C-9A36-494F-9F5F-5C824F350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1" y="620490"/>
            <a:ext cx="10678038" cy="56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457"/>
          </a:xfrm>
        </p:spPr>
        <p:txBody>
          <a:bodyPr>
            <a:noAutofit/>
          </a:bodyPr>
          <a:lstStyle/>
          <a:p>
            <a:pPr algn="ctr"/>
            <a:r>
              <a:rPr lang="en-US" altLang="ko-KR" sz="27800" dirty="0"/>
              <a:t>LPAD</a:t>
            </a:r>
            <a:br>
              <a:rPr lang="en-US" altLang="ko-KR" sz="27800" dirty="0"/>
            </a:br>
            <a:r>
              <a:rPr lang="en-US" altLang="ko-KR" sz="27800" dirty="0"/>
              <a:t>RPAD</a:t>
            </a:r>
            <a:endParaRPr lang="ko-KR" altLang="en-US" sz="27800" dirty="0"/>
          </a:p>
        </p:txBody>
      </p:sp>
    </p:spTree>
    <p:extLst>
      <p:ext uri="{BB962C8B-B14F-4D97-AF65-F5344CB8AC3E}">
        <p14:creationId xmlns:p14="http://schemas.microsoft.com/office/powerpoint/2010/main" val="2969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1CDC-DBC9-4182-94DF-DFABC25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테이블 </a:t>
            </a:r>
            <a:r>
              <a:rPr lang="en-US" altLang="ko-KR" dirty="0"/>
              <a:t>, DB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어떤내용을</a:t>
            </a:r>
            <a:r>
              <a:rPr lang="ko-KR" altLang="en-US" dirty="0"/>
              <a:t> 갖고있고 </a:t>
            </a:r>
            <a:r>
              <a:rPr lang="ko-KR" altLang="en-US" dirty="0" err="1"/>
              <a:t>어떤내용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AFE62-266E-4118-BF5D-13D934E9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DICTIONARY</a:t>
            </a:r>
            <a:r>
              <a:rPr lang="ko-KR" altLang="en-US" dirty="0"/>
              <a:t>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DBA_USERS, TAB, ROLE_SYS_PRIVS</a:t>
            </a:r>
            <a:r>
              <a:rPr lang="ko-KR" altLang="en-US" dirty="0"/>
              <a:t>는</a:t>
            </a:r>
            <a:r>
              <a:rPr lang="en-US" altLang="ko-KR" dirty="0"/>
              <a:t> SB</a:t>
            </a:r>
            <a:r>
              <a:rPr lang="ko-KR" altLang="en-US" dirty="0"/>
              <a:t>에 대한 정보를 제공하기 위해 만들어 놓은 가상의 테이블 </a:t>
            </a:r>
            <a:r>
              <a:rPr lang="en-US" altLang="ko-KR" dirty="0"/>
              <a:t>-&gt; DATA DICTIONARY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SELECT *  FROM DBA_USERS;(</a:t>
            </a:r>
            <a:r>
              <a:rPr lang="ko-KR" altLang="en-US" dirty="0"/>
              <a:t>계정조회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SELECT *  FROM TAB;(</a:t>
            </a:r>
            <a:r>
              <a:rPr lang="ko-KR" altLang="en-US" dirty="0"/>
              <a:t>테이블조회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9E94C-7BE5-4914-8CCA-E3091207DE8B}"/>
              </a:ext>
            </a:extLst>
          </p:cNvPr>
          <p:cNvSpPr txBox="1"/>
          <p:nvPr/>
        </p:nvSpPr>
        <p:spPr>
          <a:xfrm>
            <a:off x="838200" y="5312680"/>
            <a:ext cx="97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SELECT*FROM DICT; </a:t>
            </a:r>
            <a:r>
              <a:rPr lang="ko-KR" altLang="en-US" dirty="0"/>
              <a:t>관리자계정</a:t>
            </a:r>
            <a:r>
              <a:rPr lang="en-US" altLang="ko-KR" dirty="0"/>
              <a:t>, </a:t>
            </a:r>
            <a:r>
              <a:rPr lang="ko-KR" altLang="en-US" dirty="0"/>
              <a:t>사용자계정이 이용하며 테이블 이름</a:t>
            </a:r>
            <a:r>
              <a:rPr lang="en-US" altLang="ko-KR" dirty="0"/>
              <a:t>, </a:t>
            </a:r>
            <a:r>
              <a:rPr lang="ko-KR" altLang="en-US" dirty="0"/>
              <a:t>코멘트가 보임 </a:t>
            </a:r>
            <a:r>
              <a:rPr lang="en-US" altLang="ko-KR" dirty="0"/>
              <a:t>44~45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A3BC6-A42C-4EB5-BA19-D8A5A5812BCF}"/>
              </a:ext>
            </a:extLst>
          </p:cNvPr>
          <p:cNvSpPr txBox="1"/>
          <p:nvPr/>
        </p:nvSpPr>
        <p:spPr>
          <a:xfrm>
            <a:off x="10998382" y="182562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3~9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356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F57A3-D8CB-401E-807A-9E78B4EA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알패드엘패드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BA39F-FD37-4E28-B181-9AF150C4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--LPAD /RPAD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특정 길이의 여백이 생기면 그 공간을 특정문자로 채우는 함수</a:t>
            </a:r>
          </a:p>
          <a:p>
            <a:r>
              <a:rPr lang="en-US" altLang="ko-KR" dirty="0"/>
              <a:t>--LPAD/RPAD(</a:t>
            </a:r>
            <a:r>
              <a:rPr lang="ko-KR" altLang="en-US" dirty="0"/>
              <a:t>대상문자열</a:t>
            </a:r>
            <a:r>
              <a:rPr lang="en-US" altLang="ko-KR" dirty="0"/>
              <a:t>, </a:t>
            </a:r>
            <a:r>
              <a:rPr lang="ko-KR" altLang="en-US" dirty="0"/>
              <a:t>지정길이</a:t>
            </a:r>
            <a:r>
              <a:rPr lang="en-US" altLang="ko-KR" dirty="0"/>
              <a:t>[,</a:t>
            </a:r>
            <a:r>
              <a:rPr lang="ko-KR" altLang="en-US" dirty="0"/>
              <a:t>특정문자</a:t>
            </a:r>
            <a:r>
              <a:rPr lang="en-US" altLang="ko-KR" dirty="0"/>
              <a:t>])</a:t>
            </a:r>
          </a:p>
          <a:p>
            <a:r>
              <a:rPr lang="en-US" altLang="ko-KR" b="1" dirty="0"/>
              <a:t>SELECT</a:t>
            </a:r>
            <a:r>
              <a:rPr lang="en-US" altLang="ko-KR" dirty="0"/>
              <a:t> '</a:t>
            </a:r>
            <a:r>
              <a:rPr lang="ko-KR" altLang="en-US" dirty="0"/>
              <a:t>안녕</a:t>
            </a:r>
            <a:r>
              <a:rPr lang="en-US" altLang="ko-KR" dirty="0"/>
              <a:t>', </a:t>
            </a:r>
            <a:r>
              <a:rPr lang="en-US" altLang="ko-KR" b="1" dirty="0"/>
              <a:t>LPAD</a:t>
            </a:r>
            <a:r>
              <a:rPr lang="en-US" altLang="ko-KR" dirty="0"/>
              <a:t>('</a:t>
            </a:r>
            <a:r>
              <a:rPr lang="ko-KR" altLang="en-US" dirty="0"/>
              <a:t>안녕</a:t>
            </a:r>
            <a:r>
              <a:rPr lang="en-US" altLang="ko-KR" dirty="0"/>
              <a:t>',10) </a:t>
            </a:r>
            <a:r>
              <a:rPr lang="en-US" altLang="ko-KR" b="1" dirty="0"/>
              <a:t>FROM</a:t>
            </a:r>
            <a:r>
              <a:rPr lang="en-US" altLang="ko-KR" dirty="0"/>
              <a:t> DUAL; --</a:t>
            </a:r>
            <a:r>
              <a:rPr lang="ko-KR" altLang="en-US" dirty="0"/>
              <a:t>특정 문자를 지정하지 않으면 띄어쓰기가 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SELECT</a:t>
            </a:r>
            <a:r>
              <a:rPr lang="en-US" altLang="ko-KR" dirty="0"/>
              <a:t> '</a:t>
            </a:r>
            <a:r>
              <a:rPr lang="ko-KR" altLang="en-US" dirty="0"/>
              <a:t>안녕</a:t>
            </a:r>
            <a:r>
              <a:rPr lang="en-US" altLang="ko-KR" dirty="0"/>
              <a:t>', </a:t>
            </a:r>
            <a:r>
              <a:rPr lang="en-US" altLang="ko-KR" b="1" dirty="0"/>
              <a:t>LPAD</a:t>
            </a:r>
            <a:r>
              <a:rPr lang="en-US" altLang="ko-KR" dirty="0"/>
              <a:t>('</a:t>
            </a:r>
            <a:r>
              <a:rPr lang="ko-KR" altLang="en-US" dirty="0"/>
              <a:t>안녕</a:t>
            </a:r>
            <a:r>
              <a:rPr lang="en-US" altLang="ko-KR" dirty="0"/>
              <a:t>',10,'#') </a:t>
            </a:r>
            <a:r>
              <a:rPr lang="en-US" altLang="ko-KR" b="1" dirty="0"/>
              <a:t>FROM</a:t>
            </a:r>
            <a:r>
              <a:rPr lang="en-US" altLang="ko-KR" dirty="0"/>
              <a:t> DUAL;</a:t>
            </a:r>
          </a:p>
          <a:p>
            <a:r>
              <a:rPr lang="en-US" altLang="ko-KR" b="1" dirty="0"/>
              <a:t>SELECT</a:t>
            </a:r>
            <a:r>
              <a:rPr lang="en-US" altLang="ko-KR" dirty="0"/>
              <a:t> '</a:t>
            </a:r>
            <a:r>
              <a:rPr lang="ko-KR" altLang="en-US" dirty="0"/>
              <a:t>안녕</a:t>
            </a:r>
            <a:r>
              <a:rPr lang="en-US" altLang="ko-KR" dirty="0"/>
              <a:t>', </a:t>
            </a:r>
            <a:r>
              <a:rPr lang="en-US" altLang="ko-KR" b="1" dirty="0"/>
              <a:t>RPAD</a:t>
            </a:r>
            <a:r>
              <a:rPr lang="en-US" altLang="ko-KR" dirty="0"/>
              <a:t>('</a:t>
            </a:r>
            <a:r>
              <a:rPr lang="ko-KR" altLang="en-US" dirty="0"/>
              <a:t>안녕</a:t>
            </a:r>
            <a:r>
              <a:rPr lang="en-US" altLang="ko-KR" dirty="0"/>
              <a:t>',10,'#') </a:t>
            </a:r>
            <a:r>
              <a:rPr lang="en-US" altLang="ko-KR" b="1" dirty="0"/>
              <a:t>FROM</a:t>
            </a:r>
            <a:r>
              <a:rPr lang="en-US" altLang="ko-KR" dirty="0"/>
              <a:t> DUAL;</a:t>
            </a:r>
          </a:p>
          <a:p>
            <a:r>
              <a:rPr lang="en-US" altLang="ko-KR" b="1" dirty="0"/>
              <a:t>SELECT</a:t>
            </a:r>
            <a:r>
              <a:rPr lang="en-US" altLang="ko-KR" dirty="0"/>
              <a:t> EMAIL, </a:t>
            </a:r>
            <a:r>
              <a:rPr lang="en-US" altLang="ko-KR" b="1" dirty="0"/>
              <a:t>RPAD</a:t>
            </a:r>
            <a:r>
              <a:rPr lang="en-US" altLang="ko-KR" dirty="0"/>
              <a:t>(EMAIL,16,'*')</a:t>
            </a:r>
            <a:r>
              <a:rPr lang="en-US" altLang="ko-KR" b="1" dirty="0"/>
              <a:t>FROM</a:t>
            </a:r>
            <a:r>
              <a:rPr lang="en-US" altLang="ko-KR" dirty="0"/>
              <a:t> EMPLOYEE;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F63B-E704-4D5F-AB3E-2FFF32401FFB}"/>
              </a:ext>
            </a:extLst>
          </p:cNvPr>
          <p:cNvSpPr txBox="1"/>
          <p:nvPr/>
        </p:nvSpPr>
        <p:spPr>
          <a:xfrm>
            <a:off x="8850385" y="88084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498~504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444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457"/>
          </a:xfrm>
        </p:spPr>
        <p:txBody>
          <a:bodyPr>
            <a:noAutofit/>
          </a:bodyPr>
          <a:lstStyle/>
          <a:p>
            <a:pPr algn="ctr"/>
            <a:r>
              <a:rPr lang="en-US" altLang="ko-KR" sz="23900" dirty="0"/>
              <a:t>LTRIM</a:t>
            </a:r>
            <a:br>
              <a:rPr lang="en-US" altLang="ko-KR" sz="23900" dirty="0"/>
            </a:br>
            <a:r>
              <a:rPr lang="en-US" altLang="ko-KR" sz="23900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672854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E379-A7B7-46C7-8D9E-1B668A46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알트림엘트림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D44E-C5C1-4434-9D48-6A373216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--</a:t>
            </a:r>
            <a:r>
              <a:rPr lang="en-US" altLang="ko-KR" b="1" dirty="0"/>
              <a:t>LTRIM</a:t>
            </a:r>
            <a:r>
              <a:rPr lang="en-US" altLang="ko-KR" dirty="0"/>
              <a:t>/</a:t>
            </a:r>
            <a:r>
              <a:rPr lang="en-US" altLang="ko-KR" b="1" dirty="0"/>
              <a:t>RTRIM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왼쪽 </a:t>
            </a:r>
            <a:r>
              <a:rPr lang="en-US" altLang="ko-KR" dirty="0"/>
              <a:t>,</a:t>
            </a:r>
            <a:r>
              <a:rPr lang="ko-KR" altLang="en-US" dirty="0"/>
              <a:t>오른쪽의 공백 특정 기호를 </a:t>
            </a:r>
            <a:r>
              <a:rPr lang="ko-KR" altLang="en-US" dirty="0" err="1"/>
              <a:t>제거하는것</a:t>
            </a:r>
            <a:endParaRPr lang="ko-KR" altLang="en-US" dirty="0"/>
          </a:p>
          <a:p>
            <a:r>
              <a:rPr lang="en-US" altLang="ko-KR" dirty="0"/>
              <a:t>--LTRIM/RTRIM(</a:t>
            </a:r>
            <a:r>
              <a:rPr lang="ko-KR" altLang="en-US" dirty="0"/>
              <a:t>대상문자</a:t>
            </a:r>
            <a:r>
              <a:rPr lang="en-US" altLang="ko-KR" dirty="0"/>
              <a:t>||</a:t>
            </a:r>
            <a:r>
              <a:rPr lang="ko-KR" altLang="en-US" dirty="0"/>
              <a:t>컬럼</a:t>
            </a:r>
            <a:r>
              <a:rPr lang="en-US" altLang="ko-KR" dirty="0"/>
              <a:t>[,</a:t>
            </a:r>
            <a:r>
              <a:rPr lang="ko-KR" altLang="en-US" dirty="0"/>
              <a:t>문자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--TRIM :</a:t>
            </a:r>
            <a:r>
              <a:rPr lang="ko-KR" altLang="en-US" dirty="0"/>
              <a:t>양쪽에 있는 띄어쓰기</a:t>
            </a:r>
            <a:r>
              <a:rPr lang="en-US" altLang="ko-KR" dirty="0"/>
              <a:t>, </a:t>
            </a:r>
            <a:r>
              <a:rPr lang="ko-KR" altLang="en-US" dirty="0"/>
              <a:t>특정문자 제거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옵션에 따라 왼쪽</a:t>
            </a:r>
            <a:r>
              <a:rPr lang="en-US" altLang="ko-KR" dirty="0"/>
              <a:t>, </a:t>
            </a:r>
            <a:r>
              <a:rPr lang="ko-KR" altLang="en-US" dirty="0"/>
              <a:t>오른쪽에 특정문자</a:t>
            </a:r>
            <a:r>
              <a:rPr lang="en-US" altLang="ko-KR" dirty="0"/>
              <a:t>, </a:t>
            </a:r>
            <a:r>
              <a:rPr lang="ko-KR" altLang="en-US" dirty="0"/>
              <a:t>공백을 제거할 수도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</a:t>
            </a:r>
            <a:r>
              <a:rPr lang="ko-KR" altLang="en-US" dirty="0" err="1"/>
              <a:t>한개문자만</a:t>
            </a:r>
            <a:r>
              <a:rPr lang="ko-KR" altLang="en-US" dirty="0"/>
              <a:t>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--TRIM(</a:t>
            </a:r>
            <a:r>
              <a:rPr lang="ko-KR" altLang="en-US" dirty="0"/>
              <a:t>문자</a:t>
            </a:r>
            <a:r>
              <a:rPr lang="en-US" altLang="ko-KR" dirty="0"/>
              <a:t>||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--TRIM('</a:t>
            </a:r>
            <a:r>
              <a:rPr lang="ko-KR" altLang="en-US" dirty="0"/>
              <a:t>특정문자</a:t>
            </a:r>
            <a:r>
              <a:rPr lang="en-US" altLang="ko-KR" dirty="0"/>
              <a:t>' FROM </a:t>
            </a:r>
            <a:r>
              <a:rPr lang="ko-KR" altLang="en-US" dirty="0"/>
              <a:t>문자열 </a:t>
            </a:r>
            <a:r>
              <a:rPr lang="en-US" altLang="ko-KR" dirty="0"/>
              <a:t>|| </a:t>
            </a:r>
            <a:r>
              <a:rPr lang="ko-KR" altLang="en-US" dirty="0" err="1"/>
              <a:t>컬럼명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--TRIM(LEADING '</a:t>
            </a:r>
            <a:r>
              <a:rPr lang="ko-KR" altLang="en-US" dirty="0"/>
              <a:t>특정문자</a:t>
            </a:r>
            <a:r>
              <a:rPr lang="en-US" altLang="ko-KR" dirty="0"/>
              <a:t>' FROM </a:t>
            </a:r>
            <a:r>
              <a:rPr lang="ko-KR" altLang="en-US" dirty="0"/>
              <a:t>문자열 </a:t>
            </a:r>
            <a:r>
              <a:rPr lang="en-US" altLang="ko-KR" dirty="0"/>
              <a:t>||</a:t>
            </a:r>
            <a:r>
              <a:rPr lang="ko-KR" altLang="en-US" dirty="0" err="1"/>
              <a:t>컬럼명</a:t>
            </a:r>
            <a:r>
              <a:rPr lang="en-US" altLang="ko-KR" dirty="0"/>
              <a:t>) --</a:t>
            </a:r>
            <a:r>
              <a:rPr lang="ko-KR" altLang="en-US" dirty="0"/>
              <a:t>왼쪽</a:t>
            </a:r>
          </a:p>
          <a:p>
            <a:r>
              <a:rPr lang="en-US" altLang="ko-KR" dirty="0"/>
              <a:t>--TRIM(TRAILING '</a:t>
            </a:r>
            <a:r>
              <a:rPr lang="ko-KR" altLang="en-US" dirty="0"/>
              <a:t>특정문자</a:t>
            </a:r>
            <a:r>
              <a:rPr lang="en-US" altLang="ko-KR" dirty="0"/>
              <a:t>' FROM </a:t>
            </a:r>
            <a:r>
              <a:rPr lang="ko-KR" altLang="en-US" dirty="0"/>
              <a:t>문자열 </a:t>
            </a:r>
            <a:r>
              <a:rPr lang="en-US" altLang="ko-KR" dirty="0"/>
              <a:t>||</a:t>
            </a:r>
            <a:r>
              <a:rPr lang="ko-KR" altLang="en-US" dirty="0" err="1"/>
              <a:t>컬럼명</a:t>
            </a:r>
            <a:r>
              <a:rPr lang="en-US" altLang="ko-KR" dirty="0"/>
              <a:t>) --</a:t>
            </a:r>
            <a:r>
              <a:rPr lang="ko-KR" altLang="en-US" dirty="0"/>
              <a:t>오른쪽</a:t>
            </a:r>
          </a:p>
          <a:p>
            <a:r>
              <a:rPr lang="en-US" altLang="ko-KR" dirty="0"/>
              <a:t>--TRIM(BOTH '</a:t>
            </a:r>
            <a:r>
              <a:rPr lang="ko-KR" altLang="en-US" dirty="0"/>
              <a:t>특정문자</a:t>
            </a:r>
            <a:r>
              <a:rPr lang="en-US" altLang="ko-KR" dirty="0"/>
              <a:t>' FROM </a:t>
            </a:r>
            <a:r>
              <a:rPr lang="ko-KR" altLang="en-US" dirty="0"/>
              <a:t>문자열 </a:t>
            </a:r>
            <a:r>
              <a:rPr lang="en-US" altLang="ko-KR" dirty="0"/>
              <a:t>||</a:t>
            </a:r>
            <a:r>
              <a:rPr lang="ko-KR" altLang="en-US" dirty="0" err="1"/>
              <a:t>컬럼명</a:t>
            </a:r>
            <a:r>
              <a:rPr lang="en-US" altLang="ko-KR" dirty="0"/>
              <a:t>) --</a:t>
            </a:r>
            <a:r>
              <a:rPr lang="ko-KR" altLang="en-US" dirty="0"/>
              <a:t>양쪽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04AEA-2FB7-4AE8-899F-1EDFE30C2DCF}"/>
              </a:ext>
            </a:extLst>
          </p:cNvPr>
          <p:cNvSpPr txBox="1"/>
          <p:nvPr/>
        </p:nvSpPr>
        <p:spPr>
          <a:xfrm>
            <a:off x="7952764" y="84324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506~529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149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73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700" dirty="0"/>
              <a:t>LIKE</a:t>
            </a:r>
            <a:r>
              <a:rPr lang="ko-KR" altLang="en-US" sz="287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744029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582FF-1D25-4CE7-97CC-08169E2C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LIKE</a:t>
            </a:r>
            <a:r>
              <a:rPr lang="ko-KR" altLang="en-US" dirty="0"/>
              <a:t>문을 이용해서 조회하기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59E39-6ED2-49BE-B2E2-FCF6D6DD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--LIKE : </a:t>
            </a:r>
            <a:r>
              <a:rPr lang="ko-KR" altLang="en-US" dirty="0"/>
              <a:t>특정 패턴의 </a:t>
            </a:r>
            <a:r>
              <a:rPr lang="ko-KR" altLang="en-US" dirty="0" err="1"/>
              <a:t>문자값을</a:t>
            </a:r>
            <a:r>
              <a:rPr lang="ko-KR" altLang="en-US" dirty="0"/>
              <a:t> 조회하는 기능 </a:t>
            </a:r>
            <a:r>
              <a:rPr lang="en-US" altLang="ko-KR" dirty="0"/>
              <a:t>' '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와일드카드를 사용해서 조회</a:t>
            </a:r>
            <a:r>
              <a:rPr lang="en-US" altLang="ko-KR" dirty="0"/>
              <a:t>. </a:t>
            </a:r>
            <a:r>
              <a:rPr lang="ko-KR" altLang="en-US" dirty="0"/>
              <a:t>와일드카드는 특정 문자를 뜻함 </a:t>
            </a:r>
            <a:r>
              <a:rPr lang="en-US" altLang="ko-KR" dirty="0"/>
              <a:t>%, _ </a:t>
            </a:r>
            <a:r>
              <a:rPr lang="ko-KR" altLang="en-US" dirty="0"/>
              <a:t>기호 사용</a:t>
            </a:r>
          </a:p>
          <a:p>
            <a:r>
              <a:rPr lang="en-US" altLang="ko-KR" dirty="0"/>
              <a:t>-- % : 0</a:t>
            </a:r>
            <a:r>
              <a:rPr lang="ko-KR" altLang="en-US" dirty="0"/>
              <a:t>개 이상의 임의의 문자 표시</a:t>
            </a:r>
            <a:r>
              <a:rPr lang="en-US" altLang="ko-KR" dirty="0"/>
              <a:t>(0</a:t>
            </a:r>
            <a:r>
              <a:rPr lang="ko-KR" altLang="en-US" dirty="0"/>
              <a:t>개 이상의 문자로 표현되는 전체 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-- LIKE '%</a:t>
            </a:r>
            <a:r>
              <a:rPr lang="ko-KR" altLang="en-US" dirty="0"/>
              <a:t>안녕</a:t>
            </a:r>
            <a:r>
              <a:rPr lang="en-US" altLang="ko-KR" dirty="0"/>
              <a:t>' -&gt; </a:t>
            </a:r>
            <a:r>
              <a:rPr lang="ko-KR" altLang="en-US" dirty="0"/>
              <a:t>안녕</a:t>
            </a:r>
            <a:r>
              <a:rPr lang="en-US" altLang="ko-KR" dirty="0"/>
              <a:t>(O), </a:t>
            </a:r>
            <a:r>
              <a:rPr lang="ko-KR" altLang="en-US" dirty="0" err="1"/>
              <a:t>하안녕</a:t>
            </a:r>
            <a:r>
              <a:rPr lang="en-US" altLang="ko-KR" dirty="0"/>
              <a:t>(O), </a:t>
            </a:r>
            <a:r>
              <a:rPr lang="ko-KR" altLang="en-US" dirty="0" err="1"/>
              <a:t>라ㅓ낭안녕</a:t>
            </a:r>
            <a:r>
              <a:rPr lang="en-US" altLang="ko-KR" dirty="0"/>
              <a:t>(O) </a:t>
            </a:r>
            <a:r>
              <a:rPr lang="ko-KR" altLang="en-US" dirty="0" err="1"/>
              <a:t>아가나안</a:t>
            </a:r>
            <a:r>
              <a:rPr lang="ko-KR" altLang="en-US" dirty="0"/>
              <a:t> </a:t>
            </a:r>
            <a:r>
              <a:rPr lang="ko-KR" altLang="en-US" dirty="0" err="1"/>
              <a:t>녕</a:t>
            </a:r>
            <a:r>
              <a:rPr lang="en-US" altLang="ko-KR" dirty="0"/>
              <a:t>(x)-&gt;</a:t>
            </a:r>
            <a:r>
              <a:rPr lang="ko-KR" altLang="en-US" dirty="0"/>
              <a:t>안녕으로 끝나는 문자열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    %</a:t>
            </a:r>
            <a:r>
              <a:rPr lang="ko-KR" altLang="en-US" dirty="0"/>
              <a:t>는 </a:t>
            </a:r>
            <a:r>
              <a:rPr lang="en-US" altLang="ko-KR" dirty="0"/>
              <a:t>%</a:t>
            </a:r>
            <a:r>
              <a:rPr lang="ko-KR" altLang="en-US" dirty="0"/>
              <a:t>자리에 아무거나 </a:t>
            </a:r>
            <a:r>
              <a:rPr lang="ko-KR" altLang="en-US" dirty="0" err="1"/>
              <a:t>들어가도된다는</a:t>
            </a:r>
            <a:r>
              <a:rPr lang="ko-KR" altLang="en-US" dirty="0"/>
              <a:t> 뜻</a:t>
            </a:r>
            <a:r>
              <a:rPr lang="en-US" altLang="ko-KR" dirty="0"/>
              <a:t>, </a:t>
            </a:r>
            <a:r>
              <a:rPr lang="ko-KR" altLang="en-US" dirty="0"/>
              <a:t>반드시 마지막에 안녕이 있어야함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 LIKE '</a:t>
            </a:r>
            <a:r>
              <a:rPr lang="ko-KR" altLang="en-US" dirty="0"/>
              <a:t>홍</a:t>
            </a:r>
            <a:r>
              <a:rPr lang="en-US" altLang="ko-KR" dirty="0"/>
              <a:t>%' -&gt; </a:t>
            </a:r>
            <a:r>
              <a:rPr lang="ko-KR" altLang="en-US" dirty="0"/>
              <a:t>홍으로 시작하는 문자열 모두</a:t>
            </a:r>
            <a:r>
              <a:rPr lang="en-US" altLang="ko-KR" dirty="0"/>
              <a:t>! -&gt; '</a:t>
            </a:r>
            <a:r>
              <a:rPr lang="ko-KR" altLang="en-US" dirty="0"/>
              <a:t>홍콩</a:t>
            </a:r>
            <a:r>
              <a:rPr lang="en-US" altLang="ko-KR" dirty="0"/>
              <a:t>', '</a:t>
            </a:r>
            <a:r>
              <a:rPr lang="ko-KR" altLang="en-US" dirty="0" err="1"/>
              <a:t>홍자</a:t>
            </a:r>
            <a:r>
              <a:rPr lang="en-US" altLang="ko-KR" dirty="0"/>
              <a:t>', '</a:t>
            </a:r>
            <a:r>
              <a:rPr lang="ko-KR" altLang="en-US" dirty="0" err="1"/>
              <a:t>홍가나라나마ㅏㅇ니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-- LIKE '%</a:t>
            </a:r>
            <a:r>
              <a:rPr lang="ko-KR" altLang="en-US" dirty="0"/>
              <a:t>병</a:t>
            </a:r>
            <a:r>
              <a:rPr lang="en-US" altLang="ko-KR" dirty="0"/>
              <a:t>%' -&gt; </a:t>
            </a:r>
            <a:r>
              <a:rPr lang="ko-KR" altLang="en-US" dirty="0"/>
              <a:t>병을 포함하고 있는 문자열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-- _ : 1</a:t>
            </a:r>
            <a:r>
              <a:rPr lang="ko-KR" altLang="en-US" dirty="0"/>
              <a:t>개 이상의 임의의 문자 표시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안녕</a:t>
            </a:r>
            <a:r>
              <a:rPr lang="en-US" altLang="ko-KR" dirty="0"/>
              <a:t>' -&gt; </a:t>
            </a:r>
            <a:r>
              <a:rPr lang="ko-KR" altLang="en-US" dirty="0"/>
              <a:t>안녕</a:t>
            </a:r>
            <a:r>
              <a:rPr lang="en-US" altLang="ko-KR" dirty="0"/>
              <a:t>(X), </a:t>
            </a:r>
            <a:r>
              <a:rPr lang="ko-KR" altLang="en-US" dirty="0" err="1"/>
              <a:t>하안녕</a:t>
            </a:r>
            <a:r>
              <a:rPr lang="en-US" altLang="ko-KR" dirty="0"/>
              <a:t>(O), 1</a:t>
            </a:r>
            <a:r>
              <a:rPr lang="ko-KR" altLang="en-US" dirty="0"/>
              <a:t>안녕</a:t>
            </a:r>
            <a:r>
              <a:rPr lang="en-US" altLang="ko-KR" dirty="0"/>
              <a:t>(O) -&gt; </a:t>
            </a:r>
            <a:r>
              <a:rPr lang="ko-KR" altLang="en-US" dirty="0"/>
              <a:t>안녕으로 끝나는 </a:t>
            </a:r>
            <a:r>
              <a:rPr lang="en-US" altLang="ko-KR" dirty="0"/>
              <a:t>3</a:t>
            </a:r>
            <a:r>
              <a:rPr lang="ko-KR" altLang="en-US" dirty="0"/>
              <a:t>글자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'___' -&gt; </a:t>
            </a:r>
            <a:r>
              <a:rPr lang="ko-KR" altLang="en-US" dirty="0"/>
              <a:t>무조건 </a:t>
            </a:r>
            <a:r>
              <a:rPr lang="en-US" altLang="ko-KR" dirty="0"/>
              <a:t>3</a:t>
            </a:r>
            <a:r>
              <a:rPr lang="ko-KR" altLang="en-US" dirty="0"/>
              <a:t>글자 문자열 조회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종</a:t>
            </a:r>
            <a:r>
              <a:rPr lang="en-US" altLang="ko-KR" dirty="0"/>
              <a:t>_' -&gt; </a:t>
            </a:r>
            <a:r>
              <a:rPr lang="ko-KR" altLang="en-US" dirty="0"/>
              <a:t>가운데 종이 들어가는 </a:t>
            </a:r>
            <a:r>
              <a:rPr lang="en-US" altLang="ko-KR" dirty="0"/>
              <a:t>3</a:t>
            </a:r>
            <a:r>
              <a:rPr lang="ko-KR" altLang="en-US" dirty="0"/>
              <a:t>글자 문자열</a:t>
            </a:r>
          </a:p>
          <a:p>
            <a:endParaRPr lang="ko-KR" altLang="en-US" dirty="0"/>
          </a:p>
          <a:p>
            <a:r>
              <a:rPr lang="en-US" altLang="ko-KR" dirty="0"/>
              <a:t>-- </a:t>
            </a:r>
            <a:r>
              <a:rPr lang="ko-KR" altLang="en-US" dirty="0"/>
              <a:t>두개를 종합할 수 있음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'%</a:t>
            </a:r>
            <a:r>
              <a:rPr lang="ko-KR" altLang="en-US" dirty="0"/>
              <a:t>안녕</a:t>
            </a:r>
            <a:r>
              <a:rPr lang="en-US" altLang="ko-KR" dirty="0"/>
              <a:t>_' -&gt; </a:t>
            </a:r>
            <a:r>
              <a:rPr lang="ko-KR" altLang="en-US" dirty="0"/>
              <a:t>안녕으로 끝나고 </a:t>
            </a:r>
            <a:r>
              <a:rPr lang="ko-KR" altLang="en-US" dirty="0" err="1"/>
              <a:t>한글자</a:t>
            </a:r>
            <a:r>
              <a:rPr lang="ko-KR" altLang="en-US" dirty="0"/>
              <a:t> 더 있는 문자열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종</a:t>
            </a:r>
            <a:r>
              <a:rPr lang="en-US" altLang="ko-KR" dirty="0"/>
              <a:t>_%'-&gt; 3</a:t>
            </a:r>
            <a:r>
              <a:rPr lang="ko-KR" altLang="en-US" dirty="0"/>
              <a:t>글자 이상이고 두번째 문자가 종인 문자열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종</a:t>
            </a:r>
            <a:r>
              <a:rPr lang="en-US" altLang="ko-KR" dirty="0"/>
              <a:t>%' -&gt; 2</a:t>
            </a:r>
            <a:r>
              <a:rPr lang="ko-KR" altLang="en-US" dirty="0"/>
              <a:t>글자 이상이고 두번째 문자가 종인 문자열 </a:t>
            </a:r>
          </a:p>
          <a:p>
            <a:endParaRPr lang="ko-KR" altLang="en-US" dirty="0"/>
          </a:p>
          <a:p>
            <a:r>
              <a:rPr lang="en-US" altLang="ko-KR" dirty="0"/>
              <a:t>--SELECT AAAASSASASA FROM </a:t>
            </a:r>
            <a:r>
              <a:rPr lang="ko-KR" altLang="en-US" dirty="0"/>
              <a:t>테이블명 </a:t>
            </a:r>
            <a:r>
              <a:rPr lang="en-US" altLang="ko-KR" dirty="0"/>
              <a:t>WHERE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</a:t>
            </a:r>
            <a:r>
              <a:rPr lang="ko-KR" altLang="en-US" dirty="0"/>
              <a:t>패턴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D8038-BAFC-438E-9C8C-5D603B58DE58}"/>
              </a:ext>
            </a:extLst>
          </p:cNvPr>
          <p:cNvSpPr txBox="1"/>
          <p:nvPr/>
        </p:nvSpPr>
        <p:spPr>
          <a:xfrm>
            <a:off x="8422547" y="103184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225~243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492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1335"/>
          </a:xfrm>
        </p:spPr>
        <p:txBody>
          <a:bodyPr>
            <a:noAutofit/>
          </a:bodyPr>
          <a:lstStyle/>
          <a:p>
            <a:pPr algn="ctr"/>
            <a:r>
              <a:rPr lang="ko-KR" altLang="en-US" sz="13400" dirty="0"/>
              <a:t>필터링 조회</a:t>
            </a:r>
            <a:br>
              <a:rPr lang="en-US" altLang="ko-KR" sz="13400" dirty="0"/>
            </a:br>
            <a:r>
              <a:rPr lang="ko-KR" altLang="en-US" sz="13400" dirty="0"/>
              <a:t>비교연산</a:t>
            </a:r>
          </a:p>
        </p:txBody>
      </p:sp>
    </p:spTree>
    <p:extLst>
      <p:ext uri="{BB962C8B-B14F-4D97-AF65-F5344CB8AC3E}">
        <p14:creationId xmlns:p14="http://schemas.microsoft.com/office/powerpoint/2010/main" val="1280143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2927A-2487-409D-B484-FA5B87CE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필터링해서 조회하기</a:t>
            </a:r>
            <a:r>
              <a:rPr lang="en-US" altLang="ko-KR" dirty="0"/>
              <a:t>(</a:t>
            </a:r>
            <a:r>
              <a:rPr lang="ko-KR" altLang="en-US" dirty="0"/>
              <a:t>비교연산관련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83936-9FA5-461B-9476-648F0030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교재 </a:t>
            </a:r>
            <a:r>
              <a:rPr lang="en-US" altLang="ko-KR" dirty="0"/>
              <a:t>1_DML(SELECT).pdf </a:t>
            </a:r>
            <a:r>
              <a:rPr lang="ko-KR" altLang="en-US" dirty="0"/>
              <a:t>전반적으로 보기</a:t>
            </a:r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 사용법</a:t>
            </a:r>
            <a:endParaRPr lang="en-US" altLang="ko-KR" dirty="0"/>
          </a:p>
          <a:p>
            <a:r>
              <a:rPr lang="en-US" altLang="ko-KR" dirty="0"/>
              <a:t>WHERE </a:t>
            </a:r>
            <a:r>
              <a:rPr lang="ko-KR" altLang="en-US" dirty="0"/>
              <a:t>월급 </a:t>
            </a:r>
            <a:r>
              <a:rPr lang="en-US" altLang="ko-KR" dirty="0"/>
              <a:t>200</a:t>
            </a:r>
            <a:r>
              <a:rPr lang="ko-KR" altLang="en-US" dirty="0"/>
              <a:t>만원 이상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122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895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3900" dirty="0"/>
              <a:t>DDL</a:t>
            </a:r>
            <a:br>
              <a:rPr lang="en-US" altLang="ko-KR" sz="23900" dirty="0"/>
            </a:br>
            <a:r>
              <a:rPr lang="en-US" altLang="ko-KR" sz="23900" dirty="0"/>
              <a:t>DML</a:t>
            </a:r>
            <a:endParaRPr lang="ko-KR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4102570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F9C5D-7650-47EC-A3F1-2EF81639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구문에서 </a:t>
            </a:r>
            <a:r>
              <a:rPr lang="en-US" altLang="ko-KR" dirty="0"/>
              <a:t>DDL</a:t>
            </a:r>
            <a:r>
              <a:rPr lang="ko-KR" altLang="en-US" dirty="0"/>
              <a:t>관련 </a:t>
            </a:r>
            <a:r>
              <a:rPr lang="ko-KR" altLang="en-US" dirty="0" err="1"/>
              <a:t>어떤내용인지</a:t>
            </a:r>
            <a:br>
              <a:rPr lang="ko-KR" altLang="en-US" dirty="0"/>
            </a:br>
            <a:r>
              <a:rPr lang="en-US" altLang="ko-KR" dirty="0"/>
              <a:t>DML</a:t>
            </a:r>
            <a:r>
              <a:rPr lang="ko-KR" altLang="en-US" dirty="0" err="1"/>
              <a:t>어떤내용인지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23168C3-AF8A-4B95-A80D-431F52414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1643973"/>
            <a:ext cx="733527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1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4732"/>
          </a:xfrm>
        </p:spPr>
        <p:txBody>
          <a:bodyPr>
            <a:normAutofit fontScale="90000"/>
          </a:bodyPr>
          <a:lstStyle/>
          <a:p>
            <a:r>
              <a:rPr lang="ko-KR" altLang="en-US" sz="19900" dirty="0"/>
              <a:t>기본적인</a:t>
            </a:r>
            <a:br>
              <a:rPr lang="en-US" altLang="ko-KR" sz="19900" dirty="0"/>
            </a:br>
            <a:r>
              <a:rPr lang="en-US" altLang="ko-KR" sz="19900" dirty="0"/>
              <a:t>SELECT</a:t>
            </a:r>
            <a:r>
              <a:rPr lang="ko-KR" altLang="en-US" sz="199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0594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0842"/>
          </a:xfrm>
        </p:spPr>
        <p:txBody>
          <a:bodyPr>
            <a:normAutofit/>
          </a:bodyPr>
          <a:lstStyle/>
          <a:p>
            <a:r>
              <a:rPr lang="en-US" altLang="ko-KR" sz="16600" dirty="0"/>
              <a:t>DQL DML</a:t>
            </a:r>
            <a:br>
              <a:rPr lang="en-US" altLang="ko-KR" sz="16600" dirty="0"/>
            </a:br>
            <a:r>
              <a:rPr lang="en-US" altLang="ko-KR" sz="16600" dirty="0"/>
              <a:t>DDL TCL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632546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CF9CE-729B-4A59-B5DB-1BEA99D6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 작성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EBAC04D-4098-4F4B-879E-2F8B3927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79" y="1280813"/>
            <a:ext cx="7772607" cy="5188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43A1E-0EE9-4161-A339-98527170EE62}"/>
              </a:ext>
            </a:extLst>
          </p:cNvPr>
          <p:cNvSpPr txBox="1"/>
          <p:nvPr/>
        </p:nvSpPr>
        <p:spPr>
          <a:xfrm>
            <a:off x="9237306" y="634482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1_DML(SELECT).pdf </a:t>
            </a:r>
          </a:p>
          <a:p>
            <a:r>
              <a:rPr lang="en-US" altLang="ko-KR" dirty="0"/>
              <a:t>11~19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41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5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3900" dirty="0"/>
              <a:t>WHERE</a:t>
            </a:r>
            <a:br>
              <a:rPr lang="en-US" altLang="ko-KR" sz="23900" dirty="0"/>
            </a:br>
            <a:r>
              <a:rPr lang="ko-KR" altLang="en-US" sz="23900" dirty="0"/>
              <a:t>필터링</a:t>
            </a:r>
          </a:p>
        </p:txBody>
      </p:sp>
    </p:spTree>
    <p:extLst>
      <p:ext uri="{BB962C8B-B14F-4D97-AF65-F5344CB8AC3E}">
        <p14:creationId xmlns:p14="http://schemas.microsoft.com/office/powerpoint/2010/main" val="419742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6D44-20AC-4B49-9739-B3B34297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거의 조회해서 </a:t>
            </a:r>
            <a:r>
              <a:rPr lang="en-US" altLang="ko-KR" dirty="0"/>
              <a:t>WHERE</a:t>
            </a:r>
            <a:r>
              <a:rPr lang="ko-KR" altLang="en-US" dirty="0"/>
              <a:t>에서 필터링하는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A7C1D-A27F-4924-A22F-6C9BC1D5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교재 </a:t>
            </a:r>
            <a:r>
              <a:rPr lang="en-US" altLang="ko-KR" dirty="0"/>
              <a:t>1_DML(SELECT).pdf </a:t>
            </a:r>
            <a:r>
              <a:rPr lang="ko-KR" altLang="en-US" dirty="0"/>
              <a:t>전반적으로 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221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C0D0E-410E-49CD-9710-053B8626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문제 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FE661-A1E7-45AA-8C18-9C92CBE5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190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4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3900" dirty="0"/>
              <a:t>ORDER</a:t>
            </a:r>
            <a:br>
              <a:rPr lang="en-US" altLang="ko-KR" sz="23900" dirty="0"/>
            </a:br>
            <a:r>
              <a:rPr lang="en-US" altLang="ko-KR" sz="23900" dirty="0"/>
              <a:t>BY</a:t>
            </a:r>
            <a:endParaRPr lang="ko-KR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3955459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3E05-CB02-4BFB-BAA1-50B82D98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정렬하기 </a:t>
            </a:r>
            <a:r>
              <a:rPr lang="ko-KR" altLang="en-US" dirty="0" err="1"/>
              <a:t>오더바이쓰기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5180A4-8181-49CE-9038-52EF0C20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--</a:t>
            </a:r>
            <a:r>
              <a:rPr lang="ko-KR" altLang="en-US" dirty="0"/>
              <a:t>데이터의 </a:t>
            </a:r>
            <a:r>
              <a:rPr lang="ko-KR" altLang="en-US" dirty="0" err="1"/>
              <a:t>순서정하기</a:t>
            </a:r>
            <a:endParaRPr lang="ko-KR" altLang="en-US" dirty="0"/>
          </a:p>
          <a:p>
            <a:r>
              <a:rPr lang="en-US" altLang="ko-KR" dirty="0"/>
              <a:t>--</a:t>
            </a:r>
            <a:r>
              <a:rPr lang="en-US" altLang="ko-KR" b="1" dirty="0"/>
              <a:t>ORDER BY </a:t>
            </a:r>
            <a:r>
              <a:rPr lang="en-US" altLang="ko-KR" dirty="0"/>
              <a:t>:</a:t>
            </a:r>
            <a:r>
              <a:rPr lang="ko-KR" altLang="en-US" dirty="0"/>
              <a:t>오름 </a:t>
            </a:r>
            <a:r>
              <a:rPr lang="en-US" altLang="ko-KR" dirty="0"/>
              <a:t>,</a:t>
            </a:r>
            <a:r>
              <a:rPr lang="ko-KR" altLang="en-US" dirty="0" err="1"/>
              <a:t>내림차순정렬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컬럼을 기준으로 정렬</a:t>
            </a:r>
          </a:p>
          <a:p>
            <a:r>
              <a:rPr lang="en-US" altLang="ko-KR" dirty="0"/>
              <a:t>--</a:t>
            </a:r>
            <a:r>
              <a:rPr lang="ko-KR" altLang="en-US" b="1" dirty="0"/>
              <a:t>숫자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작은 </a:t>
            </a:r>
            <a:r>
              <a:rPr lang="en-US" altLang="ko-KR" dirty="0"/>
              <a:t>-&gt; </a:t>
            </a:r>
            <a:r>
              <a:rPr lang="ko-KR" altLang="en-US" dirty="0" err="1"/>
              <a:t>큰수</a:t>
            </a:r>
            <a:r>
              <a:rPr lang="ko-KR" altLang="en-US" dirty="0"/>
              <a:t> </a:t>
            </a:r>
            <a:r>
              <a:rPr lang="en-US" altLang="ko-KR" dirty="0"/>
              <a:t>:ASC  </a:t>
            </a:r>
            <a:r>
              <a:rPr lang="ko-KR" altLang="en-US" dirty="0"/>
              <a:t>오름차순 </a:t>
            </a:r>
            <a:r>
              <a:rPr lang="en-US" altLang="ko-KR" dirty="0"/>
              <a:t>/</a:t>
            </a:r>
            <a:r>
              <a:rPr lang="ko-KR" altLang="en-US" dirty="0" err="1"/>
              <a:t>큰수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작은수</a:t>
            </a:r>
            <a:r>
              <a:rPr lang="ko-KR" altLang="en-US" dirty="0"/>
              <a:t> </a:t>
            </a:r>
            <a:r>
              <a:rPr lang="en-US" altLang="ko-KR" dirty="0"/>
              <a:t>DESC </a:t>
            </a:r>
            <a:r>
              <a:rPr lang="ko-KR" altLang="en-US" dirty="0"/>
              <a:t>내림차순</a:t>
            </a:r>
          </a:p>
          <a:p>
            <a:r>
              <a:rPr lang="en-US" altLang="ko-KR" dirty="0"/>
              <a:t>--</a:t>
            </a:r>
            <a:r>
              <a:rPr lang="ko-KR" altLang="en-US" b="1" dirty="0"/>
              <a:t>문자열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사전순</a:t>
            </a:r>
            <a:r>
              <a:rPr lang="ko-KR" altLang="en-US" dirty="0"/>
              <a:t> 앞 </a:t>
            </a:r>
            <a:r>
              <a:rPr lang="en-US" altLang="ko-KR" dirty="0"/>
              <a:t>-&gt; </a:t>
            </a:r>
            <a:r>
              <a:rPr lang="ko-KR" altLang="en-US" dirty="0"/>
              <a:t>뒤 </a:t>
            </a:r>
            <a:r>
              <a:rPr lang="en-US" altLang="ko-KR" dirty="0"/>
              <a:t>ASC / </a:t>
            </a:r>
            <a:r>
              <a:rPr lang="ko-KR" altLang="en-US" dirty="0" err="1"/>
              <a:t>사전순</a:t>
            </a:r>
            <a:r>
              <a:rPr lang="ko-KR" altLang="en-US" dirty="0"/>
              <a:t> 뒤 </a:t>
            </a:r>
            <a:r>
              <a:rPr lang="en-US" altLang="ko-KR" dirty="0"/>
              <a:t>-&gt;</a:t>
            </a:r>
            <a:r>
              <a:rPr lang="ko-KR" altLang="en-US" dirty="0"/>
              <a:t>앞 </a:t>
            </a:r>
            <a:r>
              <a:rPr lang="en-US" altLang="ko-KR" dirty="0"/>
              <a:t>DESC</a:t>
            </a:r>
          </a:p>
          <a:p>
            <a:r>
              <a:rPr lang="en-US" altLang="ko-KR" dirty="0"/>
              <a:t>--</a:t>
            </a:r>
            <a:r>
              <a:rPr lang="ko-KR" altLang="en-US" b="1" dirty="0"/>
              <a:t>날짜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빠른 순 </a:t>
            </a:r>
            <a:r>
              <a:rPr lang="en-US" altLang="ko-KR" dirty="0"/>
              <a:t>-&gt;</a:t>
            </a:r>
            <a:r>
              <a:rPr lang="ko-KR" altLang="en-US" dirty="0"/>
              <a:t>늦은 날짜 </a:t>
            </a:r>
            <a:r>
              <a:rPr lang="en-US" altLang="ko-KR" dirty="0"/>
              <a:t>ACS /</a:t>
            </a:r>
            <a:r>
              <a:rPr lang="ko-KR" altLang="en-US" dirty="0"/>
              <a:t>늦은 날짜 </a:t>
            </a:r>
            <a:r>
              <a:rPr lang="en-US" altLang="ko-KR" dirty="0"/>
              <a:t>-&gt;</a:t>
            </a:r>
            <a:r>
              <a:rPr lang="ko-KR" altLang="en-US" dirty="0" err="1"/>
              <a:t>빠른날자</a:t>
            </a:r>
            <a:r>
              <a:rPr lang="ko-KR" altLang="en-US" dirty="0"/>
              <a:t> </a:t>
            </a:r>
            <a:r>
              <a:rPr lang="en-US" altLang="ko-KR" dirty="0"/>
              <a:t>DESC</a:t>
            </a:r>
          </a:p>
          <a:p>
            <a:r>
              <a:rPr lang="en-US" altLang="ko-KR" dirty="0"/>
              <a:t>--</a:t>
            </a:r>
            <a:r>
              <a:rPr lang="en-US" altLang="ko-KR" b="1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정렬기준</a:t>
            </a:r>
            <a:r>
              <a:rPr lang="en-US" altLang="ko-KR" dirty="0"/>
              <a:t>(ASC/DESC)</a:t>
            </a:r>
          </a:p>
          <a:p>
            <a:r>
              <a:rPr lang="en-US" altLang="ko-KR" dirty="0"/>
              <a:t>--</a:t>
            </a:r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en-US" altLang="ko-KR" dirty="0"/>
              <a:t>...</a:t>
            </a:r>
          </a:p>
          <a:p>
            <a:r>
              <a:rPr lang="en-US" altLang="ko-KR" dirty="0"/>
              <a:t>--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테이블명</a:t>
            </a:r>
          </a:p>
          <a:p>
            <a:r>
              <a:rPr lang="en-US" altLang="ko-KR" dirty="0"/>
              <a:t>-- [</a:t>
            </a:r>
            <a:r>
              <a:rPr lang="en-US" altLang="ko-KR" b="1" dirty="0"/>
              <a:t>WHERE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--[</a:t>
            </a:r>
            <a:r>
              <a:rPr lang="en-US" altLang="ko-KR" b="1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정렬기준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--</a:t>
            </a:r>
            <a:r>
              <a:rPr lang="en-US" altLang="ko-KR" b="1" dirty="0"/>
              <a:t>ORDER BY </a:t>
            </a:r>
            <a:r>
              <a:rPr lang="ko-KR" altLang="en-US" dirty="0"/>
              <a:t>구문은 </a:t>
            </a:r>
            <a:r>
              <a:rPr lang="en-US" altLang="ko-KR" b="1" dirty="0"/>
              <a:t>SELECT</a:t>
            </a:r>
            <a:r>
              <a:rPr lang="ko-KR" altLang="en-US" dirty="0"/>
              <a:t>문의 맨 마지막에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해석순서 </a:t>
            </a:r>
            <a:r>
              <a:rPr lang="en-US" altLang="ko-KR" dirty="0"/>
              <a:t>FROM - WHERE - GROUP BY - SELECT - ORDER BY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1BA42-8345-43CC-98DD-2C8944A96B83}"/>
              </a:ext>
            </a:extLst>
          </p:cNvPr>
          <p:cNvSpPr txBox="1"/>
          <p:nvPr/>
        </p:nvSpPr>
        <p:spPr>
          <a:xfrm>
            <a:off x="9613783" y="148485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409~419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08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068"/>
          </a:xfrm>
        </p:spPr>
        <p:txBody>
          <a:bodyPr>
            <a:normAutofit/>
          </a:bodyPr>
          <a:lstStyle/>
          <a:p>
            <a:pPr algn="ctr"/>
            <a:r>
              <a:rPr lang="ko-KR" altLang="en-US" sz="17900" dirty="0"/>
              <a:t>남녀구분</a:t>
            </a:r>
          </a:p>
        </p:txBody>
      </p:sp>
    </p:spTree>
    <p:extLst>
      <p:ext uri="{BB962C8B-B14F-4D97-AF65-F5344CB8AC3E}">
        <p14:creationId xmlns:p14="http://schemas.microsoft.com/office/powerpoint/2010/main" val="1087605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68549-A5C9-4B0E-B5C0-CC080FDB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남자여자구분하는거</a:t>
            </a:r>
            <a:r>
              <a:rPr lang="ko-KR" altLang="en-US" dirty="0"/>
              <a:t> 잘 정리하기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1428A-B8B9-4A5E-B94B-5BF24BCF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--SELECT</a:t>
            </a:r>
            <a:r>
              <a:rPr lang="ko-KR" altLang="en-US" dirty="0"/>
              <a:t>문을 조건에 따라 분기해보자</a:t>
            </a:r>
          </a:p>
          <a:p>
            <a:r>
              <a:rPr lang="en-US" altLang="ko-KR" dirty="0"/>
              <a:t>--DECODE</a:t>
            </a:r>
            <a:r>
              <a:rPr lang="ko-KR" altLang="en-US" dirty="0"/>
              <a:t>함수 이용하기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자바의 </a:t>
            </a:r>
            <a:r>
              <a:rPr lang="en-US" altLang="ko-KR" dirty="0"/>
              <a:t>SWITCH </a:t>
            </a:r>
            <a:r>
              <a:rPr lang="ko-KR" altLang="en-US" dirty="0"/>
              <a:t>비슷함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--DECODE(</a:t>
            </a:r>
            <a:r>
              <a:rPr lang="ko-KR" altLang="en-US" dirty="0" err="1"/>
              <a:t>기준값</a:t>
            </a:r>
            <a:r>
              <a:rPr lang="en-US" altLang="ko-KR" dirty="0"/>
              <a:t>,</a:t>
            </a:r>
            <a:r>
              <a:rPr lang="ko-KR" altLang="en-US" dirty="0"/>
              <a:t>조건</a:t>
            </a:r>
            <a:r>
              <a:rPr lang="en-US" altLang="ko-KR" dirty="0"/>
              <a:t>1,</a:t>
            </a:r>
            <a:r>
              <a:rPr lang="ko-KR" altLang="en-US" dirty="0"/>
              <a:t>결과</a:t>
            </a:r>
            <a:r>
              <a:rPr lang="en-US" altLang="ko-KR" dirty="0"/>
              <a:t>1,</a:t>
            </a:r>
            <a:r>
              <a:rPr lang="ko-KR" altLang="en-US" dirty="0"/>
              <a:t>조건</a:t>
            </a:r>
            <a:r>
              <a:rPr lang="en-US" altLang="ko-KR" dirty="0"/>
              <a:t>2,</a:t>
            </a:r>
            <a:r>
              <a:rPr lang="ko-KR" altLang="en-US" dirty="0"/>
              <a:t>결과</a:t>
            </a:r>
            <a:r>
              <a:rPr lang="en-US" altLang="ko-KR" dirty="0"/>
              <a:t>2,... </a:t>
            </a:r>
            <a:r>
              <a:rPr lang="ko-KR" altLang="en-US" dirty="0"/>
              <a:t>결과</a:t>
            </a:r>
            <a:r>
              <a:rPr lang="en-US" altLang="ko-KR" dirty="0"/>
              <a:t>(DEFAULT))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성별 컬럼을 생성할 수 있음</a:t>
            </a:r>
          </a:p>
          <a:p>
            <a:r>
              <a:rPr lang="en-US" altLang="ko-KR" dirty="0"/>
              <a:t>SELECT EMP_NAME,EMP_NO,</a:t>
            </a:r>
          </a:p>
          <a:p>
            <a:r>
              <a:rPr lang="en-US" altLang="ko-KR" dirty="0"/>
              <a:t>        </a:t>
            </a:r>
            <a:r>
              <a:rPr lang="en-US" altLang="ko-KR" b="1" dirty="0"/>
              <a:t>DECODE</a:t>
            </a:r>
            <a:r>
              <a:rPr lang="en-US" altLang="ko-KR" dirty="0"/>
              <a:t>(SUBSTR(EMP_NO,8,1),'1','</a:t>
            </a:r>
            <a:r>
              <a:rPr lang="ko-KR" altLang="en-US" dirty="0"/>
              <a:t>남자</a:t>
            </a:r>
            <a:r>
              <a:rPr lang="en-US" altLang="ko-KR" dirty="0"/>
              <a:t>','2','</a:t>
            </a:r>
            <a:r>
              <a:rPr lang="ko-KR" altLang="en-US" dirty="0"/>
              <a:t>여자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    FROM EMPLOYEE;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4293D-7570-443C-B790-436871CF47D1}"/>
              </a:ext>
            </a:extLst>
          </p:cNvPr>
          <p:cNvSpPr txBox="1"/>
          <p:nvPr/>
        </p:nvSpPr>
        <p:spPr>
          <a:xfrm>
            <a:off x="9806730" y="68103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794~822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17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11"/>
          </a:xfrm>
        </p:spPr>
        <p:txBody>
          <a:bodyPr>
            <a:noAutofit/>
          </a:bodyPr>
          <a:lstStyle/>
          <a:p>
            <a:pPr algn="ctr"/>
            <a:r>
              <a:rPr lang="ko-KR" altLang="en-US" sz="17900" dirty="0"/>
              <a:t>오라클</a:t>
            </a:r>
            <a:br>
              <a:rPr lang="en-US" altLang="ko-KR" sz="17900" dirty="0"/>
            </a:br>
            <a:r>
              <a:rPr lang="ko-KR" altLang="en-US" sz="17900" dirty="0"/>
              <a:t>계정생성</a:t>
            </a:r>
          </a:p>
        </p:txBody>
      </p:sp>
    </p:spTree>
    <p:extLst>
      <p:ext uri="{BB962C8B-B14F-4D97-AF65-F5344CB8AC3E}">
        <p14:creationId xmlns:p14="http://schemas.microsoft.com/office/powerpoint/2010/main" val="2388544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1A45F-8FE2-42A6-803C-9B93A9C0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--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DB</a:t>
            </a:r>
            <a:r>
              <a:rPr lang="ko-KR" altLang="en-US" sz="1400" dirty="0"/>
              <a:t>를 이용하는 사용자 계정을 등록하고 이용해보자</a:t>
            </a:r>
          </a:p>
          <a:p>
            <a:r>
              <a:rPr lang="en-US" altLang="ko-KR" sz="1400" dirty="0"/>
              <a:t>-- </a:t>
            </a:r>
            <a:r>
              <a:rPr lang="ko-KR" altLang="en-US" sz="1400" dirty="0"/>
              <a:t>사용자계정은 </a:t>
            </a:r>
            <a:r>
              <a:rPr lang="en-US" altLang="ko-KR" sz="1400" dirty="0"/>
              <a:t>SYSTEM/SYS AS SYSDBA</a:t>
            </a:r>
            <a:r>
              <a:rPr lang="ko-KR" altLang="en-US" sz="1400" dirty="0"/>
              <a:t>계정이 등록을 함</a:t>
            </a:r>
          </a:p>
          <a:p>
            <a:r>
              <a:rPr lang="en-US" altLang="ko-KR" sz="1400" dirty="0"/>
              <a:t>-- </a:t>
            </a:r>
            <a:r>
              <a:rPr lang="ko-KR" altLang="en-US" sz="1400" dirty="0"/>
              <a:t>오라클 </a:t>
            </a:r>
            <a:r>
              <a:rPr lang="en-US" altLang="ko-KR" sz="1400" dirty="0"/>
              <a:t>DB</a:t>
            </a:r>
            <a:r>
              <a:rPr lang="ko-KR" altLang="en-US" sz="1400" dirty="0"/>
              <a:t>를 이용하려면 반드시 계정이 있어야함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 </a:t>
            </a:r>
            <a:r>
              <a:rPr lang="ko-KR" altLang="en-US" sz="1400" dirty="0"/>
              <a:t>계정을 생성하는 명령어</a:t>
            </a:r>
          </a:p>
          <a:p>
            <a:r>
              <a:rPr lang="en-US" altLang="ko-KR" sz="1400" dirty="0"/>
              <a:t>-- CREATE USER </a:t>
            </a:r>
            <a:r>
              <a:rPr lang="ko-KR" altLang="en-US" sz="1400" dirty="0" err="1"/>
              <a:t>계정명</a:t>
            </a:r>
            <a:r>
              <a:rPr lang="ko-KR" altLang="en-US" sz="1400" dirty="0"/>
              <a:t> </a:t>
            </a:r>
            <a:r>
              <a:rPr lang="en-US" altLang="ko-KR" sz="1400" dirty="0"/>
              <a:t>IDENTIFIED BY </a:t>
            </a:r>
            <a:r>
              <a:rPr lang="ko-KR" altLang="en-US" sz="1400" dirty="0"/>
              <a:t>비밀번호</a:t>
            </a:r>
            <a:endParaRPr lang="en-US" altLang="ko-KR" sz="1400" dirty="0"/>
          </a:p>
          <a:p>
            <a:r>
              <a:rPr lang="en-US" altLang="ko-KR" sz="1400" dirty="0"/>
              <a:t>--</a:t>
            </a:r>
            <a:r>
              <a:rPr lang="ko-KR" altLang="en-US" sz="1400" dirty="0"/>
              <a:t>권한 부여하기</a:t>
            </a:r>
          </a:p>
          <a:p>
            <a:r>
              <a:rPr lang="en-US" altLang="ko-KR" sz="1400" dirty="0"/>
              <a:t>--GRANT </a:t>
            </a:r>
            <a:r>
              <a:rPr lang="ko-KR" altLang="en-US" sz="1400" dirty="0"/>
              <a:t>권한</a:t>
            </a:r>
            <a:r>
              <a:rPr lang="en-US" altLang="ko-KR" sz="1400" dirty="0"/>
              <a:t>||</a:t>
            </a:r>
            <a:r>
              <a:rPr lang="ko-KR" altLang="en-US" sz="1400" dirty="0"/>
              <a:t>롤</a:t>
            </a:r>
            <a:r>
              <a:rPr lang="en-US" altLang="ko-KR" sz="1400" dirty="0"/>
              <a:t>(ROLE),[</a:t>
            </a:r>
            <a:r>
              <a:rPr lang="ko-KR" altLang="en-US" sz="1400" dirty="0"/>
              <a:t>권한</a:t>
            </a:r>
            <a:r>
              <a:rPr lang="en-US" altLang="ko-KR" sz="1400" dirty="0"/>
              <a:t>||ROLE], TO </a:t>
            </a:r>
            <a:r>
              <a:rPr lang="ko-KR" altLang="en-US" sz="1400" dirty="0" err="1"/>
              <a:t>계정명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--CONNECT(ROLE) : </a:t>
            </a:r>
            <a:r>
              <a:rPr lang="ko-KR" altLang="en-US" sz="1400" dirty="0"/>
              <a:t>계정이 </a:t>
            </a:r>
            <a:r>
              <a:rPr lang="en-US" altLang="ko-KR" sz="1400" dirty="0"/>
              <a:t>DB</a:t>
            </a:r>
            <a:r>
              <a:rPr lang="ko-KR" altLang="en-US" sz="1400" dirty="0"/>
              <a:t>에 접속</a:t>
            </a:r>
            <a:r>
              <a:rPr lang="en-US" altLang="ko-KR" sz="1400" dirty="0"/>
              <a:t>(</a:t>
            </a:r>
            <a:r>
              <a:rPr lang="ko-KR" altLang="en-US" sz="1400" dirty="0"/>
              <a:t>연결</a:t>
            </a:r>
            <a:r>
              <a:rPr lang="en-US" altLang="ko-KR" sz="1400" dirty="0"/>
              <a:t>)</a:t>
            </a:r>
            <a:r>
              <a:rPr lang="ko-KR" altLang="en-US" sz="1400" dirty="0"/>
              <a:t>할 수 있는 권한 부여</a:t>
            </a:r>
            <a:endParaRPr lang="en-US" altLang="ko-KR" sz="1400" dirty="0"/>
          </a:p>
          <a:p>
            <a:r>
              <a:rPr lang="en-US" altLang="ko-KR" sz="1400" dirty="0"/>
              <a:t>--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저장공간</a:t>
            </a:r>
            <a:r>
              <a:rPr lang="en-US" altLang="ko-KR" sz="1400" dirty="0"/>
              <a:t>:</a:t>
            </a:r>
            <a:r>
              <a:rPr lang="ko-KR" altLang="en-US" sz="1400" dirty="0"/>
              <a:t>데이터를 저장할 수 있는</a:t>
            </a:r>
            <a:r>
              <a:rPr lang="en-US" altLang="ko-KR" sz="1400" dirty="0"/>
              <a:t>)</a:t>
            </a:r>
            <a:r>
              <a:rPr lang="ko-KR" altLang="en-US" sz="1400" dirty="0"/>
              <a:t>을 생성할 수 있는 권한이 부여되어야 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--RESOURCE(ROLE)</a:t>
            </a:r>
            <a:r>
              <a:rPr lang="ko-KR" altLang="en-US" sz="1400" dirty="0"/>
              <a:t>를 부여</a:t>
            </a:r>
            <a:r>
              <a:rPr lang="en-US" altLang="ko-KR" sz="1400" dirty="0"/>
              <a:t>: </a:t>
            </a:r>
            <a:r>
              <a:rPr lang="ko-KR" altLang="en-US" sz="1400" dirty="0"/>
              <a:t>테이블을 생성하고 이용할 수 있는 권한이 있는 </a:t>
            </a:r>
            <a:r>
              <a:rPr lang="en-US" altLang="ko-KR" sz="1400" dirty="0"/>
              <a:t>ROLE;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0574E-E8BA-4B42-BA50-5B5786293429}"/>
              </a:ext>
            </a:extLst>
          </p:cNvPr>
          <p:cNvSpPr txBox="1"/>
          <p:nvPr/>
        </p:nvSpPr>
        <p:spPr>
          <a:xfrm>
            <a:off x="662730" y="5388570"/>
            <a:ext cx="4088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USER KH IDENTIFIED BY KH; </a:t>
            </a:r>
          </a:p>
          <a:p>
            <a:r>
              <a:rPr lang="en-US" altLang="ko-KR" dirty="0"/>
              <a:t>GRANT CONNECT TO KH;</a:t>
            </a:r>
          </a:p>
          <a:p>
            <a:r>
              <a:rPr lang="en-US" altLang="ko-KR" dirty="0"/>
              <a:t>GRANT RESOURCE TO KH;</a:t>
            </a:r>
          </a:p>
          <a:p>
            <a:r>
              <a:rPr lang="ko-KR" altLang="en-US" dirty="0" err="1"/>
              <a:t>재접속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34FFC-9EEC-4523-BF5F-629C147B7A6F}"/>
              </a:ext>
            </a:extLst>
          </p:cNvPr>
          <p:cNvSpPr txBox="1"/>
          <p:nvPr/>
        </p:nvSpPr>
        <p:spPr>
          <a:xfrm>
            <a:off x="6618913" y="5665568"/>
            <a:ext cx="4379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USER TEST IDENTIFIED BY TEST;</a:t>
            </a:r>
          </a:p>
          <a:p>
            <a:r>
              <a:rPr lang="en-US" altLang="ko-KR" dirty="0"/>
              <a:t>GRANT CONNECT, RESOURCE TO TEST;</a:t>
            </a:r>
          </a:p>
          <a:p>
            <a:r>
              <a:rPr lang="ko-KR" altLang="en-US" dirty="0" err="1"/>
              <a:t>재접속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ECDB4-14FE-4837-A850-D1297902A4AA}"/>
              </a:ext>
            </a:extLst>
          </p:cNvPr>
          <p:cNvSpPr txBox="1"/>
          <p:nvPr/>
        </p:nvSpPr>
        <p:spPr>
          <a:xfrm>
            <a:off x="10998382" y="182562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18~36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14A5265-98EB-4532-AD70-8637C70B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DDB8-DCB7-4B0D-A1E4-2EF9B543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언어 </a:t>
            </a:r>
            <a:r>
              <a:rPr lang="en-US" altLang="ko-KR" dirty="0"/>
              <a:t>DQL DCL </a:t>
            </a:r>
            <a:r>
              <a:rPr lang="ko-KR" altLang="en-US" dirty="0" err="1"/>
              <a:t>같은거</a:t>
            </a:r>
            <a:r>
              <a:rPr lang="ko-KR" altLang="en-US" dirty="0"/>
              <a:t> 명령어 어떤 의미 거기 해당하는 </a:t>
            </a:r>
            <a:r>
              <a:rPr lang="ko-KR" altLang="en-US" dirty="0" err="1"/>
              <a:t>명령어어떤건지</a:t>
            </a:r>
            <a:r>
              <a:rPr lang="ko-KR" altLang="en-US" dirty="0"/>
              <a:t> 알기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63359B2-3BE1-47B6-B79F-C9BE4C8D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56" y="1490083"/>
            <a:ext cx="7781125" cy="51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11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233"/>
          </a:xfrm>
        </p:spPr>
        <p:txBody>
          <a:bodyPr>
            <a:normAutofit/>
          </a:bodyPr>
          <a:lstStyle/>
          <a:p>
            <a:pPr algn="ctr"/>
            <a:r>
              <a:rPr lang="ko-KR" altLang="en-US" sz="11500" dirty="0"/>
              <a:t>오류 난</a:t>
            </a:r>
            <a:br>
              <a:rPr lang="en-US" altLang="ko-KR" sz="11500" dirty="0"/>
            </a:br>
            <a:r>
              <a:rPr lang="en-US" altLang="ko-KR" sz="11500" dirty="0"/>
              <a:t>SELECT</a:t>
            </a:r>
            <a:r>
              <a:rPr lang="ko-KR" altLang="en-US" sz="11500" dirty="0"/>
              <a:t>문 찾기</a:t>
            </a:r>
          </a:p>
        </p:txBody>
      </p:sp>
    </p:spTree>
    <p:extLst>
      <p:ext uri="{BB962C8B-B14F-4D97-AF65-F5344CB8AC3E}">
        <p14:creationId xmlns:p14="http://schemas.microsoft.com/office/powerpoint/2010/main" val="204650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67A0-8508-41AE-B4FB-CB2D823E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문을 보고 </a:t>
            </a:r>
            <a:r>
              <a:rPr lang="ko-KR" altLang="en-US" dirty="0" err="1"/>
              <a:t>잘못된거</a:t>
            </a:r>
            <a:r>
              <a:rPr lang="ko-KR" altLang="en-US" dirty="0"/>
              <a:t> 찾기 </a:t>
            </a:r>
            <a:r>
              <a:rPr lang="en-US" altLang="ko-KR" dirty="0"/>
              <a:t>WHERE</a:t>
            </a:r>
            <a:r>
              <a:rPr lang="ko-KR" altLang="en-US" dirty="0"/>
              <a:t>절 비교연산자들 </a:t>
            </a:r>
            <a:r>
              <a:rPr lang="ko-KR" altLang="en-US" dirty="0" err="1"/>
              <a:t>잘보기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42B34-1972-4325-8271-4AE70A25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교재 </a:t>
            </a:r>
            <a:r>
              <a:rPr lang="en-US" altLang="ko-KR" dirty="0"/>
              <a:t>1_DML(SELECT).pdf </a:t>
            </a:r>
            <a:r>
              <a:rPr lang="ko-KR" altLang="en-US" dirty="0"/>
              <a:t>전반적으로 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108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245400"/>
          </a:xfrm>
        </p:spPr>
        <p:txBody>
          <a:bodyPr>
            <a:normAutofit/>
          </a:bodyPr>
          <a:lstStyle/>
          <a:p>
            <a:pPr algn="ctr"/>
            <a:r>
              <a:rPr lang="en-US" altLang="ko-KR" sz="13800" dirty="0"/>
              <a:t>NULL</a:t>
            </a:r>
            <a:r>
              <a:rPr lang="ko-KR" altLang="en-US" sz="13800" dirty="0"/>
              <a:t>값 처리</a:t>
            </a:r>
          </a:p>
        </p:txBody>
      </p:sp>
    </p:spTree>
    <p:extLst>
      <p:ext uri="{BB962C8B-B14F-4D97-AF65-F5344CB8AC3E}">
        <p14:creationId xmlns:p14="http://schemas.microsoft.com/office/powerpoint/2010/main" val="2239596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4206C-70D2-4D2E-9C02-61DCA4A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처리 비교하기 </a:t>
            </a:r>
            <a:r>
              <a:rPr lang="ko-KR" altLang="en-US" dirty="0" err="1"/>
              <a:t>어떻게하는지</a:t>
            </a:r>
            <a:r>
              <a:rPr lang="ko-KR" altLang="en-US" dirty="0"/>
              <a:t> 알기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36E2B-F9AA-4007-87E9-E050A628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--NULL</a:t>
            </a:r>
            <a:r>
              <a:rPr lang="ko-KR" altLang="en-US" dirty="0"/>
              <a:t>값은 아무 </a:t>
            </a:r>
            <a:r>
              <a:rPr lang="ko-KR" altLang="en-US" dirty="0" err="1"/>
              <a:t>의미없는</a:t>
            </a:r>
            <a:r>
              <a:rPr lang="ko-KR" altLang="en-US" dirty="0"/>
              <a:t> </a:t>
            </a:r>
            <a:r>
              <a:rPr lang="ko-KR" altLang="en-US" dirty="0" err="1"/>
              <a:t>공값으로</a:t>
            </a:r>
            <a:r>
              <a:rPr lang="ko-KR" altLang="en-US" dirty="0"/>
              <a:t> 연산처리가 되지 않음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--IS NULL : </a:t>
            </a:r>
            <a:r>
              <a:rPr lang="ko-KR" altLang="en-US" dirty="0"/>
              <a:t>컬럼에 있는 </a:t>
            </a:r>
            <a:r>
              <a:rPr lang="en-US" altLang="ko-KR" dirty="0"/>
              <a:t>NULL</a:t>
            </a:r>
            <a:r>
              <a:rPr lang="ko-KR" altLang="en-US" dirty="0"/>
              <a:t>값을 조회하는 연산자</a:t>
            </a:r>
          </a:p>
          <a:p>
            <a:r>
              <a:rPr lang="en-US" altLang="ko-KR" dirty="0"/>
              <a:t>--IS NOT NULL : </a:t>
            </a:r>
            <a:r>
              <a:rPr lang="ko-KR" altLang="en-US" dirty="0"/>
              <a:t>컬럼에 </a:t>
            </a:r>
            <a:r>
              <a:rPr lang="en-US" altLang="ko-KR" dirty="0"/>
              <a:t>NULL</a:t>
            </a:r>
            <a:r>
              <a:rPr lang="ko-KR" altLang="en-US" dirty="0"/>
              <a:t>이 </a:t>
            </a:r>
            <a:r>
              <a:rPr lang="ko-KR" altLang="en-US" dirty="0" err="1"/>
              <a:t>아닌값을</a:t>
            </a:r>
            <a:r>
              <a:rPr lang="ko-KR" altLang="en-US" dirty="0"/>
              <a:t> 조회하는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CDCEC-94D8-4FB4-A2FC-974045278913}"/>
              </a:ext>
            </a:extLst>
          </p:cNvPr>
          <p:cNvSpPr txBox="1"/>
          <p:nvPr/>
        </p:nvSpPr>
        <p:spPr>
          <a:xfrm>
            <a:off x="10800603" y="132135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273~276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99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9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17900" dirty="0"/>
              <a:t>LIKE</a:t>
            </a:r>
            <a:br>
              <a:rPr lang="en-US" altLang="ko-KR" sz="17900" dirty="0"/>
            </a:br>
            <a:r>
              <a:rPr lang="ko-KR" altLang="en-US" sz="17900" dirty="0"/>
              <a:t>와일드카드</a:t>
            </a:r>
          </a:p>
        </p:txBody>
      </p:sp>
    </p:spTree>
    <p:extLst>
      <p:ext uri="{BB962C8B-B14F-4D97-AF65-F5344CB8AC3E}">
        <p14:creationId xmlns:p14="http://schemas.microsoft.com/office/powerpoint/2010/main" val="33222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5129A-3679-4035-80C3-8B0CB1D6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셀렉문</a:t>
            </a:r>
            <a:r>
              <a:rPr lang="ko-KR" altLang="en-US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절 비교연산자 </a:t>
            </a:r>
            <a:r>
              <a:rPr lang="en-US" altLang="ko-KR" dirty="0"/>
              <a:t>LIKE </a:t>
            </a:r>
            <a:r>
              <a:rPr lang="ko-KR" altLang="en-US" dirty="0"/>
              <a:t>관련 와일드카드 알기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6472E-9210-452A-ABB3-CA0D60DE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--LIKE : </a:t>
            </a:r>
            <a:r>
              <a:rPr lang="ko-KR" altLang="en-US" dirty="0"/>
              <a:t>특정 패턴의 </a:t>
            </a:r>
            <a:r>
              <a:rPr lang="ko-KR" altLang="en-US" dirty="0" err="1"/>
              <a:t>문자값을</a:t>
            </a:r>
            <a:r>
              <a:rPr lang="ko-KR" altLang="en-US" dirty="0"/>
              <a:t> 조회하는 기능 </a:t>
            </a:r>
            <a:r>
              <a:rPr lang="en-US" altLang="ko-KR" dirty="0"/>
              <a:t>' '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와일드카드를 사용해서 조회</a:t>
            </a:r>
            <a:r>
              <a:rPr lang="en-US" altLang="ko-KR" dirty="0"/>
              <a:t>. </a:t>
            </a:r>
            <a:r>
              <a:rPr lang="ko-KR" altLang="en-US" dirty="0"/>
              <a:t>와일드카드는 특정 문자를 뜻함 </a:t>
            </a:r>
            <a:r>
              <a:rPr lang="en-US" altLang="ko-KR" dirty="0"/>
              <a:t>%, _ </a:t>
            </a:r>
            <a:r>
              <a:rPr lang="ko-KR" altLang="en-US" dirty="0"/>
              <a:t>기호 사용</a:t>
            </a:r>
          </a:p>
          <a:p>
            <a:r>
              <a:rPr lang="en-US" altLang="ko-KR" dirty="0"/>
              <a:t>-- % : 0</a:t>
            </a:r>
            <a:r>
              <a:rPr lang="ko-KR" altLang="en-US" dirty="0"/>
              <a:t>개 이상의 임의의 문자 표시</a:t>
            </a:r>
            <a:r>
              <a:rPr lang="en-US" altLang="ko-KR" dirty="0"/>
              <a:t>(0</a:t>
            </a:r>
            <a:r>
              <a:rPr lang="ko-KR" altLang="en-US" dirty="0"/>
              <a:t>개 이상의 문자로 표현되는 전체 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-- LIKE '%</a:t>
            </a:r>
            <a:r>
              <a:rPr lang="ko-KR" altLang="en-US" dirty="0"/>
              <a:t>안녕</a:t>
            </a:r>
            <a:r>
              <a:rPr lang="en-US" altLang="ko-KR" dirty="0"/>
              <a:t>' -&gt; </a:t>
            </a:r>
            <a:r>
              <a:rPr lang="ko-KR" altLang="en-US" dirty="0"/>
              <a:t>안녕</a:t>
            </a:r>
            <a:r>
              <a:rPr lang="en-US" altLang="ko-KR" dirty="0"/>
              <a:t>(O), </a:t>
            </a:r>
            <a:r>
              <a:rPr lang="ko-KR" altLang="en-US" dirty="0" err="1"/>
              <a:t>하안녕</a:t>
            </a:r>
            <a:r>
              <a:rPr lang="en-US" altLang="ko-KR" dirty="0"/>
              <a:t>(O), </a:t>
            </a:r>
            <a:r>
              <a:rPr lang="ko-KR" altLang="en-US" dirty="0" err="1"/>
              <a:t>라ㅓ낭안녕</a:t>
            </a:r>
            <a:r>
              <a:rPr lang="en-US" altLang="ko-KR" dirty="0"/>
              <a:t>(O) </a:t>
            </a:r>
            <a:r>
              <a:rPr lang="ko-KR" altLang="en-US" dirty="0" err="1"/>
              <a:t>아가나안</a:t>
            </a:r>
            <a:r>
              <a:rPr lang="ko-KR" altLang="en-US" dirty="0"/>
              <a:t> </a:t>
            </a:r>
            <a:r>
              <a:rPr lang="ko-KR" altLang="en-US" dirty="0" err="1"/>
              <a:t>녕</a:t>
            </a:r>
            <a:r>
              <a:rPr lang="en-US" altLang="ko-KR" dirty="0"/>
              <a:t>(x)-&gt;</a:t>
            </a:r>
            <a:r>
              <a:rPr lang="ko-KR" altLang="en-US" dirty="0"/>
              <a:t>안녕으로 끝나는 문자열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    %</a:t>
            </a:r>
            <a:r>
              <a:rPr lang="ko-KR" altLang="en-US" dirty="0"/>
              <a:t>는 </a:t>
            </a:r>
            <a:r>
              <a:rPr lang="en-US" altLang="ko-KR" dirty="0"/>
              <a:t>%</a:t>
            </a:r>
            <a:r>
              <a:rPr lang="ko-KR" altLang="en-US" dirty="0"/>
              <a:t>자리에 아무거나 </a:t>
            </a:r>
            <a:r>
              <a:rPr lang="ko-KR" altLang="en-US" dirty="0" err="1"/>
              <a:t>들어가도된다는</a:t>
            </a:r>
            <a:r>
              <a:rPr lang="ko-KR" altLang="en-US" dirty="0"/>
              <a:t> 뜻</a:t>
            </a:r>
            <a:r>
              <a:rPr lang="en-US" altLang="ko-KR" dirty="0"/>
              <a:t>, </a:t>
            </a:r>
            <a:r>
              <a:rPr lang="ko-KR" altLang="en-US" dirty="0"/>
              <a:t>반드시 마지막에 안녕이 있어야함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 LIKE '</a:t>
            </a:r>
            <a:r>
              <a:rPr lang="ko-KR" altLang="en-US" dirty="0"/>
              <a:t>홍</a:t>
            </a:r>
            <a:r>
              <a:rPr lang="en-US" altLang="ko-KR" dirty="0"/>
              <a:t>%' -&gt; </a:t>
            </a:r>
            <a:r>
              <a:rPr lang="ko-KR" altLang="en-US" dirty="0"/>
              <a:t>홍으로 시작하는 문자열 모두</a:t>
            </a:r>
            <a:r>
              <a:rPr lang="en-US" altLang="ko-KR" dirty="0"/>
              <a:t>! -&gt; '</a:t>
            </a:r>
            <a:r>
              <a:rPr lang="ko-KR" altLang="en-US" dirty="0"/>
              <a:t>홍콩</a:t>
            </a:r>
            <a:r>
              <a:rPr lang="en-US" altLang="ko-KR" dirty="0"/>
              <a:t>', '</a:t>
            </a:r>
            <a:r>
              <a:rPr lang="ko-KR" altLang="en-US" dirty="0" err="1"/>
              <a:t>홍자</a:t>
            </a:r>
            <a:r>
              <a:rPr lang="en-US" altLang="ko-KR" dirty="0"/>
              <a:t>', '</a:t>
            </a:r>
            <a:r>
              <a:rPr lang="ko-KR" altLang="en-US" dirty="0" err="1"/>
              <a:t>홍가나라나마ㅏㅇ니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-- LIKE '%</a:t>
            </a:r>
            <a:r>
              <a:rPr lang="ko-KR" altLang="en-US" dirty="0"/>
              <a:t>병</a:t>
            </a:r>
            <a:r>
              <a:rPr lang="en-US" altLang="ko-KR" dirty="0"/>
              <a:t>%' -&gt; </a:t>
            </a:r>
            <a:r>
              <a:rPr lang="ko-KR" altLang="en-US" dirty="0"/>
              <a:t>병을 포함하고 있는 문자열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-- _ : 1</a:t>
            </a:r>
            <a:r>
              <a:rPr lang="ko-KR" altLang="en-US" dirty="0"/>
              <a:t>개 이상의 임의의 문자 표시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안녕</a:t>
            </a:r>
            <a:r>
              <a:rPr lang="en-US" altLang="ko-KR" dirty="0"/>
              <a:t>' -&gt; </a:t>
            </a:r>
            <a:r>
              <a:rPr lang="ko-KR" altLang="en-US" dirty="0"/>
              <a:t>안녕</a:t>
            </a:r>
            <a:r>
              <a:rPr lang="en-US" altLang="ko-KR" dirty="0"/>
              <a:t>(X), </a:t>
            </a:r>
            <a:r>
              <a:rPr lang="ko-KR" altLang="en-US" dirty="0" err="1"/>
              <a:t>하안녕</a:t>
            </a:r>
            <a:r>
              <a:rPr lang="en-US" altLang="ko-KR" dirty="0"/>
              <a:t>(O), 1</a:t>
            </a:r>
            <a:r>
              <a:rPr lang="ko-KR" altLang="en-US" dirty="0"/>
              <a:t>안녕</a:t>
            </a:r>
            <a:r>
              <a:rPr lang="en-US" altLang="ko-KR" dirty="0"/>
              <a:t>(O) -&gt; </a:t>
            </a:r>
            <a:r>
              <a:rPr lang="ko-KR" altLang="en-US" dirty="0"/>
              <a:t>안녕으로 끝나는 </a:t>
            </a:r>
            <a:r>
              <a:rPr lang="en-US" altLang="ko-KR" dirty="0"/>
              <a:t>3</a:t>
            </a:r>
            <a:r>
              <a:rPr lang="ko-KR" altLang="en-US" dirty="0"/>
              <a:t>글자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'___' -&gt; </a:t>
            </a:r>
            <a:r>
              <a:rPr lang="ko-KR" altLang="en-US" dirty="0"/>
              <a:t>무조건 </a:t>
            </a:r>
            <a:r>
              <a:rPr lang="en-US" altLang="ko-KR" dirty="0"/>
              <a:t>3</a:t>
            </a:r>
            <a:r>
              <a:rPr lang="ko-KR" altLang="en-US" dirty="0"/>
              <a:t>글자 문자열 조회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종</a:t>
            </a:r>
            <a:r>
              <a:rPr lang="en-US" altLang="ko-KR" dirty="0"/>
              <a:t>_' -&gt; </a:t>
            </a:r>
            <a:r>
              <a:rPr lang="ko-KR" altLang="en-US" dirty="0"/>
              <a:t>가운데 종이 들어가는 </a:t>
            </a:r>
            <a:r>
              <a:rPr lang="en-US" altLang="ko-KR" dirty="0"/>
              <a:t>3</a:t>
            </a:r>
            <a:r>
              <a:rPr lang="ko-KR" altLang="en-US" dirty="0"/>
              <a:t>글자 문자열</a:t>
            </a:r>
          </a:p>
          <a:p>
            <a:endParaRPr lang="ko-KR" altLang="en-US" dirty="0"/>
          </a:p>
          <a:p>
            <a:r>
              <a:rPr lang="en-US" altLang="ko-KR" dirty="0"/>
              <a:t>-- </a:t>
            </a:r>
            <a:r>
              <a:rPr lang="ko-KR" altLang="en-US" dirty="0"/>
              <a:t>두개를 종합할 수 있음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'%</a:t>
            </a:r>
            <a:r>
              <a:rPr lang="ko-KR" altLang="en-US" dirty="0"/>
              <a:t>안녕</a:t>
            </a:r>
            <a:r>
              <a:rPr lang="en-US" altLang="ko-KR" dirty="0"/>
              <a:t>_' -&gt; </a:t>
            </a:r>
            <a:r>
              <a:rPr lang="ko-KR" altLang="en-US" dirty="0"/>
              <a:t>안녕으로 끝나고 </a:t>
            </a:r>
            <a:r>
              <a:rPr lang="ko-KR" altLang="en-US" dirty="0" err="1"/>
              <a:t>한글자</a:t>
            </a:r>
            <a:r>
              <a:rPr lang="ko-KR" altLang="en-US" dirty="0"/>
              <a:t> 더 있는 문자열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종</a:t>
            </a:r>
            <a:r>
              <a:rPr lang="en-US" altLang="ko-KR" dirty="0"/>
              <a:t>_%'-&gt; 3</a:t>
            </a:r>
            <a:r>
              <a:rPr lang="ko-KR" altLang="en-US" dirty="0"/>
              <a:t>글자 이상이고 두번째 문자가 종인 문자열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--LIKE '_</a:t>
            </a:r>
            <a:r>
              <a:rPr lang="ko-KR" altLang="en-US" dirty="0"/>
              <a:t>종</a:t>
            </a:r>
            <a:r>
              <a:rPr lang="en-US" altLang="ko-KR" dirty="0"/>
              <a:t>%' -&gt; 2</a:t>
            </a:r>
            <a:r>
              <a:rPr lang="ko-KR" altLang="en-US" dirty="0"/>
              <a:t>글자 이상이고 두번째 문자가 종인 문자열 </a:t>
            </a:r>
          </a:p>
          <a:p>
            <a:endParaRPr lang="ko-KR" altLang="en-US" dirty="0"/>
          </a:p>
          <a:p>
            <a:r>
              <a:rPr lang="en-US" altLang="ko-KR" dirty="0"/>
              <a:t>--SELECT AAAASSASASA FROM </a:t>
            </a:r>
            <a:r>
              <a:rPr lang="ko-KR" altLang="en-US" dirty="0"/>
              <a:t>테이블명 </a:t>
            </a:r>
            <a:r>
              <a:rPr lang="en-US" altLang="ko-KR" dirty="0"/>
              <a:t>WHERE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 '</a:t>
            </a:r>
            <a:r>
              <a:rPr lang="ko-KR" altLang="en-US" dirty="0"/>
              <a:t>패턴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71E22-BDC5-4F54-AEBD-C8414BD947B4}"/>
              </a:ext>
            </a:extLst>
          </p:cNvPr>
          <p:cNvSpPr txBox="1"/>
          <p:nvPr/>
        </p:nvSpPr>
        <p:spPr>
          <a:xfrm>
            <a:off x="9563450" y="145629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225~243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A543-F759-455C-BD01-7C8507F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245400"/>
          </a:xfrm>
        </p:spPr>
        <p:txBody>
          <a:bodyPr>
            <a:normAutofit/>
          </a:bodyPr>
          <a:lstStyle/>
          <a:p>
            <a:pPr algn="ctr"/>
            <a:r>
              <a:rPr lang="en-US" altLang="ko-KR" sz="13800" dirty="0"/>
              <a:t>NULL</a:t>
            </a:r>
            <a:r>
              <a:rPr lang="ko-KR" altLang="en-US" sz="13800" dirty="0"/>
              <a:t>값 처리</a:t>
            </a:r>
          </a:p>
        </p:txBody>
      </p:sp>
    </p:spTree>
    <p:extLst>
      <p:ext uri="{BB962C8B-B14F-4D97-AF65-F5344CB8AC3E}">
        <p14:creationId xmlns:p14="http://schemas.microsoft.com/office/powerpoint/2010/main" val="206010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F749-097E-4AEE-B2B3-45E49443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비교도 안되고 연산도 안되는 값을 어떻게 처리하는지 </a:t>
            </a:r>
            <a:r>
              <a:rPr lang="en-US" altLang="ko-KR" dirty="0"/>
              <a:t>(NULL)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50F54-C163-4DE0-8A49-8FD62BB2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--NULL</a:t>
            </a:r>
            <a:r>
              <a:rPr lang="ko-KR" altLang="en-US" dirty="0"/>
              <a:t>값은 아무 </a:t>
            </a:r>
            <a:r>
              <a:rPr lang="ko-KR" altLang="en-US" dirty="0" err="1"/>
              <a:t>의미없는</a:t>
            </a:r>
            <a:r>
              <a:rPr lang="ko-KR" altLang="en-US" dirty="0"/>
              <a:t> </a:t>
            </a:r>
            <a:r>
              <a:rPr lang="ko-KR" altLang="en-US" dirty="0" err="1"/>
              <a:t>공값으로</a:t>
            </a:r>
            <a:r>
              <a:rPr lang="ko-KR" altLang="en-US" dirty="0"/>
              <a:t> 연산처리가 되지 않음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--IS NULL : </a:t>
            </a:r>
            <a:r>
              <a:rPr lang="ko-KR" altLang="en-US" dirty="0"/>
              <a:t>컬럼에 있는 </a:t>
            </a:r>
            <a:r>
              <a:rPr lang="en-US" altLang="ko-KR" dirty="0"/>
              <a:t>NULL</a:t>
            </a:r>
            <a:r>
              <a:rPr lang="ko-KR" altLang="en-US" dirty="0"/>
              <a:t>값을 조회하는 연산자</a:t>
            </a:r>
          </a:p>
          <a:p>
            <a:r>
              <a:rPr lang="en-US" altLang="ko-KR" dirty="0"/>
              <a:t>--IS NOT NULL : </a:t>
            </a:r>
            <a:r>
              <a:rPr lang="ko-KR" altLang="en-US" dirty="0"/>
              <a:t>컬럼에 </a:t>
            </a:r>
            <a:r>
              <a:rPr lang="en-US" altLang="ko-KR" dirty="0"/>
              <a:t>NULL</a:t>
            </a:r>
            <a:r>
              <a:rPr lang="ko-KR" altLang="en-US" dirty="0"/>
              <a:t>이 </a:t>
            </a:r>
            <a:r>
              <a:rPr lang="ko-KR" altLang="en-US" dirty="0" err="1"/>
              <a:t>아닌값을</a:t>
            </a:r>
            <a:r>
              <a:rPr lang="ko-KR" altLang="en-US" dirty="0"/>
              <a:t> 조회하는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--NULL</a:t>
            </a:r>
            <a:r>
              <a:rPr lang="ko-KR" altLang="en-US" dirty="0"/>
              <a:t>의 정렬 </a:t>
            </a:r>
            <a:r>
              <a:rPr lang="en-US" altLang="ko-KR" dirty="0"/>
              <a:t>:ASC -&gt; </a:t>
            </a:r>
            <a:r>
              <a:rPr lang="ko-KR" altLang="en-US" dirty="0" err="1"/>
              <a:t>맨아래</a:t>
            </a:r>
            <a:r>
              <a:rPr lang="en-US" altLang="ko-KR" dirty="0"/>
              <a:t>, DESC -&gt;</a:t>
            </a:r>
            <a:r>
              <a:rPr lang="ko-KR" altLang="en-US" dirty="0"/>
              <a:t>맨 위</a:t>
            </a:r>
          </a:p>
          <a:p>
            <a:r>
              <a:rPr lang="en-US" altLang="ko-KR" dirty="0"/>
              <a:t>SELECT DEPT_CODE, EMP_NAME</a:t>
            </a:r>
          </a:p>
          <a:p>
            <a:r>
              <a:rPr lang="en-US" altLang="ko-KR" dirty="0"/>
              <a:t>FROM EMPLOYEE</a:t>
            </a:r>
          </a:p>
          <a:p>
            <a:r>
              <a:rPr lang="en-US" altLang="ko-KR" dirty="0"/>
              <a:t>--ORDER BY DEPT_CODE NULLS FIRST;</a:t>
            </a:r>
          </a:p>
          <a:p>
            <a:r>
              <a:rPr lang="en-US" altLang="ko-KR" dirty="0"/>
              <a:t>ORDER BY DEPT_CODE DESC NULLS LAST;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98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1908</Words>
  <Application>Microsoft Office PowerPoint</Application>
  <PresentationFormat>와이드스크린</PresentationFormat>
  <Paragraphs>238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6" baseType="lpstr">
      <vt:lpstr>맑은 고딕</vt:lpstr>
      <vt:lpstr>Arial</vt:lpstr>
      <vt:lpstr>Office 테마</vt:lpstr>
      <vt:lpstr>오라클시험범위</vt:lpstr>
      <vt:lpstr>DB 딕셔너리</vt:lpstr>
      <vt:lpstr>DB 테이블 , DB 딕셔너리 어떤내용을 갖고있고 어떤내용 조회</vt:lpstr>
      <vt:lpstr>DQL DML DDL TCL</vt:lpstr>
      <vt:lpstr>SQL언어 DQL DCL 같은거 명령어 어떤 의미 거기 해당하는 명령어어떤건지 알기</vt:lpstr>
      <vt:lpstr>LIKE 와일드카드</vt:lpstr>
      <vt:lpstr>셀렉문 WHERE절 비교연산자 LIKE 관련 와일드카드 알기</vt:lpstr>
      <vt:lpstr>NULL값 처리</vt:lpstr>
      <vt:lpstr>오라클 비교도 안되고 연산도 안되는 값을 어떻게 처리하는지 (NULL)</vt:lpstr>
      <vt:lpstr>오라클 비교도 안되고 연산도 안되는 값을 어떻게 처리하는지 (NULL)</vt:lpstr>
      <vt:lpstr>오라클 비교도 안되고 연산도 안되는 값을 어떻게 처리하는지 (NULL)</vt:lpstr>
      <vt:lpstr>기본적인 SELECT문</vt:lpstr>
      <vt:lpstr>기본적인 SELECT문은 잘 쓸 수 있어야함</vt:lpstr>
      <vt:lpstr>연봉계산</vt:lpstr>
      <vt:lpstr>연봉계산하고 처리하는것들</vt:lpstr>
      <vt:lpstr>PowerPoint 프레젠테이션</vt:lpstr>
      <vt:lpstr>조건에 따른 처리</vt:lpstr>
      <vt:lpstr>조건에따라서 처리할 수 있는거</vt:lpstr>
      <vt:lpstr>중복값 제거</vt:lpstr>
      <vt:lpstr>중복값 제거 예약어 정리하기</vt:lpstr>
      <vt:lpstr>연산자 우선순위</vt:lpstr>
      <vt:lpstr>산술, 비교, 범위를 나타내는 연산자들의 우선순위알기</vt:lpstr>
      <vt:lpstr>산술, 비교, 범위를 나타내는 연산자들의 우선순위알기</vt:lpstr>
      <vt:lpstr>주민번호 출력</vt:lpstr>
      <vt:lpstr>단일행함수 사용하는거 주민번호를 어떻게 저렇게해서 출력하기</vt:lpstr>
      <vt:lpstr>단일항함수 그룹함수</vt:lpstr>
      <vt:lpstr>단일항함수 기능, 매개변수 기능들 알고있어야 쓸수 있음</vt:lpstr>
      <vt:lpstr>PowerPoint 프레젠테이션</vt:lpstr>
      <vt:lpstr>LPAD RPAD</vt:lpstr>
      <vt:lpstr>알패드엘패드 </vt:lpstr>
      <vt:lpstr>LTRIM RTRIM</vt:lpstr>
      <vt:lpstr>알트림엘트림</vt:lpstr>
      <vt:lpstr>LIKE문</vt:lpstr>
      <vt:lpstr>LIKE문을 이용해서 조회하기</vt:lpstr>
      <vt:lpstr>필터링 조회 비교연산</vt:lpstr>
      <vt:lpstr>필터링해서 조회하기(비교연산관련)</vt:lpstr>
      <vt:lpstr>DDL DML</vt:lpstr>
      <vt:lpstr>SQL 구문에서 DDL관련 어떤내용인지 DML어떤내용인지</vt:lpstr>
      <vt:lpstr>기본적인 SELECT문</vt:lpstr>
      <vt:lpstr>기본적인 SELECT문 작성</vt:lpstr>
      <vt:lpstr>WHERE 필터링</vt:lpstr>
      <vt:lpstr>거의 조회해서 WHERE에서 필터링하는 문제</vt:lpstr>
      <vt:lpstr>숙제 문제 풀기</vt:lpstr>
      <vt:lpstr>ORDER BY</vt:lpstr>
      <vt:lpstr>정렬하기 오더바이쓰기 </vt:lpstr>
      <vt:lpstr>남녀구분</vt:lpstr>
      <vt:lpstr>남자여자구분하는거 잘 정리하기</vt:lpstr>
      <vt:lpstr>오라클 계정생성</vt:lpstr>
      <vt:lpstr>PowerPoint 프레젠테이션</vt:lpstr>
      <vt:lpstr>오류 난 SELECT문 찾기</vt:lpstr>
      <vt:lpstr>기본적인 SELECT문을 보고 잘못된거 찾기 WHERE절 비교연산자들 잘보기!</vt:lpstr>
      <vt:lpstr>NULL값 처리</vt:lpstr>
      <vt:lpstr>NULL처리 비교하기 어떻게하는지 알기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오라클시험범위</dc:title>
  <dc:creator>JAVAMAN</dc:creator>
  <cp:lastModifiedBy>JAVAMAN</cp:lastModifiedBy>
  <cp:revision>20</cp:revision>
  <dcterms:created xsi:type="dcterms:W3CDTF">2021-03-03T10:22:02Z</dcterms:created>
  <dcterms:modified xsi:type="dcterms:W3CDTF">2021-03-03T15:57:20Z</dcterms:modified>
</cp:coreProperties>
</file>