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G마켓 산스 Bold" panose="02000000000000000000" pitchFamily="50" charset="-127"/>
      <p:regular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FFFFF"/>
    <a:srgbClr val="9E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6906-3487-47EC-8C5F-80C829C2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566F2-86AF-4B37-B4E3-C7DD619FC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3DD66-82E6-487B-95A0-09146CF0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CCF7C-E565-4D02-9982-11E81238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5090F-95BE-49B1-AA13-EFF8AE9F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4D7F-054A-4658-A8F7-295CC98B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84E99-75E0-44E6-B335-7BC5FC2B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9D9F9-C59C-41AF-B8B8-EC91E438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B6AB3-648C-4031-B030-5752DAF5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5102C-A54F-46E1-A3F7-EBEF0A29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DCAEE-EA9C-43AD-9A81-A80FE33E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8C98C-FDDF-4119-93F6-699F38B8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94A6F-B990-427F-A114-61071EC0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13AA3-5075-4F88-8B56-7EC2F79B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19577-8CE2-4FDD-8470-6C98DCA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79DAF-B704-4010-803A-EA88ED39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996D-76A6-494D-903D-CBA04D48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816C4-8C90-45F0-B13F-890DFC3A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50E9-496D-48E0-BDAF-DB317BFD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DF15E-9857-4A85-A527-53E84F31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CCB7-3FDD-4F56-BA91-11C83FD2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15C50-28BE-4FE0-A933-CC4E8AE62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1382F-45C8-4E28-9AA5-88D4791D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36A8D-FF02-40BE-B266-27DA0727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B06A6-45EF-409B-BBC3-5E5E6B09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050D8-0DAA-4F1D-AEAA-8BC89E2C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D3CEC-45E7-4149-B443-C9C195FE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A4A54-DEB7-4CC0-864E-FEAE22EF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6B72F-714E-4723-91CD-43A47E40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A8A5E-17C7-483E-A7A2-B5D103F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CCC67-B654-4EC2-9264-86A20413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3D4AE-501E-445C-BA32-40CB54D3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8691C-CA15-4C69-82A2-CFA3FB34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A72B1-F0C4-4F57-AB42-01379E611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B0B2EA-F90B-41CC-94C2-E7DE27F4B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103D5-59AC-4ED3-8D32-63F488D18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5D87EC-D5FF-49EF-B560-A8ADB9EB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12C57-FD4B-48DC-BACC-817FF954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362E3-147D-421A-81BF-F940DA0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DB248-2C91-4720-AF3B-ADED602A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DEB70-B58D-4A56-818A-E80CEE24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0B74B-7915-4C41-AF2A-CC2E604A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BCDA4F-99D5-452C-BF38-1F1BFE6C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D4CB-3932-4EFB-A1D8-EDD21A39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3E3DE-FB83-42CD-9FB6-85AC1A1F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968C9-CD12-4B2A-B049-B3E8425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BCBF0-36FD-4C86-A70B-FC402A37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F89EB-402F-4252-B9B5-122EC6E6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A88BC-7531-4534-97D3-56A639AE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0BAA-E873-4DCD-88ED-54E6C8E0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15511-EE1A-4995-9A85-92B0F224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8213-C947-4EE6-8F1D-C99E18B9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E1E8-E658-4E7C-903D-8C48E95C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7E85D5-AA6E-42CB-A249-43F1BCF1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17E83-54D2-453F-9842-B9F8705C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E8094-ABB3-4FE7-92B9-C3CB10CB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411EB-CFFB-469F-A6FD-E0DE6BDC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598DC-CC67-44DD-9339-2B6D066D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4EC092-1334-438B-94F3-B6784F40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E124C-A9A7-42F4-81CD-093048A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FC326-651D-4730-8238-D826C8E0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B051-FD3D-4CF6-BAD6-B060B504FD0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6C99D-5ECE-4B52-9856-A6854267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93746-C111-4958-A308-22C201198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836840" y="781050"/>
            <a:ext cx="322376" cy="8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06662" y="1078993"/>
            <a:ext cx="4175853" cy="5764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G마켓 산스 Bold"/>
                <a:ea typeface="G마켓 산스 Bold"/>
              </a:rPr>
              <a:t>Term Project Proposal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166860" y="5536375"/>
            <a:ext cx="2297431" cy="9196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201835528</a:t>
            </a:r>
            <a:r>
              <a:rPr lang="ko-KR" altLang="en-US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 </a:t>
            </a:r>
            <a:r>
              <a:rPr lang="en-US" altLang="ko-KR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Jo </a:t>
            </a:r>
            <a:r>
              <a:rPr lang="en-US" altLang="ko-KR" sz="1400" b="0" spc="-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Byeong</a:t>
            </a:r>
            <a:r>
              <a:rPr lang="en-US" altLang="ko-KR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 </a:t>
            </a:r>
            <a:r>
              <a:rPr lang="en-US" altLang="ko-KR" sz="1400" b="0" spc="-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Geun</a:t>
            </a:r>
            <a:endParaRPr lang="en-US" altLang="ko-KR" sz="14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/>
              <a:ea typeface="나눔스퀘어 ExtraBold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201835538 Choi Ji Won 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201931889</a:t>
            </a:r>
            <a:r>
              <a:rPr lang="ko-KR" altLang="en-US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 </a:t>
            </a:r>
            <a:r>
              <a:rPr lang="en-US" altLang="ko-KR" sz="1400" b="0" spc="-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Jeong</a:t>
            </a:r>
            <a:r>
              <a:rPr lang="en-US" altLang="ko-KR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 Da </a:t>
            </a:r>
            <a:r>
              <a:rPr lang="en-US" altLang="ko-KR" sz="1400" b="0" spc="-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Hee</a:t>
            </a:r>
            <a:endParaRPr lang="en-US" altLang="ko-KR" sz="14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/>
              <a:ea typeface="나눔스퀘어 ExtraBold"/>
              <a:cs typeface="+mn-cs"/>
            </a:endParaRPr>
          </a:p>
        </p:txBody>
      </p:sp>
      <p:sp>
        <p:nvSpPr>
          <p:cNvPr id="101" name="TextBox 99"/>
          <p:cNvSpPr txBox="1"/>
          <p:nvPr/>
        </p:nvSpPr>
        <p:spPr>
          <a:xfrm>
            <a:off x="838065" y="1769643"/>
            <a:ext cx="2227864" cy="352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4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/>
                <a:ea typeface="나눔스퀘어 ExtraBold"/>
                <a:cs typeface="+mn-cs"/>
              </a:rPr>
              <a:t>Data Science, Team # 16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665" y="967847"/>
            <a:ext cx="2832825" cy="487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srgbClr val="FFC000"/>
                </a:solidFill>
                <a:latin typeface="G마켓 산스 Bold"/>
                <a:ea typeface="G마켓 산스 Bold"/>
              </a:rPr>
              <a:t>Data preprocessing</a:t>
            </a:r>
          </a:p>
        </p:txBody>
      </p:sp>
      <p:sp>
        <p:nvSpPr>
          <p:cNvPr id="2" name="화살표: 오각형 1"/>
          <p:cNvSpPr/>
          <p:nvPr/>
        </p:nvSpPr>
        <p:spPr>
          <a:xfrm>
            <a:off x="803500" y="2973335"/>
            <a:ext cx="3414320" cy="1669797"/>
          </a:xfrm>
          <a:prstGeom prst="homePlate">
            <a:avLst>
              <a:gd name="adj" fmla="val 38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화살표: 갈매기형 수장 39"/>
          <p:cNvSpPr/>
          <p:nvPr/>
        </p:nvSpPr>
        <p:spPr>
          <a:xfrm>
            <a:off x="7482121" y="2973335"/>
            <a:ext cx="3871666" cy="1669797"/>
          </a:xfrm>
          <a:prstGeom prst="chevron">
            <a:avLst>
              <a:gd name="adj" fmla="val 391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028" y="3616936"/>
            <a:ext cx="2193229" cy="319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Detecting Missing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80031" y="3616936"/>
            <a:ext cx="1787669" cy="319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Logistic Algorithm</a:t>
            </a:r>
          </a:p>
        </p:txBody>
      </p:sp>
      <p:sp>
        <p:nvSpPr>
          <p:cNvPr id="3" name="화살표: 갈매기형 수장 2"/>
          <p:cNvSpPr/>
          <p:nvPr/>
        </p:nvSpPr>
        <p:spPr>
          <a:xfrm>
            <a:off x="3912077" y="2973335"/>
            <a:ext cx="3875787" cy="1669797"/>
          </a:xfrm>
          <a:prstGeom prst="chevron">
            <a:avLst>
              <a:gd name="adj" fmla="val 391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7164" y="3616936"/>
            <a:ext cx="1666546" cy="319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Standard Scaling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803501" y="2357220"/>
            <a:ext cx="258739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6665" y="2445359"/>
            <a:ext cx="718275" cy="2578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050">
                <a:solidFill>
                  <a:schemeClr val="bg1"/>
                </a:solidFill>
                <a:latin typeface="G마켓 산스 Bold"/>
                <a:ea typeface="G마켓 산스 Bold"/>
              </a:rPr>
              <a:t>STEP 01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3859816" y="2357220"/>
            <a:ext cx="300770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58617" y="2445359"/>
            <a:ext cx="723848" cy="2578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050">
                <a:solidFill>
                  <a:schemeClr val="bg1"/>
                </a:solidFill>
                <a:latin typeface="G마켓 산스 Bold"/>
                <a:ea typeface="G마켓 산스 Bold"/>
              </a:rPr>
              <a:t>STEP 02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7337444" y="2357220"/>
            <a:ext cx="3254356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32334" y="2445359"/>
            <a:ext cx="717231" cy="2578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050">
                <a:solidFill>
                  <a:schemeClr val="bg1"/>
                </a:solidFill>
                <a:latin typeface="G마켓 산스 Bold"/>
                <a:ea typeface="G마켓 산스 Bold"/>
              </a:rPr>
              <a:t>STEP 03</a:t>
            </a:r>
          </a:p>
        </p:txBody>
      </p:sp>
      <p:sp>
        <p:nvSpPr>
          <p:cNvPr id="110" name="TextBox 66"/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Role</a:t>
            </a:r>
          </a:p>
        </p:txBody>
      </p:sp>
      <p:sp>
        <p:nvSpPr>
          <p:cNvPr id="111" name="TextBox 67"/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112" name="직선 연결선 106"/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07"/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65"/>
          <p:cNvSpPr txBox="1"/>
          <p:nvPr/>
        </p:nvSpPr>
        <p:spPr>
          <a:xfrm>
            <a:off x="8335864" y="730709"/>
            <a:ext cx="145905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Preprocessing</a:t>
            </a:r>
          </a:p>
        </p:txBody>
      </p:sp>
      <p:sp>
        <p:nvSpPr>
          <p:cNvPr id="124" name="TextBox 63"/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125" name="직선 연결선 101"/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65"/>
          <p:cNvSpPr txBox="1"/>
          <p:nvPr/>
        </p:nvSpPr>
        <p:spPr>
          <a:xfrm>
            <a:off x="7358712" y="729073"/>
            <a:ext cx="81464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/>
                <a:ea typeface="나눔스퀘어"/>
                <a:cs typeface="+mn-cs"/>
              </a:rPr>
              <a:t>Used Data</a:t>
            </a:r>
          </a:p>
        </p:txBody>
      </p:sp>
      <p:cxnSp>
        <p:nvCxnSpPr>
          <p:cNvPr id="127" name="직선 연결선 106"/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329074" y="5577404"/>
            <a:ext cx="2959080" cy="417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0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Finally, Predict Result!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665" y="967847"/>
            <a:ext cx="813525" cy="487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srgbClr val="FFC000"/>
                </a:solidFill>
                <a:latin typeface="G마켓 산스 Bold"/>
                <a:ea typeface="G마켓 산스 Bold"/>
              </a:rPr>
              <a:t>Role</a:t>
            </a:r>
          </a:p>
        </p:txBody>
      </p:sp>
      <p:sp>
        <p:nvSpPr>
          <p:cNvPr id="89" name="타원 88"/>
          <p:cNvSpPr/>
          <p:nvPr/>
        </p:nvSpPr>
        <p:spPr>
          <a:xfrm>
            <a:off x="1844680" y="1963106"/>
            <a:ext cx="2112859" cy="211285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9" name="타원 98"/>
          <p:cNvSpPr/>
          <p:nvPr/>
        </p:nvSpPr>
        <p:spPr>
          <a:xfrm>
            <a:off x="5039569" y="1963106"/>
            <a:ext cx="2112859" cy="211285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타원 102"/>
          <p:cNvSpPr/>
          <p:nvPr/>
        </p:nvSpPr>
        <p:spPr>
          <a:xfrm>
            <a:off x="8234458" y="1963106"/>
            <a:ext cx="2112859" cy="211285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21286" y="2733888"/>
            <a:ext cx="1205779" cy="5227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2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201835528 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2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Jo Byung </a:t>
            </a:r>
            <a:r>
              <a:rPr lang="en-US" altLang="ko-KR" sz="1200" b="0" spc="-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Geun</a:t>
            </a:r>
            <a:endParaRPr lang="en-US" altLang="ko-KR" sz="12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99521" y="2708840"/>
            <a:ext cx="1012008" cy="555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2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201835538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12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Choi Ji Won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87945" y="2705621"/>
            <a:ext cx="1119217" cy="555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12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201931889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ko-KR" sz="1200" b="0" spc="-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Jeong</a:t>
            </a:r>
            <a:r>
              <a:rPr lang="en-US" altLang="ko-KR" sz="12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 </a:t>
            </a:r>
            <a:r>
              <a:rPr lang="en-US" altLang="ko-KR" sz="1200" b="0" spc="-5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Hee</a:t>
            </a:r>
            <a:endParaRPr lang="en-US" altLang="ko-KR" sz="12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1" name="사각형: 둥근 모서리 130"/>
          <p:cNvSpPr/>
          <p:nvPr/>
        </p:nvSpPr>
        <p:spPr>
          <a:xfrm>
            <a:off x="1629352" y="4456834"/>
            <a:ext cx="8933296" cy="132893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Together</a:t>
            </a:r>
          </a:p>
          <a:p>
            <a:pPr marL="257040" indent="-257040" algn="ctr"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Cleaning dirty data</a:t>
            </a:r>
          </a:p>
          <a:p>
            <a:pPr marL="257040" indent="-257040" algn="ctr"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preprocessing</a:t>
            </a:r>
          </a:p>
          <a:p>
            <a:pPr marL="257040" indent="-257040" algn="ctr"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Analysis</a:t>
            </a:r>
          </a:p>
        </p:txBody>
      </p:sp>
      <p:sp>
        <p:nvSpPr>
          <p:cNvPr id="31" name="TextBox 66">
            <a:extLst>
              <a:ext uri="{FF2B5EF4-FFF2-40B4-BE49-F238E27FC236}">
                <a16:creationId xmlns:a16="http://schemas.microsoft.com/office/drawing/2014/main" id="{DE2C7858-18A3-488E-A0F2-4AE13781576D}"/>
              </a:ext>
            </a:extLst>
          </p:cNvPr>
          <p:cNvSpPr txBox="1"/>
          <p:nvPr/>
        </p:nvSpPr>
        <p:spPr>
          <a:xfrm>
            <a:off x="10069363" y="730709"/>
            <a:ext cx="47000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</a:t>
            </a:r>
          </a:p>
        </p:txBody>
      </p:sp>
      <p:sp>
        <p:nvSpPr>
          <p:cNvPr id="32" name="TextBox 67">
            <a:extLst>
              <a:ext uri="{FF2B5EF4-FFF2-40B4-BE49-F238E27FC236}">
                <a16:creationId xmlns:a16="http://schemas.microsoft.com/office/drawing/2014/main" id="{93B9B684-33F0-4CCE-A44E-B5C7E9104EF2}"/>
              </a:ext>
            </a:extLst>
          </p:cNvPr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33" name="직선 연결선 106">
            <a:extLst>
              <a:ext uri="{FF2B5EF4-FFF2-40B4-BE49-F238E27FC236}">
                <a16:creationId xmlns:a16="http://schemas.microsoft.com/office/drawing/2014/main" id="{9397AC1C-08AC-4AF0-A208-F10B8B3FE920}"/>
              </a:ext>
            </a:extLst>
          </p:cNvPr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107">
            <a:extLst>
              <a:ext uri="{FF2B5EF4-FFF2-40B4-BE49-F238E27FC236}">
                <a16:creationId xmlns:a16="http://schemas.microsoft.com/office/drawing/2014/main" id="{3C55351E-7F2C-4C20-A7E2-33BE2EAC851D}"/>
              </a:ext>
            </a:extLst>
          </p:cNvPr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5">
            <a:extLst>
              <a:ext uri="{FF2B5EF4-FFF2-40B4-BE49-F238E27FC236}">
                <a16:creationId xmlns:a16="http://schemas.microsoft.com/office/drawing/2014/main" id="{8D24B939-D1B1-49C5-93DA-EBD30F1DE683}"/>
              </a:ext>
            </a:extLst>
          </p:cNvPr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E9E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Preprocessing</a:t>
            </a:r>
          </a:p>
        </p:txBody>
      </p:sp>
      <p:sp>
        <p:nvSpPr>
          <p:cNvPr id="36" name="TextBox 63">
            <a:extLst>
              <a:ext uri="{FF2B5EF4-FFF2-40B4-BE49-F238E27FC236}">
                <a16:creationId xmlns:a16="http://schemas.microsoft.com/office/drawing/2014/main" id="{DC2D345D-E155-4970-B6F4-AD4F04318443}"/>
              </a:ext>
            </a:extLst>
          </p:cNvPr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37" name="직선 연결선 101">
            <a:extLst>
              <a:ext uri="{FF2B5EF4-FFF2-40B4-BE49-F238E27FC236}">
                <a16:creationId xmlns:a16="http://schemas.microsoft.com/office/drawing/2014/main" id="{86424490-9FB5-496F-AF66-9EB13D1FB394}"/>
              </a:ext>
            </a:extLst>
          </p:cNvPr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5">
            <a:extLst>
              <a:ext uri="{FF2B5EF4-FFF2-40B4-BE49-F238E27FC236}">
                <a16:creationId xmlns:a16="http://schemas.microsoft.com/office/drawing/2014/main" id="{4CCFB908-F1CF-4B6D-8C70-32B9E6FF3F84}"/>
              </a:ext>
            </a:extLst>
          </p:cNvPr>
          <p:cNvSpPr txBox="1"/>
          <p:nvPr/>
        </p:nvSpPr>
        <p:spPr>
          <a:xfrm>
            <a:off x="7358712" y="729073"/>
            <a:ext cx="81464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/>
                <a:ea typeface="나눔스퀘어"/>
                <a:cs typeface="+mn-cs"/>
              </a:rPr>
              <a:t>Used </a:t>
            </a: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E9E9F"/>
                </a:solidFill>
                <a:latin typeface="나눔스퀘어"/>
                <a:ea typeface="나눔스퀘어"/>
                <a:cs typeface="+mn-cs"/>
              </a:rPr>
              <a:t>Data</a:t>
            </a:r>
          </a:p>
        </p:txBody>
      </p:sp>
      <p:cxnSp>
        <p:nvCxnSpPr>
          <p:cNvPr id="39" name="직선 연결선 106">
            <a:extLst>
              <a:ext uri="{FF2B5EF4-FFF2-40B4-BE49-F238E27FC236}">
                <a16:creationId xmlns:a16="http://schemas.microsoft.com/office/drawing/2014/main" id="{D94E8230-F0A1-4D9E-AE28-FD8BE67E6DF3}"/>
              </a:ext>
            </a:extLst>
          </p:cNvPr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665" y="967847"/>
            <a:ext cx="1461225" cy="487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srgbClr val="FFC000"/>
                </a:solidFill>
                <a:latin typeface="G마켓 산스 Bold"/>
                <a:ea typeface="G마켓 산스 Bold"/>
              </a:rPr>
              <a:t>Schedule</a:t>
            </a: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2295" y="1523544"/>
            <a:ext cx="4475439" cy="4555973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42160"/>
            <a:ext cx="5254948" cy="2444161"/>
          </a:xfrm>
          <a:prstGeom prst="rect">
            <a:avLst/>
          </a:prstGeom>
        </p:spPr>
      </p:pic>
      <p:sp>
        <p:nvSpPr>
          <p:cNvPr id="169" name="화살표: 오른쪽 168"/>
          <p:cNvSpPr/>
          <p:nvPr/>
        </p:nvSpPr>
        <p:spPr>
          <a:xfrm>
            <a:off x="1665432" y="3327978"/>
            <a:ext cx="3622386" cy="101022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0" name="화살표: 오른쪽 169"/>
          <p:cNvSpPr/>
          <p:nvPr/>
        </p:nvSpPr>
        <p:spPr>
          <a:xfrm>
            <a:off x="1035242" y="4011083"/>
            <a:ext cx="4262197" cy="865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1" name="화살표: 오른쪽 170"/>
          <p:cNvSpPr/>
          <p:nvPr/>
        </p:nvSpPr>
        <p:spPr>
          <a:xfrm>
            <a:off x="1052945" y="4606059"/>
            <a:ext cx="4262197" cy="865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2" name="순서도: 대체 처리 171"/>
          <p:cNvSpPr/>
          <p:nvPr/>
        </p:nvSpPr>
        <p:spPr>
          <a:xfrm>
            <a:off x="2457757" y="3163331"/>
            <a:ext cx="2122214" cy="16118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Objective and proposal</a:t>
            </a:r>
          </a:p>
        </p:txBody>
      </p:sp>
      <p:sp>
        <p:nvSpPr>
          <p:cNvPr id="173" name="순서도: 대체 처리 172"/>
          <p:cNvSpPr/>
          <p:nvPr/>
        </p:nvSpPr>
        <p:spPr>
          <a:xfrm>
            <a:off x="2496128" y="3845791"/>
            <a:ext cx="1876136" cy="14431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preprocessing</a:t>
            </a:r>
          </a:p>
        </p:txBody>
      </p:sp>
      <p:sp>
        <p:nvSpPr>
          <p:cNvPr id="174" name="화살표: 오른쪽 173"/>
          <p:cNvSpPr/>
          <p:nvPr/>
        </p:nvSpPr>
        <p:spPr>
          <a:xfrm>
            <a:off x="7691579" y="3037513"/>
            <a:ext cx="3569470" cy="962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5" name="화살표: 오른쪽 174"/>
          <p:cNvSpPr/>
          <p:nvPr/>
        </p:nvSpPr>
        <p:spPr>
          <a:xfrm>
            <a:off x="1080268" y="5816509"/>
            <a:ext cx="1202652" cy="1058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6" name="순서도: 대체 처리 175"/>
          <p:cNvSpPr/>
          <p:nvPr/>
        </p:nvSpPr>
        <p:spPr>
          <a:xfrm>
            <a:off x="8663227" y="2893196"/>
            <a:ext cx="1876136" cy="144317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0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analysis &amp; Evaluation</a:t>
            </a:r>
          </a:p>
        </p:txBody>
      </p:sp>
      <p:sp>
        <p:nvSpPr>
          <p:cNvPr id="177" name="화살표: 오른쪽 176"/>
          <p:cNvSpPr/>
          <p:nvPr/>
        </p:nvSpPr>
        <p:spPr>
          <a:xfrm>
            <a:off x="6250932" y="3790505"/>
            <a:ext cx="1396679" cy="1058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78" name="순서도: 대체 처리 177"/>
          <p:cNvSpPr/>
          <p:nvPr/>
        </p:nvSpPr>
        <p:spPr>
          <a:xfrm>
            <a:off x="6096000" y="3648656"/>
            <a:ext cx="1972235" cy="105834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Practice </a:t>
            </a:r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Fianl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Presentation</a:t>
            </a:r>
          </a:p>
        </p:txBody>
      </p:sp>
      <p:sp>
        <p:nvSpPr>
          <p:cNvPr id="179" name="화살표: 오른쪽 178"/>
          <p:cNvSpPr/>
          <p:nvPr/>
        </p:nvSpPr>
        <p:spPr>
          <a:xfrm>
            <a:off x="1064234" y="5243528"/>
            <a:ext cx="4262197" cy="865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6" name="TextBox 66">
            <a:extLst>
              <a:ext uri="{FF2B5EF4-FFF2-40B4-BE49-F238E27FC236}">
                <a16:creationId xmlns:a16="http://schemas.microsoft.com/office/drawing/2014/main" id="{4028EF0A-2EEB-41CB-9798-AC633278D09D}"/>
              </a:ext>
            </a:extLst>
          </p:cNvPr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E9E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Role</a:t>
            </a:r>
          </a:p>
        </p:txBody>
      </p:sp>
      <p:sp>
        <p:nvSpPr>
          <p:cNvPr id="27" name="TextBox 67">
            <a:extLst>
              <a:ext uri="{FF2B5EF4-FFF2-40B4-BE49-F238E27FC236}">
                <a16:creationId xmlns:a16="http://schemas.microsoft.com/office/drawing/2014/main" id="{B46EF76B-CA66-4345-92CB-9196D47FE724}"/>
              </a:ext>
            </a:extLst>
          </p:cNvPr>
          <p:cNvSpPr txBox="1"/>
          <p:nvPr/>
        </p:nvSpPr>
        <p:spPr>
          <a:xfrm>
            <a:off x="10719271" y="730709"/>
            <a:ext cx="78258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9F9F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Schedule</a:t>
            </a:r>
          </a:p>
        </p:txBody>
      </p:sp>
      <p:cxnSp>
        <p:nvCxnSpPr>
          <p:cNvPr id="30" name="직선 연결선 106">
            <a:extLst>
              <a:ext uri="{FF2B5EF4-FFF2-40B4-BE49-F238E27FC236}">
                <a16:creationId xmlns:a16="http://schemas.microsoft.com/office/drawing/2014/main" id="{8FFDB5E9-4221-4DB3-875F-7EA8C9B82FED}"/>
              </a:ext>
            </a:extLst>
          </p:cNvPr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07">
            <a:extLst>
              <a:ext uri="{FF2B5EF4-FFF2-40B4-BE49-F238E27FC236}">
                <a16:creationId xmlns:a16="http://schemas.microsoft.com/office/drawing/2014/main" id="{D99E0912-EFA7-44E4-9D48-D0FF9330F641}"/>
              </a:ext>
            </a:extLst>
          </p:cNvPr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5">
            <a:extLst>
              <a:ext uri="{FF2B5EF4-FFF2-40B4-BE49-F238E27FC236}">
                <a16:creationId xmlns:a16="http://schemas.microsoft.com/office/drawing/2014/main" id="{B83E27F1-3370-4F06-B46F-9C1D3458D1E4}"/>
              </a:ext>
            </a:extLst>
          </p:cNvPr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E9E9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Preprocessing</a:t>
            </a: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7EC031EE-9E04-400A-BAF1-9AF4D46A2D3B}"/>
              </a:ext>
            </a:extLst>
          </p:cNvPr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34" name="직선 연결선 101">
            <a:extLst>
              <a:ext uri="{FF2B5EF4-FFF2-40B4-BE49-F238E27FC236}">
                <a16:creationId xmlns:a16="http://schemas.microsoft.com/office/drawing/2014/main" id="{D96E66B6-4D39-4029-B504-0A64A04B9680}"/>
              </a:ext>
            </a:extLst>
          </p:cNvPr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5">
            <a:extLst>
              <a:ext uri="{FF2B5EF4-FFF2-40B4-BE49-F238E27FC236}">
                <a16:creationId xmlns:a16="http://schemas.microsoft.com/office/drawing/2014/main" id="{66EC48C6-1CDF-41C7-B18B-4287A43592BA}"/>
              </a:ext>
            </a:extLst>
          </p:cNvPr>
          <p:cNvSpPr txBox="1"/>
          <p:nvPr/>
        </p:nvSpPr>
        <p:spPr>
          <a:xfrm>
            <a:off x="7358712" y="729073"/>
            <a:ext cx="81464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/>
                <a:ea typeface="나눔스퀘어"/>
                <a:cs typeface="+mn-cs"/>
              </a:rPr>
              <a:t>Used </a:t>
            </a: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E9E9F"/>
                </a:solidFill>
                <a:latin typeface="나눔스퀘어"/>
                <a:ea typeface="나눔스퀘어"/>
                <a:cs typeface="+mn-cs"/>
              </a:rPr>
              <a:t>Data</a:t>
            </a:r>
          </a:p>
        </p:txBody>
      </p:sp>
      <p:cxnSp>
        <p:nvCxnSpPr>
          <p:cNvPr id="36" name="직선 연결선 106">
            <a:extLst>
              <a:ext uri="{FF2B5EF4-FFF2-40B4-BE49-F238E27FC236}">
                <a16:creationId xmlns:a16="http://schemas.microsoft.com/office/drawing/2014/main" id="{56E960F0-DE34-4108-AC9F-8F23A31A9664}"/>
              </a:ext>
            </a:extLst>
          </p:cNvPr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4306213" y="3019488"/>
            <a:ext cx="3579573" cy="819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FFC000"/>
                </a:solidFill>
                <a:latin typeface="G마켓 산스 Bold"/>
                <a:ea typeface="G마켓 산스 Bold"/>
              </a:rPr>
              <a:t>Thank you</a:t>
            </a:r>
            <a:r>
              <a:rPr lang="ko-KR" altLang="en-US" sz="4800">
                <a:solidFill>
                  <a:schemeClr val="bg1"/>
                </a:solidFill>
                <a:latin typeface="G마켓 산스 Bold"/>
                <a:ea typeface="G마켓 산스 Bold"/>
              </a:rPr>
              <a:t> </a:t>
            </a:r>
            <a:r>
              <a:rPr lang="en-US" altLang="ko-KR" sz="4800">
                <a:solidFill>
                  <a:schemeClr val="bg1"/>
                </a:solidFill>
                <a:latin typeface="G마켓 산스 Bold"/>
                <a:ea typeface="G마켓 산스 Bold"/>
              </a:rPr>
              <a:t>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6840" y="781050"/>
            <a:ext cx="322376" cy="8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9365" y="1078993"/>
            <a:ext cx="143900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G마켓 산스 Bold"/>
                <a:ea typeface="G마켓 산스 Bold"/>
              </a:rPr>
              <a:t>INDEX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984538" y="2210179"/>
            <a:ext cx="161804" cy="106469"/>
            <a:chOff x="755938" y="2495929"/>
            <a:chExt cx="161804" cy="106469"/>
          </a:xfrm>
        </p:grpSpPr>
        <p:cxnSp>
          <p:nvCxnSpPr>
            <p:cNvPr id="26" name="직선 연결선 25"/>
            <p:cNvCxnSpPr/>
            <p:nvPr/>
          </p:nvCxnSpPr>
          <p:spPr>
            <a:xfrm rot="8100000">
              <a:off x="873641" y="2495929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3500000" flipV="1">
              <a:off x="873641" y="2558297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55938" y="2568832"/>
              <a:ext cx="137546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264728" y="1991549"/>
            <a:ext cx="1227012" cy="2925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G마켓 산스 Bold"/>
                <a:ea typeface="G마켓 산스 Bold"/>
              </a:rPr>
              <a:t>01. Objective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6695" y="2258279"/>
            <a:ext cx="645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 b="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/>
                <a:ea typeface="나눔스퀘어 Bold"/>
              </a:rPr>
              <a:t>Topic?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4448" y="3001490"/>
            <a:ext cx="1322542" cy="2922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G마켓 산스 Bold"/>
                <a:ea typeface="G마켓 산스 Bold"/>
              </a:rPr>
              <a:t>02. Used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888" y="3268219"/>
            <a:ext cx="131799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 b="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/>
                <a:ea typeface="나눔스퀘어 Bold"/>
              </a:rPr>
              <a:t>Which Dataset?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984538" y="3220120"/>
            <a:ext cx="161804" cy="106469"/>
            <a:chOff x="755938" y="2495929"/>
            <a:chExt cx="161804" cy="106469"/>
          </a:xfrm>
        </p:grpSpPr>
        <p:cxnSp>
          <p:nvCxnSpPr>
            <p:cNvPr id="46" name="직선 연결선 45"/>
            <p:cNvCxnSpPr/>
            <p:nvPr/>
          </p:nvCxnSpPr>
          <p:spPr>
            <a:xfrm rot="8100000">
              <a:off x="873641" y="2495929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3500000" flipV="1">
              <a:off x="873641" y="2558297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55938" y="2568832"/>
              <a:ext cx="137546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264168" y="4011430"/>
            <a:ext cx="2018147" cy="291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G마켓 산스 Bold"/>
                <a:ea typeface="G마켓 산스 Bold"/>
              </a:rPr>
              <a:t>03. Data preprocessing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1556" y="4278158"/>
            <a:ext cx="153106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 b="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/>
                <a:ea typeface="나눔스퀘어 Bold"/>
              </a:rPr>
              <a:t>How we will make?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984538" y="4230059"/>
            <a:ext cx="161804" cy="106469"/>
            <a:chOff x="755938" y="2495929"/>
            <a:chExt cx="161804" cy="106469"/>
          </a:xfrm>
        </p:grpSpPr>
        <p:cxnSp>
          <p:nvCxnSpPr>
            <p:cNvPr id="50" name="직선 연결선 49"/>
            <p:cNvCxnSpPr/>
            <p:nvPr/>
          </p:nvCxnSpPr>
          <p:spPr>
            <a:xfrm rot="8100000">
              <a:off x="873641" y="2495929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3500000" flipV="1">
              <a:off x="873641" y="2558297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755938" y="2568832"/>
              <a:ext cx="137546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63888" y="4945168"/>
            <a:ext cx="846852" cy="2916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G마켓 산스 Bold"/>
                <a:ea typeface="G마켓 산스 Bold"/>
              </a:rPr>
              <a:t>04. Role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0174" y="5211896"/>
            <a:ext cx="24602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 b="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/>
                <a:ea typeface="나눔스퀘어 Bold"/>
              </a:rPr>
              <a:t>Role of members?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984538" y="5163797"/>
            <a:ext cx="161804" cy="106469"/>
            <a:chOff x="1022638" y="5649572"/>
            <a:chExt cx="161804" cy="106469"/>
          </a:xfrm>
        </p:grpSpPr>
        <p:cxnSp>
          <p:nvCxnSpPr>
            <p:cNvPr id="54" name="직선 연결선 53"/>
            <p:cNvCxnSpPr/>
            <p:nvPr/>
          </p:nvCxnSpPr>
          <p:spPr>
            <a:xfrm rot="8100000">
              <a:off x="1140341" y="5649572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3500000" flipV="1">
              <a:off x="1140341" y="5711940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1022638" y="5722475"/>
              <a:ext cx="137546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15"/>
          <p:cNvSpPr txBox="1"/>
          <p:nvPr/>
        </p:nvSpPr>
        <p:spPr>
          <a:xfrm>
            <a:off x="1259654" y="5947057"/>
            <a:ext cx="1222561" cy="299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G마켓 산스 Bold"/>
                <a:ea typeface="G마켓 산스 Bold"/>
              </a:rPr>
              <a:t>04. Schedule</a:t>
            </a:r>
          </a:p>
        </p:txBody>
      </p:sp>
      <p:sp>
        <p:nvSpPr>
          <p:cNvPr id="64" name="TextBox 20"/>
          <p:cNvSpPr txBox="1"/>
          <p:nvPr/>
        </p:nvSpPr>
        <p:spPr>
          <a:xfrm>
            <a:off x="1255940" y="6213785"/>
            <a:ext cx="145911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 b="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/>
                <a:ea typeface="나눔스퀘어 Bold"/>
              </a:rPr>
              <a:t>How we proceed?</a:t>
            </a:r>
          </a:p>
        </p:txBody>
      </p:sp>
      <p:grpSp>
        <p:nvGrpSpPr>
          <p:cNvPr id="65" name="그룹 61"/>
          <p:cNvGrpSpPr/>
          <p:nvPr/>
        </p:nvGrpSpPr>
        <p:grpSpPr>
          <a:xfrm>
            <a:off x="980304" y="6165686"/>
            <a:ext cx="161804" cy="106469"/>
            <a:chOff x="1022638" y="5649572"/>
            <a:chExt cx="161804" cy="106469"/>
          </a:xfrm>
        </p:grpSpPr>
        <p:cxnSp>
          <p:nvCxnSpPr>
            <p:cNvPr id="66" name="직선 연결선 53"/>
            <p:cNvCxnSpPr/>
            <p:nvPr/>
          </p:nvCxnSpPr>
          <p:spPr>
            <a:xfrm rot="8100000">
              <a:off x="1140341" y="5649572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54"/>
            <p:cNvCxnSpPr/>
            <p:nvPr/>
          </p:nvCxnSpPr>
          <p:spPr>
            <a:xfrm rot="13500000" flipV="1">
              <a:off x="1140341" y="5711940"/>
              <a:ext cx="0" cy="8820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55"/>
            <p:cNvCxnSpPr/>
            <p:nvPr/>
          </p:nvCxnSpPr>
          <p:spPr>
            <a:xfrm>
              <a:off x="1022638" y="5722475"/>
              <a:ext cx="137546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665" y="967847"/>
            <a:ext cx="1461225" cy="487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srgbClr val="FFC000"/>
                </a:solidFill>
                <a:latin typeface="G마켓 산스 Bold"/>
                <a:ea typeface="G마켓 산스 Bold"/>
              </a:rPr>
              <a:t>Objective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Role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3811" y="1625600"/>
            <a:ext cx="3606799" cy="3606799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6095998" y="2788920"/>
            <a:ext cx="4624534" cy="120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200" dirty="0">
                <a:solidFill>
                  <a:srgbClr val="FFC000"/>
                </a:solidFill>
                <a:latin typeface="G마켓 산스 Bold"/>
                <a:ea typeface="G마켓 산스 Bold"/>
              </a:rPr>
              <a:t>Predicting the future results</a:t>
            </a:r>
            <a:r>
              <a:rPr lang="en-US" altLang="ko-KR" sz="2200" dirty="0">
                <a:solidFill>
                  <a:schemeClr val="lt1"/>
                </a:solidFill>
                <a:latin typeface="G마켓 산스 Bold"/>
                <a:ea typeface="G마켓 산스 Bold"/>
              </a:rPr>
              <a:t> of premier league based on </a:t>
            </a:r>
            <a:r>
              <a:rPr lang="en-US" altLang="ko-KR" sz="2200" dirty="0" err="1">
                <a:solidFill>
                  <a:schemeClr val="lt1"/>
                </a:solidFill>
                <a:latin typeface="G마켓 산스 Bold"/>
                <a:ea typeface="G마켓 산스 Bold"/>
              </a:rPr>
              <a:t>DataSet</a:t>
            </a:r>
            <a:endParaRPr lang="en-US" altLang="ko-KR" sz="2200" dirty="0">
              <a:solidFill>
                <a:schemeClr val="lt1"/>
              </a:solidFill>
            </a:endParaRPr>
          </a:p>
        </p:txBody>
      </p:sp>
      <p:sp>
        <p:nvSpPr>
          <p:cNvPr id="119" name="TextBox 65"/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Data Preprocessing</a:t>
            </a:r>
          </a:p>
        </p:txBody>
      </p:sp>
      <p:sp>
        <p:nvSpPr>
          <p:cNvPr id="120" name="TextBox 63"/>
          <p:cNvSpPr txBox="1"/>
          <p:nvPr/>
        </p:nvSpPr>
        <p:spPr>
          <a:xfrm>
            <a:off x="6242115" y="719644"/>
            <a:ext cx="79861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/>
                <a:ea typeface="나눔스퀘어 ExtraBold"/>
                <a:cs typeface="+mn-cs"/>
              </a:rPr>
              <a:t>Objective</a:t>
            </a:r>
          </a:p>
        </p:txBody>
      </p:sp>
      <p:cxnSp>
        <p:nvCxnSpPr>
          <p:cNvPr id="121" name="직선 연결선 101"/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65"/>
          <p:cNvSpPr txBox="1"/>
          <p:nvPr/>
        </p:nvSpPr>
        <p:spPr>
          <a:xfrm>
            <a:off x="7358712" y="729073"/>
            <a:ext cx="81464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/>
                <a:ea typeface="나눔스퀘어"/>
                <a:cs typeface="+mn-cs"/>
              </a:rPr>
              <a:t>Used Data</a:t>
            </a:r>
          </a:p>
        </p:txBody>
      </p:sp>
      <p:cxnSp>
        <p:nvCxnSpPr>
          <p:cNvPr id="123" name="직선 연결선 106"/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665" y="967847"/>
            <a:ext cx="1623150" cy="487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srgbClr val="FFC000"/>
                </a:solidFill>
                <a:latin typeface="G마켓 산스 Bold"/>
                <a:ea typeface="G마켓 산스 Bold"/>
              </a:rPr>
              <a:t>Used Data</a:t>
            </a:r>
          </a:p>
        </p:txBody>
      </p:sp>
      <p:sp>
        <p:nvSpPr>
          <p:cNvPr id="124" name="TextBox 66"/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Role</a:t>
            </a:r>
          </a:p>
        </p:txBody>
      </p:sp>
      <p:sp>
        <p:nvSpPr>
          <p:cNvPr id="125" name="TextBox 67"/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126" name="직선 연결선 106"/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07"/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01760" y="2128858"/>
            <a:ext cx="4347445" cy="417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lt1"/>
              </a:buClr>
              <a:defRPr/>
            </a:pP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-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4,070 values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00092" y="1591474"/>
            <a:ext cx="4053037" cy="483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>
              <a:lnSpc>
                <a:spcPct val="110000"/>
              </a:lnSpc>
              <a:buClr>
                <a:schemeClr val="lt1"/>
              </a:buClr>
              <a:buFont typeface="Arial"/>
              <a:buChar char="•"/>
              <a:defRPr/>
            </a:pPr>
            <a:r>
              <a:rPr lang="en-US" altLang="ko-KR" sz="2400">
                <a:solidFill>
                  <a:schemeClr val="lt1"/>
                </a:solidFill>
                <a:latin typeface="G마켓 산스 Bold"/>
                <a:ea typeface="G마켓 산스 Bold"/>
              </a:rPr>
              <a:t>DataSet</a:t>
            </a:r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76825" y="1192306"/>
            <a:ext cx="8262711" cy="4864262"/>
          </a:xfrm>
          <a:prstGeom prst="rect">
            <a:avLst/>
          </a:prstGeom>
        </p:spPr>
      </p:pic>
      <p:sp>
        <p:nvSpPr>
          <p:cNvPr id="149" name="TextBox 65"/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Data Preprocessing</a:t>
            </a:r>
          </a:p>
        </p:txBody>
      </p:sp>
      <p:sp>
        <p:nvSpPr>
          <p:cNvPr id="150" name="TextBox 63"/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151" name="직선 연결선 101"/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65"/>
          <p:cNvSpPr txBox="1"/>
          <p:nvPr/>
        </p:nvSpPr>
        <p:spPr>
          <a:xfrm>
            <a:off x="7328255" y="729073"/>
            <a:ext cx="84510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Used Data</a:t>
            </a:r>
          </a:p>
        </p:txBody>
      </p:sp>
      <p:cxnSp>
        <p:nvCxnSpPr>
          <p:cNvPr id="153" name="직선 연결선 106"/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081467-BF64-4E94-A8B0-3BB736518AD9}"/>
              </a:ext>
            </a:extLst>
          </p:cNvPr>
          <p:cNvSpPr txBox="1"/>
          <p:nvPr/>
        </p:nvSpPr>
        <p:spPr>
          <a:xfrm>
            <a:off x="1257138" y="6276687"/>
            <a:ext cx="100597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https://www.kaggle.com/pablohfreitas/all-premier-league-matches-20102021?select=df_full_premierleague.csv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665" y="967847"/>
            <a:ext cx="1623150" cy="487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srgbClr val="FFC000"/>
                </a:solidFill>
                <a:latin typeface="G마켓 산스 Bold"/>
                <a:ea typeface="G마켓 산스 Bold"/>
              </a:rPr>
              <a:t>Used Data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66754" y="2177165"/>
            <a:ext cx="5291999" cy="1094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lt1"/>
              </a:buClr>
              <a:defRPr/>
            </a:pP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- </a:t>
            </a:r>
            <a:r>
              <a:rPr lang="en-US" altLang="ko-KR" sz="2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link_match</a:t>
            </a: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season, date, </a:t>
            </a:r>
            <a:r>
              <a:rPr lang="en-US" altLang="ko-KR" sz="2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home_team</a:t>
            </a: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away_team</a:t>
            </a: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etc..</a:t>
            </a:r>
          </a:p>
          <a:p>
            <a:pPr>
              <a:lnSpc>
                <a:spcPct val="110000"/>
              </a:lnSpc>
              <a:buClr>
                <a:schemeClr val="lt1"/>
              </a:buClr>
              <a:defRPr/>
            </a:pP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114 features</a:t>
            </a: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00092" y="1591474"/>
            <a:ext cx="4053037" cy="483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>
              <a:lnSpc>
                <a:spcPct val="110000"/>
              </a:lnSpc>
              <a:buClr>
                <a:schemeClr val="lt1"/>
              </a:buClr>
              <a:buFont typeface="Arial"/>
              <a:buChar char="•"/>
              <a:defRPr/>
            </a:pPr>
            <a:r>
              <a:rPr lang="en-US" altLang="ko-KR" sz="2400" dirty="0" err="1">
                <a:solidFill>
                  <a:schemeClr val="lt1"/>
                </a:solidFill>
                <a:latin typeface="G마켓 산스 Bold"/>
                <a:ea typeface="G마켓 산스 Bold"/>
              </a:rPr>
              <a:t>DataSet</a:t>
            </a:r>
            <a:endParaRPr lang="en-US" altLang="ko-KR" sz="2400" dirty="0">
              <a:solidFill>
                <a:schemeClr val="lt1"/>
              </a:solidFill>
              <a:latin typeface="G마켓 산스 Bold"/>
              <a:ea typeface="G마켓 산스 Bold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0271" y="4642484"/>
            <a:ext cx="6226176" cy="20957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D3FE59-F545-4296-B4D3-707D0F64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96" y="1449030"/>
            <a:ext cx="4273965" cy="2523572"/>
          </a:xfrm>
          <a:prstGeom prst="rect">
            <a:avLst/>
          </a:prstGeom>
        </p:spPr>
      </p:pic>
      <p:sp>
        <p:nvSpPr>
          <p:cNvPr id="18" name="TextBox 66">
            <a:extLst>
              <a:ext uri="{FF2B5EF4-FFF2-40B4-BE49-F238E27FC236}">
                <a16:creationId xmlns:a16="http://schemas.microsoft.com/office/drawing/2014/main" id="{E4256365-C500-45B0-85E8-5CE9E75E7A19}"/>
              </a:ext>
            </a:extLst>
          </p:cNvPr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Role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3467CBFB-C4EC-42E5-B523-56DE47E096A6}"/>
              </a:ext>
            </a:extLst>
          </p:cNvPr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20" name="직선 연결선 106">
            <a:extLst>
              <a:ext uri="{FF2B5EF4-FFF2-40B4-BE49-F238E27FC236}">
                <a16:creationId xmlns:a16="http://schemas.microsoft.com/office/drawing/2014/main" id="{18DA8C62-25A7-46C8-BF7C-10F729FF8832}"/>
              </a:ext>
            </a:extLst>
          </p:cNvPr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07">
            <a:extLst>
              <a:ext uri="{FF2B5EF4-FFF2-40B4-BE49-F238E27FC236}">
                <a16:creationId xmlns:a16="http://schemas.microsoft.com/office/drawing/2014/main" id="{37B1DF4C-242B-489E-865B-CC826ACF2CE4}"/>
              </a:ext>
            </a:extLst>
          </p:cNvPr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5">
            <a:extLst>
              <a:ext uri="{FF2B5EF4-FFF2-40B4-BE49-F238E27FC236}">
                <a16:creationId xmlns:a16="http://schemas.microsoft.com/office/drawing/2014/main" id="{9BADEEED-D231-4185-908D-945EF65067ED}"/>
              </a:ext>
            </a:extLst>
          </p:cNvPr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Data Preprocessing</a:t>
            </a: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49EBA5DF-D177-40CC-9F80-3566A5C3986F}"/>
              </a:ext>
            </a:extLst>
          </p:cNvPr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24" name="직선 연결선 101">
            <a:extLst>
              <a:ext uri="{FF2B5EF4-FFF2-40B4-BE49-F238E27FC236}">
                <a16:creationId xmlns:a16="http://schemas.microsoft.com/office/drawing/2014/main" id="{9958B5BE-5C10-4CE3-BF06-A1655BDD8FD5}"/>
              </a:ext>
            </a:extLst>
          </p:cNvPr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5">
            <a:extLst>
              <a:ext uri="{FF2B5EF4-FFF2-40B4-BE49-F238E27FC236}">
                <a16:creationId xmlns:a16="http://schemas.microsoft.com/office/drawing/2014/main" id="{318D2E37-AAF3-44D3-B21A-A1EE7B0EBA2E}"/>
              </a:ext>
            </a:extLst>
          </p:cNvPr>
          <p:cNvSpPr txBox="1"/>
          <p:nvPr/>
        </p:nvSpPr>
        <p:spPr>
          <a:xfrm>
            <a:off x="7328255" y="729073"/>
            <a:ext cx="84510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Used Data</a:t>
            </a:r>
          </a:p>
        </p:txBody>
      </p:sp>
      <p:cxnSp>
        <p:nvCxnSpPr>
          <p:cNvPr id="26" name="직선 연결선 106">
            <a:extLst>
              <a:ext uri="{FF2B5EF4-FFF2-40B4-BE49-F238E27FC236}">
                <a16:creationId xmlns:a16="http://schemas.microsoft.com/office/drawing/2014/main" id="{131EE4D7-1ADC-4E61-B48C-E5813E2BA319}"/>
              </a:ext>
            </a:extLst>
          </p:cNvPr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0FAE69-DC92-46AF-BEDC-59E49A6595F8}"/>
              </a:ext>
            </a:extLst>
          </p:cNvPr>
          <p:cNvSpPr txBox="1"/>
          <p:nvPr/>
        </p:nvSpPr>
        <p:spPr>
          <a:xfrm>
            <a:off x="8238259" y="1119646"/>
            <a:ext cx="1808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Output all features 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86C2B4-860D-4116-A1AD-82A9E7030A38}"/>
              </a:ext>
            </a:extLst>
          </p:cNvPr>
          <p:cNvSpPr txBox="1"/>
          <p:nvPr/>
        </p:nvSpPr>
        <p:spPr>
          <a:xfrm>
            <a:off x="5060271" y="4309572"/>
            <a:ext cx="63559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Output </a:t>
            </a:r>
            <a:r>
              <a:rPr lang="en-US" altLang="ko-KR" sz="1200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home_shots</a:t>
            </a:r>
            <a:r>
              <a:rPr lang="en-US" altLang="ko-KR" sz="12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away_shots</a:t>
            </a:r>
            <a:r>
              <a:rPr lang="en-US" altLang="ko-KR" sz="12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goal_home_ft</a:t>
            </a:r>
            <a:r>
              <a:rPr lang="en-US" altLang="ko-KR" sz="12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goal_away_ft</a:t>
            </a:r>
            <a:r>
              <a:rPr lang="en-US" altLang="ko-KR" sz="12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sg_match_ft</a:t>
            </a:r>
            <a:r>
              <a:rPr lang="en-US" altLang="ko-KR" sz="12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features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66">
            <a:extLst>
              <a:ext uri="{FF2B5EF4-FFF2-40B4-BE49-F238E27FC236}">
                <a16:creationId xmlns:a16="http://schemas.microsoft.com/office/drawing/2014/main" id="{E4256365-C500-45B0-85E8-5CE9E75E7A19}"/>
              </a:ext>
            </a:extLst>
          </p:cNvPr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Role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3467CBFB-C4EC-42E5-B523-56DE47E096A6}"/>
              </a:ext>
            </a:extLst>
          </p:cNvPr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20" name="직선 연결선 106">
            <a:extLst>
              <a:ext uri="{FF2B5EF4-FFF2-40B4-BE49-F238E27FC236}">
                <a16:creationId xmlns:a16="http://schemas.microsoft.com/office/drawing/2014/main" id="{18DA8C62-25A7-46C8-BF7C-10F729FF8832}"/>
              </a:ext>
            </a:extLst>
          </p:cNvPr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07">
            <a:extLst>
              <a:ext uri="{FF2B5EF4-FFF2-40B4-BE49-F238E27FC236}">
                <a16:creationId xmlns:a16="http://schemas.microsoft.com/office/drawing/2014/main" id="{37B1DF4C-242B-489E-865B-CC826ACF2CE4}"/>
              </a:ext>
            </a:extLst>
          </p:cNvPr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5">
            <a:extLst>
              <a:ext uri="{FF2B5EF4-FFF2-40B4-BE49-F238E27FC236}">
                <a16:creationId xmlns:a16="http://schemas.microsoft.com/office/drawing/2014/main" id="{9BADEEED-D231-4185-908D-945EF65067ED}"/>
              </a:ext>
            </a:extLst>
          </p:cNvPr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Data Preprocessing</a:t>
            </a: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49EBA5DF-D177-40CC-9F80-3566A5C3986F}"/>
              </a:ext>
            </a:extLst>
          </p:cNvPr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24" name="직선 연결선 101">
            <a:extLst>
              <a:ext uri="{FF2B5EF4-FFF2-40B4-BE49-F238E27FC236}">
                <a16:creationId xmlns:a16="http://schemas.microsoft.com/office/drawing/2014/main" id="{9958B5BE-5C10-4CE3-BF06-A1655BDD8FD5}"/>
              </a:ext>
            </a:extLst>
          </p:cNvPr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5">
            <a:extLst>
              <a:ext uri="{FF2B5EF4-FFF2-40B4-BE49-F238E27FC236}">
                <a16:creationId xmlns:a16="http://schemas.microsoft.com/office/drawing/2014/main" id="{318D2E37-AAF3-44D3-B21A-A1EE7B0EBA2E}"/>
              </a:ext>
            </a:extLst>
          </p:cNvPr>
          <p:cNvSpPr txBox="1"/>
          <p:nvPr/>
        </p:nvSpPr>
        <p:spPr>
          <a:xfrm>
            <a:off x="7328255" y="729073"/>
            <a:ext cx="84510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Used Data</a:t>
            </a:r>
          </a:p>
        </p:txBody>
      </p:sp>
      <p:cxnSp>
        <p:nvCxnSpPr>
          <p:cNvPr id="26" name="직선 연결선 106">
            <a:extLst>
              <a:ext uri="{FF2B5EF4-FFF2-40B4-BE49-F238E27FC236}">
                <a16:creationId xmlns:a16="http://schemas.microsoft.com/office/drawing/2014/main" id="{131EE4D7-1ADC-4E61-B48C-E5813E2BA319}"/>
              </a:ext>
            </a:extLst>
          </p:cNvPr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E4DC4D-C363-4FEC-8CA6-BEECC86719FC}"/>
              </a:ext>
            </a:extLst>
          </p:cNvPr>
          <p:cNvSpPr txBox="1"/>
          <p:nvPr/>
        </p:nvSpPr>
        <p:spPr>
          <a:xfrm>
            <a:off x="493493" y="1385696"/>
            <a:ext cx="4389343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link_match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page link of match in Premier League Official website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season : match season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date : match date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home_team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away_team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result_full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match result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result_ht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match result in 1st time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home_clearances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 clearances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home_corners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 : home team corners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home_fouls_conceded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 fouls conceded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home_offsides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: home team offsides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home_passes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 passes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home_possession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 possession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home_red_cards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: home team red cards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home_shots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 shots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home_shots_on_target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 shots on target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home_tackles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: home team tackles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home_touches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 touches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home_yellow_cards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home team yellow cards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away_clearances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</a:t>
            </a:r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clearances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away_corners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: away team corners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away_fouls_conceded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fouls conceded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away_offsides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: away team offsides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away_passes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passes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away_possession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possession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away_red_cards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red cards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away_shots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shots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away_shots_on_target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shots on target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away_tackles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tackles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away_touches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: away team touches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away_yellow_cards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yellow cards in the match</a:t>
            </a:r>
          </a:p>
          <a:p>
            <a:endParaRPr lang="en-US" altLang="ko-KR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806040-59C7-460C-9530-27785B926868}"/>
              </a:ext>
            </a:extLst>
          </p:cNvPr>
          <p:cNvSpPr txBox="1"/>
          <p:nvPr/>
        </p:nvSpPr>
        <p:spPr>
          <a:xfrm>
            <a:off x="4990412" y="1124086"/>
            <a:ext cx="7056740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goal_home_ft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: home team goals scored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goal_away_ft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away team goals scored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sg_match_ft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goals difference between home team and away team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goal_home_ht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: home team goals scored in 1st time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goal_away_ht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: away team goals scored in 1st time in the match</a:t>
            </a:r>
          </a:p>
          <a:p>
            <a:r>
              <a:rPr lang="en-US" altLang="ko-KR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sg_match_ht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goals difference between home team and away team in 1st time in the match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clearances_avg_H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clearances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corners_avg_H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corners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fouls_conceded_avg_H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fouls conceded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offsides_avg_H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offsides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passes_avg_H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passes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possession_avg_H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possession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red_cards_avg_H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red cards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shots_avg_H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shots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shots_on_target_avg_H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shots on target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tackles_avg_H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tackles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touches_avg_H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touches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yellow_cards_avg_H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yellow cards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goals_scored_ft_avg_H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goals scored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goals_conced_ft_avg_H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goals conceded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sg_match_ft_acum_H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goals difference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goals_scored_ht_avg_H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goals scored in 1st time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goals_conced_ht_avg_H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home team goals conceded in 1st time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sg_match_ht_acum_H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goals difference in 1st time in matches as host in the season;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performance_acum_H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home team percentage of points gains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clearances_avg_A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clearances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corners_avg_A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corners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fouls_conceded_avg_A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fouls conceded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offsides_avg_A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offsides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passes_avg_A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average away team passes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possession_avg_A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possession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red_cards_avg_A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red cards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shots_avg_A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shots in matches as host in the season; </a:t>
            </a:r>
          </a:p>
          <a:p>
            <a:endParaRPr lang="en-US" altLang="ko-KR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4E21DA-75F6-4E44-AD06-59C40395533C}"/>
              </a:ext>
            </a:extLst>
          </p:cNvPr>
          <p:cNvSpPr txBox="1"/>
          <p:nvPr/>
        </p:nvSpPr>
        <p:spPr>
          <a:xfrm>
            <a:off x="757154" y="915439"/>
            <a:ext cx="5291999" cy="417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lt1"/>
              </a:buClr>
              <a:defRPr/>
            </a:pP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description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96FB0-94D1-4FAE-819A-0E9975AE6EA3}"/>
              </a:ext>
            </a:extLst>
          </p:cNvPr>
          <p:cNvSpPr txBox="1"/>
          <p:nvPr/>
        </p:nvSpPr>
        <p:spPr>
          <a:xfrm>
            <a:off x="9763611" y="1124086"/>
            <a:ext cx="2379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accumulated until the last match</a:t>
            </a:r>
          </a:p>
        </p:txBody>
      </p:sp>
    </p:spTree>
    <p:extLst>
      <p:ext uri="{BB962C8B-B14F-4D97-AF65-F5344CB8AC3E}">
        <p14:creationId xmlns:p14="http://schemas.microsoft.com/office/powerpoint/2010/main" val="35908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6">
            <a:extLst>
              <a:ext uri="{FF2B5EF4-FFF2-40B4-BE49-F238E27FC236}">
                <a16:creationId xmlns:a16="http://schemas.microsoft.com/office/drawing/2014/main" id="{E4256365-C500-45B0-85E8-5CE9E75E7A19}"/>
              </a:ext>
            </a:extLst>
          </p:cNvPr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Role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3467CBFB-C4EC-42E5-B523-56DE47E096A6}"/>
              </a:ext>
            </a:extLst>
          </p:cNvPr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20" name="직선 연결선 106">
            <a:extLst>
              <a:ext uri="{FF2B5EF4-FFF2-40B4-BE49-F238E27FC236}">
                <a16:creationId xmlns:a16="http://schemas.microsoft.com/office/drawing/2014/main" id="{18DA8C62-25A7-46C8-BF7C-10F729FF8832}"/>
              </a:ext>
            </a:extLst>
          </p:cNvPr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07">
            <a:extLst>
              <a:ext uri="{FF2B5EF4-FFF2-40B4-BE49-F238E27FC236}">
                <a16:creationId xmlns:a16="http://schemas.microsoft.com/office/drawing/2014/main" id="{37B1DF4C-242B-489E-865B-CC826ACF2CE4}"/>
              </a:ext>
            </a:extLst>
          </p:cNvPr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5">
            <a:extLst>
              <a:ext uri="{FF2B5EF4-FFF2-40B4-BE49-F238E27FC236}">
                <a16:creationId xmlns:a16="http://schemas.microsoft.com/office/drawing/2014/main" id="{9BADEEED-D231-4185-908D-945EF65067ED}"/>
              </a:ext>
            </a:extLst>
          </p:cNvPr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Data Preprocessing</a:t>
            </a: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49EBA5DF-D177-40CC-9F80-3566A5C3986F}"/>
              </a:ext>
            </a:extLst>
          </p:cNvPr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24" name="직선 연결선 101">
            <a:extLst>
              <a:ext uri="{FF2B5EF4-FFF2-40B4-BE49-F238E27FC236}">
                <a16:creationId xmlns:a16="http://schemas.microsoft.com/office/drawing/2014/main" id="{9958B5BE-5C10-4CE3-BF06-A1655BDD8FD5}"/>
              </a:ext>
            </a:extLst>
          </p:cNvPr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5">
            <a:extLst>
              <a:ext uri="{FF2B5EF4-FFF2-40B4-BE49-F238E27FC236}">
                <a16:creationId xmlns:a16="http://schemas.microsoft.com/office/drawing/2014/main" id="{318D2E37-AAF3-44D3-B21A-A1EE7B0EBA2E}"/>
              </a:ext>
            </a:extLst>
          </p:cNvPr>
          <p:cNvSpPr txBox="1"/>
          <p:nvPr/>
        </p:nvSpPr>
        <p:spPr>
          <a:xfrm>
            <a:off x="7328255" y="729073"/>
            <a:ext cx="84510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Used Data</a:t>
            </a:r>
          </a:p>
        </p:txBody>
      </p:sp>
      <p:cxnSp>
        <p:nvCxnSpPr>
          <p:cNvPr id="26" name="직선 연결선 106">
            <a:extLst>
              <a:ext uri="{FF2B5EF4-FFF2-40B4-BE49-F238E27FC236}">
                <a16:creationId xmlns:a16="http://schemas.microsoft.com/office/drawing/2014/main" id="{131EE4D7-1ADC-4E61-B48C-E5813E2BA319}"/>
              </a:ext>
            </a:extLst>
          </p:cNvPr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806040-59C7-460C-9530-27785B926868}"/>
              </a:ext>
            </a:extLst>
          </p:cNvPr>
          <p:cNvSpPr txBox="1"/>
          <p:nvPr/>
        </p:nvSpPr>
        <p:spPr>
          <a:xfrm>
            <a:off x="422111" y="1427973"/>
            <a:ext cx="635302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shots_on_target_avg_A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shots on target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tackles_avg_A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: average away team tackles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touches_avg_A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touches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yellow_cards_avg_A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yellow cards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goals_scored_ft_avg_A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goals scored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goals_conced_ft_avg_A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goals conceded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sg_match_ft_acum_A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goals difference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goals_scored_ht_avg_A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goals scored in 1st time in matches as host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                 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goals_conced_ht_avg_A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goals conceded in 1st time in matches as host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                  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sg_match_ht_acum_A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goals difference in 1st time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performance_acum_A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away team percentage of points gains in matches as host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clearances_avg_home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clearances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corners_avg_home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corners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fouls_conceded_avg_home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fouls conceded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offsides_avg_home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offsides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passes_avg_home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passes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possession_avg_home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possession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red_cards_avg_home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red cards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shots_avg_home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shots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shots_on_target_avg_home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shots on target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tackles_avg_home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tackles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touches_avg_home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touches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yellow_cards_avg_home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yellow cards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goals_scored_ft_avg_home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goals scored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goals_conced_ft_avg_home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goals conceded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sg_match_ft_acum_home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goals difference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goals_scored_ht_avg_home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goals scored in 1st time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goals_conced_ht_avg_home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home team goals conceded in 1st time in the season;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66CE1-3860-498B-AC44-F1400FFA706E}"/>
              </a:ext>
            </a:extLst>
          </p:cNvPr>
          <p:cNvSpPr txBox="1"/>
          <p:nvPr/>
        </p:nvSpPr>
        <p:spPr>
          <a:xfrm>
            <a:off x="9390712" y="1549096"/>
            <a:ext cx="2379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accumulated until the last match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EA356D-176A-4D0C-8278-F805D58504F0}"/>
              </a:ext>
            </a:extLst>
          </p:cNvPr>
          <p:cNvSpPr txBox="1"/>
          <p:nvPr/>
        </p:nvSpPr>
        <p:spPr>
          <a:xfrm>
            <a:off x="6775132" y="2070862"/>
            <a:ext cx="5416868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sg_match_ht_acum_home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goals difference in 1st time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performance_acum_home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home team percentage of points gains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clearances_avg_away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clearances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corners_avg_away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corners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fouls_conceded_avg_away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fouls conceded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offsides_avg_away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offsides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passes_avg_away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passes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possession_avg_away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possession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red_cards_avg_away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red cards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shots_avg_away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shots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shots_on_target_avg_away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shots on target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tackles_avg_away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tackles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touches_avg_away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touches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yellow_cards_avg_away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yellow cards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goals_scored_ft_avg_away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goals scored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goals_conced_ft_avg_away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goals conceded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sg_match_ft_acum_away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goals difference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goals_scored_ht_avg_away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goals scored in 1st time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goals_conced_ht_avg_away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away team goals conceded in 1st time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sg_match_ht_acum_away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goals difference in 1st time in the season; </a:t>
            </a:r>
          </a:p>
          <a:p>
            <a:r>
              <a:rPr lang="en-US" altLang="ko-KR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performance_acum_away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away team percentage of points gains in the season;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FF1CF6-1E08-4EB5-94A5-41702E6D59C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80F226-6D9F-4DA6-9885-CC06A650FF07}"/>
              </a:ext>
            </a:extLst>
          </p:cNvPr>
          <p:cNvSpPr txBox="1"/>
          <p:nvPr/>
        </p:nvSpPr>
        <p:spPr>
          <a:xfrm>
            <a:off x="757154" y="915439"/>
            <a:ext cx="5291999" cy="417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lt1"/>
              </a:buClr>
              <a:defRPr/>
            </a:pP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11187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665" y="967847"/>
            <a:ext cx="1623150" cy="487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srgbClr val="FFC000"/>
                </a:solidFill>
                <a:latin typeface="G마켓 산스 Bold"/>
                <a:ea typeface="G마켓 산스 Bold"/>
              </a:rPr>
              <a:t>Used Data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6364" y="2767982"/>
            <a:ext cx="6142857" cy="2323809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2938" y="4747844"/>
            <a:ext cx="5342857" cy="17238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813CB6-E9AA-4C2D-B937-E2BC5E9AB09E}"/>
              </a:ext>
            </a:extLst>
          </p:cNvPr>
          <p:cNvSpPr txBox="1"/>
          <p:nvPr/>
        </p:nvSpPr>
        <p:spPr>
          <a:xfrm>
            <a:off x="700092" y="1591474"/>
            <a:ext cx="4053037" cy="483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>
              <a:lnSpc>
                <a:spcPct val="110000"/>
              </a:lnSpc>
              <a:buClr>
                <a:schemeClr val="lt1"/>
              </a:buClr>
              <a:buFont typeface="Arial"/>
              <a:buChar char="•"/>
              <a:defRPr/>
            </a:pPr>
            <a:r>
              <a:rPr lang="en-US" altLang="ko-KR" sz="2400" dirty="0" err="1">
                <a:solidFill>
                  <a:schemeClr val="lt1"/>
                </a:solidFill>
                <a:latin typeface="G마켓 산스 Bold"/>
                <a:ea typeface="G마켓 산스 Bold"/>
              </a:rPr>
              <a:t>DataSet</a:t>
            </a:r>
            <a:endParaRPr lang="en-US" altLang="ko-KR" sz="2400" dirty="0">
              <a:solidFill>
                <a:schemeClr val="lt1"/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TextBox 66">
            <a:extLst>
              <a:ext uri="{FF2B5EF4-FFF2-40B4-BE49-F238E27FC236}">
                <a16:creationId xmlns:a16="http://schemas.microsoft.com/office/drawing/2014/main" id="{EA8F127B-7AFB-4C27-8809-B9CD6386461F}"/>
              </a:ext>
            </a:extLst>
          </p:cNvPr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Role</a:t>
            </a: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AEA03B3D-598C-458E-944D-D01C8B9A21FB}"/>
              </a:ext>
            </a:extLst>
          </p:cNvPr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20" name="직선 연결선 106">
            <a:extLst>
              <a:ext uri="{FF2B5EF4-FFF2-40B4-BE49-F238E27FC236}">
                <a16:creationId xmlns:a16="http://schemas.microsoft.com/office/drawing/2014/main" id="{E8BC0842-85B0-4390-A735-2D27457DA80D}"/>
              </a:ext>
            </a:extLst>
          </p:cNvPr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07">
            <a:extLst>
              <a:ext uri="{FF2B5EF4-FFF2-40B4-BE49-F238E27FC236}">
                <a16:creationId xmlns:a16="http://schemas.microsoft.com/office/drawing/2014/main" id="{0352EF41-119A-4095-837A-FD8399BB1938}"/>
              </a:ext>
            </a:extLst>
          </p:cNvPr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5">
            <a:extLst>
              <a:ext uri="{FF2B5EF4-FFF2-40B4-BE49-F238E27FC236}">
                <a16:creationId xmlns:a16="http://schemas.microsoft.com/office/drawing/2014/main" id="{C0B31B39-370F-4947-A8E0-3F579E2DAC60}"/>
              </a:ext>
            </a:extLst>
          </p:cNvPr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Data Preprocessing</a:t>
            </a: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3936CFE8-6506-4916-BE7E-28C237426DB1}"/>
              </a:ext>
            </a:extLst>
          </p:cNvPr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24" name="직선 연결선 101">
            <a:extLst>
              <a:ext uri="{FF2B5EF4-FFF2-40B4-BE49-F238E27FC236}">
                <a16:creationId xmlns:a16="http://schemas.microsoft.com/office/drawing/2014/main" id="{613E2046-C3CC-4163-A949-36A141FD15B2}"/>
              </a:ext>
            </a:extLst>
          </p:cNvPr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5">
            <a:extLst>
              <a:ext uri="{FF2B5EF4-FFF2-40B4-BE49-F238E27FC236}">
                <a16:creationId xmlns:a16="http://schemas.microsoft.com/office/drawing/2014/main" id="{9CC4D2A3-E716-4B97-8429-B8E27E86E2F0}"/>
              </a:ext>
            </a:extLst>
          </p:cNvPr>
          <p:cNvSpPr txBox="1"/>
          <p:nvPr/>
        </p:nvSpPr>
        <p:spPr>
          <a:xfrm>
            <a:off x="7328255" y="729073"/>
            <a:ext cx="84510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Used Data</a:t>
            </a:r>
          </a:p>
        </p:txBody>
      </p:sp>
      <p:cxnSp>
        <p:nvCxnSpPr>
          <p:cNvPr id="26" name="직선 연결선 106">
            <a:extLst>
              <a:ext uri="{FF2B5EF4-FFF2-40B4-BE49-F238E27FC236}">
                <a16:creationId xmlns:a16="http://schemas.microsoft.com/office/drawing/2014/main" id="{C266F5C6-EEDA-4F1D-9839-103FF31D9C81}"/>
              </a:ext>
            </a:extLst>
          </p:cNvPr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8800F7-861C-4BE3-9918-647E7640EE51}"/>
              </a:ext>
            </a:extLst>
          </p:cNvPr>
          <p:cNvSpPr txBox="1"/>
          <p:nvPr/>
        </p:nvSpPr>
        <p:spPr>
          <a:xfrm>
            <a:off x="866754" y="2177165"/>
            <a:ext cx="5291999" cy="417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lt1"/>
              </a:buClr>
              <a:defRPr/>
            </a:pP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Missing Data (approximately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220 rows</a:t>
            </a: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665" y="967847"/>
            <a:ext cx="1623150" cy="4875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srgbClr val="FFC000"/>
                </a:solidFill>
                <a:latin typeface="G마켓 산스 Bold"/>
                <a:ea typeface="G마켓 산스 Bold"/>
              </a:rPr>
              <a:t>Used Data</a:t>
            </a:r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5877" y="3185023"/>
            <a:ext cx="3362794" cy="2076739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0053" y="3180260"/>
            <a:ext cx="1648055" cy="2086266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7872984" y="3575489"/>
            <a:ext cx="2666379" cy="129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>
              <a:lnSpc>
                <a:spcPct val="110000"/>
              </a:lnSpc>
              <a:buClr>
                <a:schemeClr val="lt1"/>
              </a:buClr>
              <a:buFont typeface="Arial"/>
              <a:buChar char="•"/>
              <a:defRPr/>
            </a:pPr>
            <a:r>
              <a:rPr lang="en-US" altLang="ko-KR" sz="24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home_team</a:t>
            </a:r>
            <a:endParaRPr lang="en-US" altLang="ko-KR" sz="24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720" indent="-342720">
              <a:lnSpc>
                <a:spcPct val="110000"/>
              </a:lnSpc>
              <a:buClr>
                <a:schemeClr val="lt1"/>
              </a:buClr>
              <a:buFont typeface="Arial"/>
              <a:buChar char="•"/>
              <a:defRPr/>
            </a:pPr>
            <a:r>
              <a:rPr lang="en-US" altLang="ko-KR" sz="24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away_team</a:t>
            </a:r>
            <a:endParaRPr lang="en-US" altLang="ko-KR" sz="24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720" indent="-342720">
              <a:lnSpc>
                <a:spcPct val="110000"/>
              </a:lnSpc>
              <a:buClr>
                <a:schemeClr val="lt1"/>
              </a:buClr>
              <a:buFont typeface="Arial"/>
              <a:buChar char="•"/>
              <a:defRPr/>
            </a:pPr>
            <a:r>
              <a:rPr lang="en-US" altLang="ko-KR" sz="24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season</a:t>
            </a:r>
          </a:p>
        </p:txBody>
      </p:sp>
      <p:sp>
        <p:nvSpPr>
          <p:cNvPr id="17" name="TextBox 66">
            <a:extLst>
              <a:ext uri="{FF2B5EF4-FFF2-40B4-BE49-F238E27FC236}">
                <a16:creationId xmlns:a16="http://schemas.microsoft.com/office/drawing/2014/main" id="{543FCB70-106B-42EA-BEFC-280B6D4773A8}"/>
              </a:ext>
            </a:extLst>
          </p:cNvPr>
          <p:cNvSpPr txBox="1"/>
          <p:nvPr/>
        </p:nvSpPr>
        <p:spPr>
          <a:xfrm>
            <a:off x="10088599" y="730709"/>
            <a:ext cx="45076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Role</a:t>
            </a:r>
          </a:p>
        </p:txBody>
      </p:sp>
      <p:sp>
        <p:nvSpPr>
          <p:cNvPr id="18" name="TextBox 67">
            <a:extLst>
              <a:ext uri="{FF2B5EF4-FFF2-40B4-BE49-F238E27FC236}">
                <a16:creationId xmlns:a16="http://schemas.microsoft.com/office/drawing/2014/main" id="{ACB86106-CFF3-44F6-8231-181A8D4DD4A4}"/>
              </a:ext>
            </a:extLst>
          </p:cNvPr>
          <p:cNvSpPr txBox="1"/>
          <p:nvPr/>
        </p:nvSpPr>
        <p:spPr>
          <a:xfrm>
            <a:off x="10756140" y="730709"/>
            <a:ext cx="74571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Schedule</a:t>
            </a:r>
          </a:p>
        </p:txBody>
      </p:sp>
      <p:cxnSp>
        <p:nvCxnSpPr>
          <p:cNvPr id="19" name="직선 연결선 106">
            <a:extLst>
              <a:ext uri="{FF2B5EF4-FFF2-40B4-BE49-F238E27FC236}">
                <a16:creationId xmlns:a16="http://schemas.microsoft.com/office/drawing/2014/main" id="{344EDF35-35D3-458A-90E2-B51E23025A32}"/>
              </a:ext>
            </a:extLst>
          </p:cNvPr>
          <p:cNvCxnSpPr/>
          <p:nvPr/>
        </p:nvCxnSpPr>
        <p:spPr>
          <a:xfrm>
            <a:off x="992607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07">
            <a:extLst>
              <a:ext uri="{FF2B5EF4-FFF2-40B4-BE49-F238E27FC236}">
                <a16:creationId xmlns:a16="http://schemas.microsoft.com/office/drawing/2014/main" id="{CF4335D3-3A42-4B79-BC58-88D0C331C725}"/>
              </a:ext>
            </a:extLst>
          </p:cNvPr>
          <p:cNvCxnSpPr/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5">
            <a:extLst>
              <a:ext uri="{FF2B5EF4-FFF2-40B4-BE49-F238E27FC236}">
                <a16:creationId xmlns:a16="http://schemas.microsoft.com/office/drawing/2014/main" id="{B8071F17-5645-491F-94D3-BE0C75F7F726}"/>
              </a:ext>
            </a:extLst>
          </p:cNvPr>
          <p:cNvSpPr txBox="1"/>
          <p:nvPr/>
        </p:nvSpPr>
        <p:spPr>
          <a:xfrm>
            <a:off x="8411206" y="730709"/>
            <a:ext cx="138371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나눔스퀘어"/>
                <a:ea typeface="나눔스퀘어"/>
                <a:cs typeface="+mn-cs"/>
              </a:rPr>
              <a:t>Data Preprocessing</a:t>
            </a:r>
          </a:p>
        </p:txBody>
      </p:sp>
      <p:sp>
        <p:nvSpPr>
          <p:cNvPr id="22" name="TextBox 63">
            <a:extLst>
              <a:ext uri="{FF2B5EF4-FFF2-40B4-BE49-F238E27FC236}">
                <a16:creationId xmlns:a16="http://schemas.microsoft.com/office/drawing/2014/main" id="{42A99EE7-79A7-4DAA-B8C3-F2E5A98A455E}"/>
              </a:ext>
            </a:extLst>
          </p:cNvPr>
          <p:cNvSpPr txBox="1"/>
          <p:nvPr/>
        </p:nvSpPr>
        <p:spPr>
          <a:xfrm>
            <a:off x="6287000" y="719644"/>
            <a:ext cx="7537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</p:txBody>
      </p:sp>
      <p:cxnSp>
        <p:nvCxnSpPr>
          <p:cNvPr id="23" name="직선 연결선 101">
            <a:extLst>
              <a:ext uri="{FF2B5EF4-FFF2-40B4-BE49-F238E27FC236}">
                <a16:creationId xmlns:a16="http://schemas.microsoft.com/office/drawing/2014/main" id="{6FBF8711-15AB-49B7-8A20-C0334569E85A}"/>
              </a:ext>
            </a:extLst>
          </p:cNvPr>
          <p:cNvCxnSpPr/>
          <p:nvPr/>
        </p:nvCxnSpPr>
        <p:spPr>
          <a:xfrm>
            <a:off x="7219514" y="799892"/>
            <a:ext cx="0" cy="10477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5">
            <a:extLst>
              <a:ext uri="{FF2B5EF4-FFF2-40B4-BE49-F238E27FC236}">
                <a16:creationId xmlns:a16="http://schemas.microsoft.com/office/drawing/2014/main" id="{4931605A-C680-470D-9888-83277087AD56}"/>
              </a:ext>
            </a:extLst>
          </p:cNvPr>
          <p:cNvSpPr txBox="1"/>
          <p:nvPr/>
        </p:nvSpPr>
        <p:spPr>
          <a:xfrm>
            <a:off x="7328255" y="729073"/>
            <a:ext cx="84510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Used Data</a:t>
            </a:r>
          </a:p>
        </p:txBody>
      </p:sp>
      <p:cxnSp>
        <p:nvCxnSpPr>
          <p:cNvPr id="25" name="직선 연결선 106">
            <a:extLst>
              <a:ext uri="{FF2B5EF4-FFF2-40B4-BE49-F238E27FC236}">
                <a16:creationId xmlns:a16="http://schemas.microsoft.com/office/drawing/2014/main" id="{FE9D5928-2837-4D8F-A563-BBFDD5B69B71}"/>
              </a:ext>
            </a:extLst>
          </p:cNvPr>
          <p:cNvCxnSpPr/>
          <p:nvPr/>
        </p:nvCxnSpPr>
        <p:spPr>
          <a:xfrm>
            <a:off x="8323566" y="799796"/>
            <a:ext cx="0" cy="104775"/>
          </a:xfrm>
          <a:prstGeom prst="line">
            <a:avLst/>
          </a:prstGeom>
          <a:ln w="12700">
            <a:solidFill>
              <a:schemeClr val="l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DC1959-AD06-4011-BD9A-9F8872C52B0C}"/>
              </a:ext>
            </a:extLst>
          </p:cNvPr>
          <p:cNvSpPr txBox="1"/>
          <p:nvPr/>
        </p:nvSpPr>
        <p:spPr>
          <a:xfrm>
            <a:off x="700092" y="1591474"/>
            <a:ext cx="4053037" cy="483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>
              <a:lnSpc>
                <a:spcPct val="110000"/>
              </a:lnSpc>
              <a:buClr>
                <a:schemeClr val="lt1"/>
              </a:buClr>
              <a:buFont typeface="Arial"/>
              <a:buChar char="•"/>
              <a:defRPr/>
            </a:pPr>
            <a:r>
              <a:rPr lang="en-US" altLang="ko-KR" sz="2400" dirty="0" err="1">
                <a:solidFill>
                  <a:schemeClr val="lt1"/>
                </a:solidFill>
                <a:latin typeface="G마켓 산스 Bold"/>
                <a:ea typeface="G마켓 산스 Bold"/>
              </a:rPr>
              <a:t>DataSet</a:t>
            </a:r>
            <a:endParaRPr lang="en-US" altLang="ko-KR" sz="2400" dirty="0">
              <a:solidFill>
                <a:schemeClr val="lt1"/>
              </a:solidFill>
              <a:latin typeface="G마켓 산스 Bold"/>
              <a:ea typeface="G마켓 산스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BFEA26-FC9D-4848-ADBE-E4E7588566D5}"/>
              </a:ext>
            </a:extLst>
          </p:cNvPr>
          <p:cNvSpPr txBox="1"/>
          <p:nvPr/>
        </p:nvSpPr>
        <p:spPr>
          <a:xfrm>
            <a:off x="866754" y="2177165"/>
            <a:ext cx="5291999" cy="417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lt1"/>
              </a:buClr>
              <a:defRPr/>
            </a:pPr>
            <a:r>
              <a:rPr lang="en-US" altLang="ko-KR" sz="2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Categorical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2184</Words>
  <Application>Microsoft Office PowerPoint</Application>
  <PresentationFormat>와이드스크린</PresentationFormat>
  <Paragraphs>233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Calibri</vt:lpstr>
      <vt:lpstr>나눔스퀘어 ExtraBold</vt:lpstr>
      <vt:lpstr>G마켓 산스 Bold</vt:lpstr>
      <vt:lpstr>나눔스퀘어 Bold</vt:lpstr>
      <vt:lpstr>나눔스퀘어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Jiwon Choi</cp:lastModifiedBy>
  <cp:revision>51</cp:revision>
  <dcterms:created xsi:type="dcterms:W3CDTF">2020-03-24T11:05:41Z</dcterms:created>
  <dcterms:modified xsi:type="dcterms:W3CDTF">2021-05-07T11:39:02Z</dcterms:modified>
  <cp:version>1000.0000.01</cp:version>
</cp:coreProperties>
</file>