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계정" initials="M계" lastIdx="1" clrIdx="0">
    <p:extLst>
      <p:ext uri="{19B8F6BF-5375-455C-9EA6-DF929625EA0E}">
        <p15:presenceInfo xmlns:p15="http://schemas.microsoft.com/office/powerpoint/2012/main" userId="9d76fa03d68738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1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5T23:37:02.022" idx="1">
    <p:pos x="4834" y="981"/>
    <p:text>비슷한 직업계고등학교인 산업수요맞춤학교(마이스터고) 제외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F40E-DE9B-4055-934B-90A1C17AC0B1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9F3D-B8B0-4910-885F-9871F6B9E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87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F40E-DE9B-4055-934B-90A1C17AC0B1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9F3D-B8B0-4910-885F-9871F6B9E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17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F40E-DE9B-4055-934B-90A1C17AC0B1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9F3D-B8B0-4910-885F-9871F6B9E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75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F40E-DE9B-4055-934B-90A1C17AC0B1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9F3D-B8B0-4910-885F-9871F6B9E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06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F40E-DE9B-4055-934B-90A1C17AC0B1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9F3D-B8B0-4910-885F-9871F6B9E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8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F40E-DE9B-4055-934B-90A1C17AC0B1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9F3D-B8B0-4910-885F-9871F6B9E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775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F40E-DE9B-4055-934B-90A1C17AC0B1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9F3D-B8B0-4910-885F-9871F6B9E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2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F40E-DE9B-4055-934B-90A1C17AC0B1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9F3D-B8B0-4910-885F-9871F6B9E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0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F40E-DE9B-4055-934B-90A1C17AC0B1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9F3D-B8B0-4910-885F-9871F6B9E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65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F40E-DE9B-4055-934B-90A1C17AC0B1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9F3D-B8B0-4910-885F-9871F6B9E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F40E-DE9B-4055-934B-90A1C17AC0B1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9F3D-B8B0-4910-885F-9871F6B9E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00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8F40E-DE9B-4055-934B-90A1C17AC0B1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89F3D-B8B0-4910-885F-9871F6B9E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12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 선정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19881"/>
            <a:ext cx="10515600" cy="465708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고등학교 유형별 특성화고 진학률은 </a:t>
            </a:r>
            <a:r>
              <a:rPr lang="en-US" altLang="ko-KR" dirty="0" smtClean="0"/>
              <a:t>16%</a:t>
            </a:r>
            <a:r>
              <a:rPr lang="ko-KR" altLang="en-US" dirty="0" smtClean="0"/>
              <a:t>나 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특성화 고등학교를 다니지 않은 사회인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학생에게 물어보니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다음과 같은 편견이 있었다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lvl="1"/>
            <a:r>
              <a:rPr lang="en-US" altLang="ko-KR" dirty="0"/>
              <a:t>A: </a:t>
            </a:r>
            <a:r>
              <a:rPr lang="ko-KR" altLang="en-US" dirty="0"/>
              <a:t>공부머리 없는 애들이 가는 곳 아니야</a:t>
            </a:r>
            <a:r>
              <a:rPr lang="en-US" altLang="ko-KR" dirty="0"/>
              <a:t>? </a:t>
            </a:r>
          </a:p>
          <a:p>
            <a:pPr lvl="1"/>
            <a:r>
              <a:rPr lang="en-US" altLang="ko-KR" dirty="0"/>
              <a:t>B: </a:t>
            </a:r>
            <a:r>
              <a:rPr lang="ko-KR" altLang="en-US" dirty="0"/>
              <a:t>양아치 </a:t>
            </a:r>
            <a:r>
              <a:rPr lang="ko-KR" altLang="en-US" dirty="0" err="1"/>
              <a:t>집합소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부정적으로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en-US" altLang="ko-KR" dirty="0"/>
              <a:t>“</a:t>
            </a:r>
            <a:r>
              <a:rPr lang="ko-KR" altLang="en-US" dirty="0"/>
              <a:t>어떤 요소들이 특성화 고등학교에 대해 이러한 인식을 만들었으며 어떻게 해결해야 하나</a:t>
            </a:r>
            <a:r>
              <a:rPr lang="en-US" altLang="ko-KR" dirty="0"/>
              <a:t>?”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4965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연구의 필요성 및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산업수요와 특성화고의 관계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교육산업의 </a:t>
            </a:r>
            <a:r>
              <a:rPr lang="ko-KR" altLang="en-US" dirty="0" err="1" smtClean="0"/>
              <a:t>트렌드를</a:t>
            </a:r>
            <a:r>
              <a:rPr lang="ko-KR" altLang="en-US" dirty="0" smtClean="0"/>
              <a:t> 분석하여 특성화고 운영의 </a:t>
            </a:r>
            <a:r>
              <a:rPr lang="ko-KR" altLang="en-US" dirty="0"/>
              <a:t>개선 방안을 </a:t>
            </a:r>
            <a:r>
              <a:rPr lang="ko-KR" altLang="en-US" dirty="0" smtClean="0"/>
              <a:t>탐색하고 대응전략을 도출하는 데 목적이 </a:t>
            </a:r>
            <a:r>
              <a:rPr lang="ko-KR" altLang="en-US" dirty="0"/>
              <a:t>있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53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050" dirty="0" smtClean="0"/>
              <a:t>진학률에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영향을 미치는 요소 </a:t>
            </a:r>
            <a:r>
              <a:rPr lang="en-US" altLang="ko-KR" sz="1050" dirty="0" smtClean="0"/>
              <a:t>: </a:t>
            </a:r>
            <a:endParaRPr lang="ko-KR" altLang="en-US" sz="650" dirty="0"/>
          </a:p>
          <a:p>
            <a:pPr lvl="1" fontAlgn="base"/>
            <a:r>
              <a:rPr lang="ko-KR" altLang="en-US" sz="650" dirty="0"/>
              <a:t>학생수</a:t>
            </a:r>
            <a:r>
              <a:rPr lang="en-US" altLang="ko-KR" sz="650" dirty="0"/>
              <a:t>, </a:t>
            </a:r>
            <a:r>
              <a:rPr lang="ko-KR" altLang="en-US" sz="650" dirty="0"/>
              <a:t>일반교과 선생님 수 </a:t>
            </a:r>
            <a:r>
              <a:rPr lang="en-US" altLang="ko-KR" sz="650" dirty="0"/>
              <a:t>ratio</a:t>
            </a:r>
          </a:p>
          <a:p>
            <a:pPr lvl="1" fontAlgn="base"/>
            <a:r>
              <a:rPr lang="ko-KR" altLang="en-US" sz="650" dirty="0"/>
              <a:t>학생수</a:t>
            </a:r>
            <a:r>
              <a:rPr lang="en-US" altLang="ko-KR" sz="650" dirty="0"/>
              <a:t>, </a:t>
            </a:r>
            <a:r>
              <a:rPr lang="ko-KR" altLang="en-US" sz="650" dirty="0"/>
              <a:t>전문교과 </a:t>
            </a:r>
            <a:r>
              <a:rPr lang="en-US" altLang="ko-KR" sz="650" dirty="0"/>
              <a:t>--</a:t>
            </a:r>
          </a:p>
          <a:p>
            <a:pPr lvl="1" fontAlgn="base"/>
            <a:r>
              <a:rPr lang="ko-KR" altLang="en-US" sz="650" dirty="0"/>
              <a:t>학생수</a:t>
            </a:r>
            <a:r>
              <a:rPr lang="en-US" altLang="ko-KR" sz="650" dirty="0"/>
              <a:t>, </a:t>
            </a:r>
            <a:r>
              <a:rPr lang="ko-KR" altLang="en-US" sz="650" dirty="0"/>
              <a:t>학교부지 </a:t>
            </a:r>
            <a:r>
              <a:rPr lang="en-US" altLang="ko-KR" sz="650" dirty="0"/>
              <a:t>ratio</a:t>
            </a:r>
          </a:p>
          <a:p>
            <a:pPr lvl="1" fontAlgn="base"/>
            <a:r>
              <a:rPr lang="ko-KR" altLang="en-US" sz="650" dirty="0"/>
              <a:t>학생수</a:t>
            </a:r>
            <a:r>
              <a:rPr lang="en-US" altLang="ko-KR" sz="650" dirty="0"/>
              <a:t>, </a:t>
            </a:r>
            <a:r>
              <a:rPr lang="ko-KR" altLang="en-US" sz="650" dirty="0"/>
              <a:t>학급 수 </a:t>
            </a:r>
            <a:r>
              <a:rPr lang="en-US" altLang="ko-KR" sz="650" dirty="0"/>
              <a:t>ratio</a:t>
            </a:r>
          </a:p>
          <a:p>
            <a:pPr lvl="1" fontAlgn="base"/>
            <a:r>
              <a:rPr lang="ko-KR" altLang="en-US" sz="650" dirty="0"/>
              <a:t>학교 이름 </a:t>
            </a:r>
            <a:r>
              <a:rPr lang="ko-KR" altLang="en-US" sz="650" dirty="0" err="1"/>
              <a:t>구글</a:t>
            </a:r>
            <a:r>
              <a:rPr lang="ko-KR" altLang="en-US" sz="650" dirty="0"/>
              <a:t> </a:t>
            </a:r>
            <a:r>
              <a:rPr lang="ko-KR" altLang="en-US" sz="650" dirty="0" err="1"/>
              <a:t>검색량</a:t>
            </a:r>
            <a:r>
              <a:rPr lang="ko-KR" altLang="en-US" sz="650" dirty="0"/>
              <a:t> </a:t>
            </a:r>
            <a:r>
              <a:rPr lang="en-US" altLang="ko-KR" sz="650" dirty="0"/>
              <a:t>(+ </a:t>
            </a:r>
            <a:r>
              <a:rPr lang="ko-KR" altLang="en-US" sz="650" dirty="0"/>
              <a:t>긍정 부정도 분석</a:t>
            </a:r>
            <a:r>
              <a:rPr lang="en-US" altLang="ko-KR" sz="650" dirty="0"/>
              <a:t>(</a:t>
            </a:r>
            <a:r>
              <a:rPr lang="ko-KR" altLang="en-US" sz="650" dirty="0"/>
              <a:t>아마 실력이 부족하여</a:t>
            </a:r>
            <a:r>
              <a:rPr lang="en-US" altLang="ko-KR" sz="650" dirty="0"/>
              <a:t>….))</a:t>
            </a:r>
          </a:p>
          <a:p>
            <a:pPr lvl="1" fontAlgn="base"/>
            <a:r>
              <a:rPr lang="ko-KR" altLang="en-US" sz="650" dirty="0"/>
              <a:t>지역 인구 밀도</a:t>
            </a:r>
          </a:p>
          <a:p>
            <a:pPr lvl="1" fontAlgn="base"/>
            <a:r>
              <a:rPr lang="ko-KR" altLang="en-US" sz="650" dirty="0"/>
              <a:t>근 </a:t>
            </a:r>
            <a:r>
              <a:rPr lang="en-US" altLang="ko-KR" sz="650" dirty="0"/>
              <a:t>5</a:t>
            </a:r>
            <a:r>
              <a:rPr lang="ko-KR" altLang="en-US" sz="650" dirty="0"/>
              <a:t>년 과 개편 횟수</a:t>
            </a:r>
          </a:p>
          <a:p>
            <a:pPr lvl="1" fontAlgn="base"/>
            <a:r>
              <a:rPr lang="ko-KR" altLang="en-US" sz="650" dirty="0"/>
              <a:t>학교 이름 키워드 </a:t>
            </a:r>
            <a:r>
              <a:rPr lang="en-US" altLang="ko-KR" sz="650" dirty="0"/>
              <a:t>(</a:t>
            </a:r>
            <a:r>
              <a:rPr lang="ko-KR" altLang="en-US" sz="650" dirty="0"/>
              <a:t>소프트웨어</a:t>
            </a:r>
            <a:r>
              <a:rPr lang="en-US" altLang="ko-KR" sz="650" dirty="0"/>
              <a:t>, </a:t>
            </a:r>
            <a:r>
              <a:rPr lang="ko-KR" altLang="en-US" sz="650" dirty="0"/>
              <a:t>보건</a:t>
            </a:r>
            <a:r>
              <a:rPr lang="en-US" altLang="ko-KR" sz="650" dirty="0"/>
              <a:t>, </a:t>
            </a:r>
            <a:r>
              <a:rPr lang="ko-KR" altLang="en-US" sz="650" dirty="0"/>
              <a:t>상업</a:t>
            </a:r>
            <a:r>
              <a:rPr lang="en-US" altLang="ko-KR" sz="650" dirty="0"/>
              <a:t>, </a:t>
            </a:r>
            <a:r>
              <a:rPr lang="ko-KR" altLang="en-US" sz="650" dirty="0"/>
              <a:t>기계</a:t>
            </a:r>
            <a:r>
              <a:rPr lang="en-US" altLang="ko-KR" sz="650" dirty="0"/>
              <a:t>, </a:t>
            </a:r>
            <a:r>
              <a:rPr lang="ko-KR" altLang="en-US" sz="650" dirty="0"/>
              <a:t>항공</a:t>
            </a:r>
            <a:r>
              <a:rPr lang="en-US" altLang="ko-KR" sz="650" dirty="0"/>
              <a:t>, </a:t>
            </a:r>
            <a:r>
              <a:rPr lang="ko-KR" altLang="en-US" sz="650" dirty="0"/>
              <a:t>세무</a:t>
            </a:r>
            <a:r>
              <a:rPr lang="en-US" altLang="ko-KR" sz="650" dirty="0"/>
              <a:t>, </a:t>
            </a:r>
            <a:r>
              <a:rPr lang="ko-KR" altLang="en-US" sz="650" dirty="0"/>
              <a:t>정보</a:t>
            </a:r>
            <a:r>
              <a:rPr lang="en-US" altLang="ko-KR" sz="650" dirty="0"/>
              <a:t>, </a:t>
            </a:r>
            <a:r>
              <a:rPr lang="ko-KR" altLang="en-US" sz="650" dirty="0"/>
              <a:t>농업</a:t>
            </a:r>
            <a:r>
              <a:rPr lang="en-US" altLang="ko-KR" sz="650" dirty="0"/>
              <a:t>, </a:t>
            </a:r>
            <a:r>
              <a:rPr lang="ko-KR" altLang="en-US" sz="650" dirty="0"/>
              <a:t>컴퓨터</a:t>
            </a:r>
            <a:r>
              <a:rPr lang="en-US" altLang="ko-KR" sz="650" dirty="0"/>
              <a:t>, </a:t>
            </a:r>
            <a:r>
              <a:rPr lang="ko-KR" altLang="en-US" sz="650" dirty="0"/>
              <a:t>경영</a:t>
            </a:r>
            <a:r>
              <a:rPr lang="en-US" altLang="ko-KR" sz="650" dirty="0"/>
              <a:t>, </a:t>
            </a:r>
            <a:r>
              <a:rPr lang="ko-KR" altLang="en-US" sz="650" dirty="0"/>
              <a:t>관광</a:t>
            </a:r>
            <a:r>
              <a:rPr lang="en-US" altLang="ko-KR" sz="650" dirty="0"/>
              <a:t>, or </a:t>
            </a:r>
            <a:r>
              <a:rPr lang="ko-KR" altLang="en-US" sz="650" dirty="0"/>
              <a:t>위 키워드 없음</a:t>
            </a:r>
            <a:r>
              <a:rPr lang="en-US" altLang="ko-KR" sz="650" dirty="0" smtClean="0"/>
              <a:t>)</a:t>
            </a:r>
          </a:p>
          <a:p>
            <a:pPr lvl="1" fontAlgn="base"/>
            <a:r>
              <a:rPr lang="ko-KR" altLang="en-US" sz="650" dirty="0" smtClean="0"/>
              <a:t>입학 </a:t>
            </a:r>
            <a:r>
              <a:rPr lang="ko-KR" altLang="en-US" sz="650" dirty="0"/>
              <a:t>경쟁률</a:t>
            </a:r>
          </a:p>
          <a:p>
            <a:pPr lvl="1" fontAlgn="base"/>
            <a:r>
              <a:rPr lang="ko-KR" altLang="en-US" sz="650" dirty="0"/>
              <a:t>지역 사회 평균 소득</a:t>
            </a:r>
            <a:r>
              <a:rPr lang="en-US" altLang="ko-KR" sz="650" dirty="0"/>
              <a:t>, </a:t>
            </a:r>
            <a:r>
              <a:rPr lang="ko-KR" altLang="en-US" sz="650" dirty="0"/>
              <a:t>재산</a:t>
            </a:r>
          </a:p>
          <a:p>
            <a:pPr lvl="1" fontAlgn="base"/>
            <a:r>
              <a:rPr lang="ko-KR" altLang="en-US" sz="650" dirty="0"/>
              <a:t>남</a:t>
            </a:r>
            <a:r>
              <a:rPr lang="en-US" altLang="ko-KR" sz="650" dirty="0"/>
              <a:t>: 0, </a:t>
            </a:r>
            <a:r>
              <a:rPr lang="ko-KR" altLang="en-US" sz="650" dirty="0"/>
              <a:t>공학</a:t>
            </a:r>
            <a:r>
              <a:rPr lang="en-US" altLang="ko-KR" sz="650" dirty="0"/>
              <a:t>: 1, </a:t>
            </a:r>
            <a:r>
              <a:rPr lang="ko-KR" altLang="en-US" sz="650" dirty="0"/>
              <a:t>여 </a:t>
            </a:r>
            <a:r>
              <a:rPr lang="en-US" altLang="ko-KR" sz="650" dirty="0"/>
              <a:t>: </a:t>
            </a:r>
            <a:r>
              <a:rPr lang="en-US" altLang="ko-KR" sz="650" dirty="0" smtClean="0"/>
              <a:t>2</a:t>
            </a:r>
          </a:p>
          <a:p>
            <a:pPr lvl="1" fontAlgn="base"/>
            <a:r>
              <a:rPr lang="ko-KR" altLang="en-US" sz="650" dirty="0" smtClean="0"/>
              <a:t>가까운 대학</a:t>
            </a:r>
            <a:endParaRPr lang="en-US" altLang="ko-KR" sz="650" dirty="0" smtClean="0"/>
          </a:p>
          <a:p>
            <a:r>
              <a:rPr lang="ko-KR" altLang="en-US" sz="1050" dirty="0" smtClean="0"/>
              <a:t>취업률에 영향을 미치는 요소 </a:t>
            </a:r>
            <a:r>
              <a:rPr lang="en-US" altLang="ko-KR" sz="1050" dirty="0" smtClean="0"/>
              <a:t>: </a:t>
            </a:r>
            <a:endParaRPr lang="ko-KR" altLang="en-US" sz="1050" dirty="0"/>
          </a:p>
          <a:p>
            <a:pPr lvl="1" fontAlgn="base"/>
            <a:r>
              <a:rPr lang="ko-KR" altLang="en-US" sz="650" dirty="0"/>
              <a:t>학생수</a:t>
            </a:r>
            <a:r>
              <a:rPr lang="en-US" altLang="ko-KR" sz="650" dirty="0"/>
              <a:t>, </a:t>
            </a:r>
            <a:r>
              <a:rPr lang="ko-KR" altLang="en-US" sz="650" dirty="0"/>
              <a:t>일반교과 선생님 수 </a:t>
            </a:r>
            <a:r>
              <a:rPr lang="en-US" altLang="ko-KR" sz="650" dirty="0"/>
              <a:t>ratio</a:t>
            </a:r>
          </a:p>
          <a:p>
            <a:pPr lvl="1" fontAlgn="base"/>
            <a:r>
              <a:rPr lang="ko-KR" altLang="en-US" sz="650" dirty="0"/>
              <a:t>학생수</a:t>
            </a:r>
            <a:r>
              <a:rPr lang="en-US" altLang="ko-KR" sz="650" dirty="0"/>
              <a:t>, </a:t>
            </a:r>
            <a:r>
              <a:rPr lang="ko-KR" altLang="en-US" sz="650" dirty="0"/>
              <a:t>전문교과 </a:t>
            </a:r>
            <a:r>
              <a:rPr lang="en-US" altLang="ko-KR" sz="650" dirty="0"/>
              <a:t>--</a:t>
            </a:r>
          </a:p>
          <a:p>
            <a:pPr lvl="1" fontAlgn="base"/>
            <a:r>
              <a:rPr lang="ko-KR" altLang="en-US" sz="650" dirty="0"/>
              <a:t>학생수</a:t>
            </a:r>
            <a:r>
              <a:rPr lang="en-US" altLang="ko-KR" sz="650" dirty="0"/>
              <a:t>, </a:t>
            </a:r>
            <a:r>
              <a:rPr lang="ko-KR" altLang="en-US" sz="650" dirty="0"/>
              <a:t>학교부지 </a:t>
            </a:r>
            <a:r>
              <a:rPr lang="en-US" altLang="ko-KR" sz="650" dirty="0"/>
              <a:t>ratio</a:t>
            </a:r>
          </a:p>
          <a:p>
            <a:pPr lvl="1" fontAlgn="base"/>
            <a:r>
              <a:rPr lang="ko-KR" altLang="en-US" sz="650" dirty="0"/>
              <a:t>학생수</a:t>
            </a:r>
            <a:r>
              <a:rPr lang="en-US" altLang="ko-KR" sz="650" dirty="0"/>
              <a:t>, </a:t>
            </a:r>
            <a:r>
              <a:rPr lang="ko-KR" altLang="en-US" sz="650" dirty="0"/>
              <a:t>학급 수 </a:t>
            </a:r>
            <a:r>
              <a:rPr lang="en-US" altLang="ko-KR" sz="650" dirty="0"/>
              <a:t>ratio</a:t>
            </a:r>
          </a:p>
          <a:p>
            <a:pPr lvl="1" fontAlgn="base"/>
            <a:r>
              <a:rPr lang="ko-KR" altLang="en-US" sz="650" dirty="0"/>
              <a:t>학교 이름 </a:t>
            </a:r>
            <a:r>
              <a:rPr lang="ko-KR" altLang="en-US" sz="650" dirty="0" err="1"/>
              <a:t>구글</a:t>
            </a:r>
            <a:r>
              <a:rPr lang="ko-KR" altLang="en-US" sz="650" dirty="0"/>
              <a:t> </a:t>
            </a:r>
            <a:r>
              <a:rPr lang="ko-KR" altLang="en-US" sz="650" dirty="0" smtClean="0"/>
              <a:t>검색 량 </a:t>
            </a:r>
            <a:r>
              <a:rPr lang="en-US" altLang="ko-KR" sz="650" dirty="0"/>
              <a:t>(+ </a:t>
            </a:r>
            <a:r>
              <a:rPr lang="ko-KR" altLang="en-US" sz="650" dirty="0"/>
              <a:t>긍정 부정도 분석</a:t>
            </a:r>
            <a:r>
              <a:rPr lang="en-US" altLang="ko-KR" sz="650" dirty="0"/>
              <a:t>(</a:t>
            </a:r>
            <a:r>
              <a:rPr lang="ko-KR" altLang="en-US" sz="650" dirty="0"/>
              <a:t>아마 실력이 부족하여</a:t>
            </a:r>
            <a:r>
              <a:rPr lang="en-US" altLang="ko-KR" sz="650" dirty="0"/>
              <a:t>….))</a:t>
            </a:r>
          </a:p>
          <a:p>
            <a:pPr lvl="1" fontAlgn="base"/>
            <a:r>
              <a:rPr lang="ko-KR" altLang="en-US" sz="650" dirty="0"/>
              <a:t>지역 인구 밀도</a:t>
            </a:r>
          </a:p>
          <a:p>
            <a:pPr lvl="1" fontAlgn="base"/>
            <a:r>
              <a:rPr lang="ko-KR" altLang="en-US" sz="650" dirty="0"/>
              <a:t>근 </a:t>
            </a:r>
            <a:r>
              <a:rPr lang="en-US" altLang="ko-KR" sz="650" dirty="0"/>
              <a:t>5</a:t>
            </a:r>
            <a:r>
              <a:rPr lang="ko-KR" altLang="en-US" sz="650" dirty="0"/>
              <a:t>년 과 개편 횟수</a:t>
            </a:r>
          </a:p>
          <a:p>
            <a:pPr lvl="1" fontAlgn="base"/>
            <a:r>
              <a:rPr lang="ko-KR" altLang="en-US" sz="650" dirty="0"/>
              <a:t>학교 이름 키워드 </a:t>
            </a:r>
            <a:r>
              <a:rPr lang="en-US" altLang="ko-KR" sz="650" dirty="0"/>
              <a:t>(</a:t>
            </a:r>
            <a:r>
              <a:rPr lang="ko-KR" altLang="en-US" sz="650" dirty="0"/>
              <a:t>소프트웨어</a:t>
            </a:r>
            <a:r>
              <a:rPr lang="en-US" altLang="ko-KR" sz="650" dirty="0"/>
              <a:t>, </a:t>
            </a:r>
            <a:r>
              <a:rPr lang="ko-KR" altLang="en-US" sz="650" dirty="0"/>
              <a:t>보건</a:t>
            </a:r>
            <a:r>
              <a:rPr lang="en-US" altLang="ko-KR" sz="650" dirty="0"/>
              <a:t>, </a:t>
            </a:r>
            <a:r>
              <a:rPr lang="ko-KR" altLang="en-US" sz="650" dirty="0"/>
              <a:t>상업</a:t>
            </a:r>
            <a:r>
              <a:rPr lang="en-US" altLang="ko-KR" sz="650" dirty="0"/>
              <a:t>, </a:t>
            </a:r>
            <a:r>
              <a:rPr lang="ko-KR" altLang="en-US" sz="650" dirty="0"/>
              <a:t>기계</a:t>
            </a:r>
            <a:r>
              <a:rPr lang="en-US" altLang="ko-KR" sz="650" dirty="0"/>
              <a:t>, </a:t>
            </a:r>
            <a:r>
              <a:rPr lang="ko-KR" altLang="en-US" sz="650" dirty="0"/>
              <a:t>항공</a:t>
            </a:r>
            <a:r>
              <a:rPr lang="en-US" altLang="ko-KR" sz="650" dirty="0"/>
              <a:t>, </a:t>
            </a:r>
            <a:r>
              <a:rPr lang="ko-KR" altLang="en-US" sz="650" dirty="0"/>
              <a:t>세무</a:t>
            </a:r>
            <a:r>
              <a:rPr lang="en-US" altLang="ko-KR" sz="650" dirty="0"/>
              <a:t>, </a:t>
            </a:r>
            <a:r>
              <a:rPr lang="ko-KR" altLang="en-US" sz="650" dirty="0"/>
              <a:t>정보</a:t>
            </a:r>
            <a:r>
              <a:rPr lang="en-US" altLang="ko-KR" sz="650" dirty="0"/>
              <a:t>, </a:t>
            </a:r>
            <a:r>
              <a:rPr lang="ko-KR" altLang="en-US" sz="650" dirty="0"/>
              <a:t>농업</a:t>
            </a:r>
            <a:r>
              <a:rPr lang="en-US" altLang="ko-KR" sz="650" dirty="0"/>
              <a:t>, </a:t>
            </a:r>
            <a:r>
              <a:rPr lang="ko-KR" altLang="en-US" sz="650" dirty="0"/>
              <a:t>컴퓨터</a:t>
            </a:r>
            <a:r>
              <a:rPr lang="en-US" altLang="ko-KR" sz="650" dirty="0"/>
              <a:t>, </a:t>
            </a:r>
            <a:r>
              <a:rPr lang="ko-KR" altLang="en-US" sz="650" dirty="0"/>
              <a:t>경영</a:t>
            </a:r>
            <a:r>
              <a:rPr lang="en-US" altLang="ko-KR" sz="650" dirty="0"/>
              <a:t>, </a:t>
            </a:r>
            <a:r>
              <a:rPr lang="ko-KR" altLang="en-US" sz="650" dirty="0"/>
              <a:t>관광</a:t>
            </a:r>
            <a:r>
              <a:rPr lang="en-US" altLang="ko-KR" sz="650" dirty="0"/>
              <a:t>, </a:t>
            </a:r>
            <a:r>
              <a:rPr lang="en-US" altLang="ko-KR" sz="650" dirty="0" smtClean="0"/>
              <a:t>or </a:t>
            </a:r>
            <a:r>
              <a:rPr lang="ko-KR" altLang="en-US" sz="650" dirty="0" smtClean="0"/>
              <a:t>위 </a:t>
            </a:r>
            <a:r>
              <a:rPr lang="ko-KR" altLang="en-US" sz="650" dirty="0"/>
              <a:t>키워드 없음</a:t>
            </a:r>
            <a:r>
              <a:rPr lang="en-US" altLang="ko-KR" sz="650" dirty="0"/>
              <a:t>)</a:t>
            </a:r>
          </a:p>
          <a:p>
            <a:pPr lvl="1" fontAlgn="base"/>
            <a:r>
              <a:rPr lang="ko-KR" altLang="en-US" sz="650" dirty="0"/>
              <a:t>지역사회 평균 소득</a:t>
            </a:r>
            <a:r>
              <a:rPr lang="en-US" altLang="ko-KR" sz="650" dirty="0"/>
              <a:t>, </a:t>
            </a:r>
            <a:r>
              <a:rPr lang="ko-KR" altLang="en-US" sz="650" dirty="0"/>
              <a:t>재산</a:t>
            </a:r>
          </a:p>
          <a:p>
            <a:pPr lvl="1" fontAlgn="base"/>
            <a:r>
              <a:rPr lang="ko-KR" altLang="en-US" sz="650" dirty="0" smtClean="0"/>
              <a:t>남</a:t>
            </a:r>
            <a:r>
              <a:rPr lang="en-US" altLang="ko-KR" sz="650" dirty="0"/>
              <a:t>: 0, </a:t>
            </a:r>
            <a:r>
              <a:rPr lang="ko-KR" altLang="en-US" sz="650" dirty="0"/>
              <a:t>공학</a:t>
            </a:r>
            <a:r>
              <a:rPr lang="en-US" altLang="ko-KR" sz="650" dirty="0"/>
              <a:t>: 1, </a:t>
            </a:r>
            <a:r>
              <a:rPr lang="ko-KR" altLang="en-US" sz="650" dirty="0"/>
              <a:t>여 </a:t>
            </a:r>
            <a:r>
              <a:rPr lang="en-US" altLang="ko-KR" sz="650" dirty="0"/>
              <a:t>: </a:t>
            </a:r>
            <a:r>
              <a:rPr lang="en-US" altLang="ko-KR" sz="650" dirty="0" smtClean="0"/>
              <a:t>2</a:t>
            </a:r>
          </a:p>
          <a:p>
            <a:pPr lvl="1" fontAlgn="base"/>
            <a:r>
              <a:rPr lang="ko-KR" altLang="en-US" sz="650" dirty="0" smtClean="0"/>
              <a:t>근처 산업수요</a:t>
            </a:r>
            <a:r>
              <a:rPr lang="en-US" altLang="ko-KR" sz="650" dirty="0" smtClean="0"/>
              <a:t>(</a:t>
            </a:r>
            <a:r>
              <a:rPr lang="ko-KR" altLang="en-US" sz="650" dirty="0" smtClean="0"/>
              <a:t>어찌 알 수 있을까</a:t>
            </a:r>
            <a:r>
              <a:rPr lang="en-US" altLang="ko-KR" sz="650" dirty="0" smtClean="0"/>
              <a:t>…)</a:t>
            </a:r>
            <a:endParaRPr lang="en-US" altLang="ko-KR" sz="650" dirty="0"/>
          </a:p>
          <a:p>
            <a:r>
              <a:rPr lang="ko-KR" altLang="en-US" sz="1050" dirty="0" smtClean="0"/>
              <a:t>학생들의 진학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취업률에 영향을 미치는 요인들이 무엇인지 파악하고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그에 따라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시사점을 제안하여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특성화 고등학교를 건강한 교육주체로 만드는데 도움을 주겠다</a:t>
            </a:r>
            <a:r>
              <a:rPr lang="en-US" altLang="ko-KR" sz="1050" dirty="0" smtClean="0"/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346" y="1690688"/>
            <a:ext cx="6237113" cy="203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진학률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2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중요한 데이터 중 하나인 교사관련 데이터가 너무 부족했다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미래의 특성화 고등학생들을 위해서 교육부는 전공교사의 데이터 수집을 강화해야 할 것이다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lvl="1"/>
            <a:r>
              <a:rPr lang="ko-KR" altLang="en-US" dirty="0" smtClean="0"/>
              <a:t>전공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5907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시사점 및 대응전략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차 산업혁명 이후의 실무형 인제는 주어진 문제만을 해결하는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테그니션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 아닌 정의되지 않은 문제를 발굴하는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전방위적</a:t>
            </a:r>
            <a:r>
              <a:rPr lang="ko-KR" altLang="en-US" dirty="0" smtClean="0"/>
              <a:t> 인제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교사와 학생들의 유연한 고용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교육이 필요하다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45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360</Words>
  <Application>Microsoft Office PowerPoint</Application>
  <PresentationFormat>와이드스크린</PresentationFormat>
  <Paragraphs>42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주제 선정 이유</vt:lpstr>
      <vt:lpstr>연구의 필요성 및 목적</vt:lpstr>
      <vt:lpstr>가설</vt:lpstr>
      <vt:lpstr>진학률 분석</vt:lpstr>
      <vt:lpstr>문제점</vt:lpstr>
      <vt:lpstr>시사점 및 대응전략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26</cp:revision>
  <dcterms:created xsi:type="dcterms:W3CDTF">2021-05-15T14:16:53Z</dcterms:created>
  <dcterms:modified xsi:type="dcterms:W3CDTF">2021-05-20T15:41:35Z</dcterms:modified>
</cp:coreProperties>
</file>