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74" r:id="rId3"/>
    <p:sldId id="258" r:id="rId4"/>
    <p:sldId id="257" r:id="rId5"/>
    <p:sldId id="264" r:id="rId6"/>
    <p:sldId id="259" r:id="rId7"/>
    <p:sldId id="265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19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5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25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76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8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9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4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2B00-3529-47B2-8B83-0BE28C2055C0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455BC4-B582-4DDC-BF5E-709F73059D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6109" y="952222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좋은 게 좋은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특성화고등학교</a:t>
            </a:r>
            <a:endParaRPr lang="ko-KR" altLang="en-US" dirty="0">
              <a:latin typeface="휴먼명조체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1699" y="3688813"/>
            <a:ext cx="9523869" cy="1655762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특성화 </a:t>
            </a:r>
            <a:r>
              <a:rPr lang="ko-KR" altLang="en-US" sz="2000" dirty="0"/>
              <a:t>고등학교 졸업자의 진학률과 취업률에 </a:t>
            </a:r>
            <a:endParaRPr lang="en-US" altLang="ko-KR" sz="2000" dirty="0" smtClean="0"/>
          </a:p>
          <a:p>
            <a:r>
              <a:rPr lang="ko-KR" altLang="en-US" sz="2000" dirty="0" smtClean="0"/>
              <a:t>영향을 </a:t>
            </a:r>
            <a:r>
              <a:rPr lang="ko-KR" altLang="en-US" sz="2000" dirty="0"/>
              <a:t>미치는 </a:t>
            </a:r>
            <a:r>
              <a:rPr lang="ko-KR" altLang="en-US" sz="2000" dirty="0" smtClean="0"/>
              <a:t>내외적 </a:t>
            </a:r>
            <a:r>
              <a:rPr lang="ko-KR" altLang="en-US" sz="2000" dirty="0"/>
              <a:t>요소 </a:t>
            </a:r>
            <a:r>
              <a:rPr lang="ko-KR" altLang="en-US" sz="2000" dirty="0" smtClean="0"/>
              <a:t>탐구</a:t>
            </a:r>
            <a:endParaRPr lang="en-US" altLang="ko-KR" sz="2000" dirty="0" smtClean="0">
              <a:latin typeface="휴먼명조체"/>
            </a:endParaRPr>
          </a:p>
          <a:p>
            <a:r>
              <a:rPr lang="ko-KR" altLang="en-US" sz="2400" dirty="0" smtClean="0">
                <a:latin typeface="휴먼명조체"/>
              </a:rPr>
              <a:t>팀 명</a:t>
            </a:r>
            <a:r>
              <a:rPr lang="en-US" altLang="ko-KR" sz="2400" dirty="0" smtClean="0">
                <a:latin typeface="휴먼명조체"/>
              </a:rPr>
              <a:t>: </a:t>
            </a:r>
            <a:r>
              <a:rPr lang="ko-KR" altLang="en-US" sz="2400" dirty="0" smtClean="0">
                <a:latin typeface="휴먼명조체"/>
              </a:rPr>
              <a:t>지원이 필요한 </a:t>
            </a:r>
            <a:r>
              <a:rPr lang="ko-KR" altLang="en-US" sz="2400" dirty="0" err="1" smtClean="0">
                <a:latin typeface="휴먼명조체"/>
              </a:rPr>
              <a:t>지원팀</a:t>
            </a:r>
            <a:endParaRPr lang="ko-KR" altLang="en-US" sz="2400" dirty="0">
              <a:latin typeface="휴먼명조체"/>
            </a:endParaRPr>
          </a:p>
        </p:txBody>
      </p:sp>
    </p:spTree>
    <p:extLst>
      <p:ext uri="{BB962C8B-B14F-4D97-AF65-F5344CB8AC3E}">
        <p14:creationId xmlns:p14="http://schemas.microsoft.com/office/powerpoint/2010/main" val="2459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41488" y="2895600"/>
            <a:ext cx="10450512" cy="243363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미진학미취업</a:t>
            </a:r>
            <a:r>
              <a:rPr lang="ko-KR" altLang="en-US" sz="1800" b="1" dirty="0" smtClean="0"/>
              <a:t> 졸업자의 비율</a:t>
            </a:r>
            <a:r>
              <a:rPr lang="ko-KR" altLang="en-US" sz="1800" dirty="0" smtClean="0"/>
              <a:t>은 </a:t>
            </a:r>
            <a:r>
              <a:rPr lang="ko-KR" altLang="en-US" sz="1800" dirty="0" smtClean="0">
                <a:solidFill>
                  <a:srgbClr val="FF0000"/>
                </a:solidFill>
              </a:rPr>
              <a:t>취업률</a:t>
            </a:r>
            <a:r>
              <a:rPr lang="ko-KR" altLang="en-US" sz="1800" dirty="0" smtClean="0"/>
              <a:t>과 </a:t>
            </a:r>
            <a:r>
              <a:rPr lang="ko-KR" altLang="en-US" sz="1800" dirty="0" smtClean="0">
                <a:solidFill>
                  <a:srgbClr val="00B0F0"/>
                </a:solidFill>
              </a:rPr>
              <a:t>진학률</a:t>
            </a:r>
            <a:r>
              <a:rPr lang="ko-KR" altLang="en-US" sz="1800" dirty="0" smtClean="0"/>
              <a:t> 모두와 역의 상관관계를 보임</a:t>
            </a:r>
            <a:endParaRPr lang="en-US" altLang="ko-KR" sz="1800" dirty="0" smtClean="0"/>
          </a:p>
          <a:p>
            <a:r>
              <a:rPr lang="ko-KR" altLang="en-US" sz="1800" b="1" dirty="0" smtClean="0"/>
              <a:t>학생 당 여교사의 수와 교사의 성비</a:t>
            </a:r>
            <a:r>
              <a:rPr lang="ko-KR" altLang="en-US" sz="1800" dirty="0" smtClean="0"/>
              <a:t>는 </a:t>
            </a:r>
            <a:r>
              <a:rPr lang="ko-KR" altLang="en-US" sz="1800" dirty="0" smtClean="0">
                <a:solidFill>
                  <a:srgbClr val="FF0000"/>
                </a:solidFill>
              </a:rPr>
              <a:t>취업률</a:t>
            </a:r>
            <a:r>
              <a:rPr lang="ko-KR" altLang="en-US" sz="1800" dirty="0" smtClean="0"/>
              <a:t>과 역의 상관관계를 보임</a:t>
            </a:r>
            <a:endParaRPr lang="en-US" altLang="ko-KR" sz="1800" dirty="0" smtClean="0"/>
          </a:p>
          <a:p>
            <a:r>
              <a:rPr lang="ko-KR" altLang="en-US" sz="1800" b="1" dirty="0" smtClean="0"/>
              <a:t>여학생의 비율</a:t>
            </a:r>
            <a:r>
              <a:rPr lang="ko-KR" altLang="en-US" sz="1800" dirty="0" smtClean="0"/>
              <a:t>은 높은 </a:t>
            </a:r>
            <a:r>
              <a:rPr lang="ko-KR" altLang="en-US" sz="1800" dirty="0" smtClean="0">
                <a:solidFill>
                  <a:srgbClr val="00B0F0"/>
                </a:solidFill>
              </a:rPr>
              <a:t>진학률</a:t>
            </a:r>
            <a:r>
              <a:rPr lang="ko-KR" altLang="en-US" sz="1800" dirty="0" smtClean="0"/>
              <a:t>에 영향을 미침</a:t>
            </a:r>
            <a:endParaRPr lang="en-US" altLang="ko-KR" sz="1800" dirty="0" smtClean="0"/>
          </a:p>
          <a:p>
            <a:r>
              <a:rPr lang="ko-KR" altLang="en-US" sz="1800" dirty="0" smtClean="0"/>
              <a:t>학교 행정구의 아파트 </a:t>
            </a:r>
            <a:r>
              <a:rPr lang="ko-KR" altLang="en-US" sz="1800" b="1" dirty="0" err="1" smtClean="0"/>
              <a:t>평당가</a:t>
            </a:r>
            <a:r>
              <a:rPr lang="ko-KR" altLang="en-US" sz="1800" dirty="0" err="1" smtClean="0"/>
              <a:t>는</a:t>
            </a:r>
            <a:r>
              <a:rPr lang="ko-KR" altLang="en-US" sz="1800" dirty="0" smtClean="0"/>
              <a:t> 학교의 높은 </a:t>
            </a:r>
            <a:r>
              <a:rPr lang="ko-KR" altLang="en-US" sz="1800" dirty="0" smtClean="0">
                <a:solidFill>
                  <a:srgbClr val="00B0F0"/>
                </a:solidFill>
              </a:rPr>
              <a:t>진학률</a:t>
            </a:r>
            <a:r>
              <a:rPr lang="ko-KR" altLang="en-US" sz="1800" dirty="0" smtClean="0"/>
              <a:t>에 영향을 미침</a:t>
            </a:r>
            <a:endParaRPr lang="en-US" altLang="ko-KR" sz="1800" dirty="0" smtClean="0"/>
          </a:p>
          <a:p>
            <a:r>
              <a:rPr lang="en-US" altLang="ko-KR" sz="1800" dirty="0" smtClean="0"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ICT</a:t>
            </a:r>
            <a:r>
              <a:rPr lang="ko-KR" altLang="en-US" sz="1800" dirty="0" smtClean="0"/>
              <a:t>관련 학교 졸업생들은 특성화고의 교육만으로는</a:t>
            </a:r>
            <a:r>
              <a:rPr lang="en-US" altLang="ko-KR" sz="1800" dirty="0" smtClean="0"/>
              <a:t> 4</a:t>
            </a:r>
            <a:r>
              <a:rPr lang="ko-KR" altLang="en-US" sz="1800" dirty="0" smtClean="0"/>
              <a:t>차 산업의 인재가 되지 못한다고 판단한 행동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평균에 비해 높은 </a:t>
            </a:r>
            <a:r>
              <a:rPr lang="ko-KR" altLang="en-US" sz="1800" dirty="0" smtClean="0">
                <a:solidFill>
                  <a:srgbClr val="00B0F0"/>
                </a:solidFill>
              </a:rPr>
              <a:t>진학률</a:t>
            </a:r>
            <a:r>
              <a:rPr lang="ko-KR" altLang="en-US" sz="1800" dirty="0" smtClean="0"/>
              <a:t>과 낮은 </a:t>
            </a:r>
            <a:r>
              <a:rPr lang="ko-KR" altLang="en-US" sz="1800" dirty="0" smtClean="0">
                <a:solidFill>
                  <a:srgbClr val="FF0000"/>
                </a:solidFill>
              </a:rPr>
              <a:t>취업률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보임</a:t>
            </a: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11166"/>
              </p:ext>
            </p:extLst>
          </p:nvPr>
        </p:nvGraphicFramePr>
        <p:xfrm>
          <a:off x="2304716" y="623928"/>
          <a:ext cx="728877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595"/>
                <a:gridCol w="2996591"/>
                <a:gridCol w="2429593"/>
              </a:tblGrid>
              <a:tr h="317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분석</a:t>
                      </a:r>
                      <a:r>
                        <a:rPr lang="en-US" altLang="ko-KR" dirty="0" smtClean="0"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성과</a:t>
                      </a:r>
                      <a:endParaRPr lang="ko-KR" altLang="en-US" dirty="0"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취업률</a:t>
                      </a:r>
                      <a:endParaRPr lang="ko-KR" altLang="en-US" dirty="0"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진학률</a:t>
                      </a:r>
                      <a:endParaRPr lang="ko-KR" altLang="en-US" dirty="0"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396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상관분석</a:t>
                      </a:r>
                      <a:endParaRPr lang="ko-KR" altLang="en-US" dirty="0"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ea typeface="맑은 고딕 Semilight" panose="020B0502040204020203" pitchFamily="50" charset="-127"/>
                        </a:rPr>
                        <a:t>미진학미취업비율</a:t>
                      </a:r>
                      <a:r>
                        <a:rPr lang="en-US" altLang="ko-KR" sz="1200" dirty="0" smtClean="0">
                          <a:ea typeface="맑은 고딕 Semilight" panose="020B0502040204020203" pitchFamily="50" charset="-127"/>
                        </a:rPr>
                        <a:t>(-)</a:t>
                      </a:r>
                      <a:endParaRPr lang="en-US" altLang="ko-KR" sz="1200" dirty="0" smtClean="0">
                        <a:ea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진학률</a:t>
                      </a:r>
                      <a:r>
                        <a:rPr lang="en-US" altLang="ko-KR" sz="1200" dirty="0" smtClean="0">
                          <a:ea typeface="맑은 고딕 Semilight" panose="020B0502040204020203" pitchFamily="50" charset="-127"/>
                        </a:rPr>
                        <a:t>(-)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96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일반 </a:t>
                      </a:r>
                      <a:r>
                        <a:rPr lang="ko-KR" altLang="en-US" sz="1200" baseline="0" dirty="0" smtClean="0">
                          <a:ea typeface="맑은 고딕 Semilight" panose="020B0502040204020203" pitchFamily="50" charset="-127"/>
                        </a:rPr>
                        <a:t>교사의 </a:t>
                      </a:r>
                      <a:r>
                        <a:rPr lang="ko-KR" altLang="en-US" sz="1200" baseline="0" dirty="0" smtClean="0">
                          <a:ea typeface="맑은 고딕 Semilight" panose="020B0502040204020203" pitchFamily="50" charset="-127"/>
                        </a:rPr>
                        <a:t>성비</a:t>
                      </a:r>
                      <a:r>
                        <a:rPr lang="en-US" altLang="ko-KR" sz="1200" dirty="0" smtClean="0">
                          <a:ea typeface="맑은 고딕 Semilight" panose="020B0502040204020203" pitchFamily="50" charset="-127"/>
                        </a:rPr>
                        <a:t>(-)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학생당 여교사 수</a:t>
                      </a:r>
                      <a:r>
                        <a:rPr lang="en-US" altLang="ko-KR" sz="1200" dirty="0" smtClean="0">
                          <a:ea typeface="맑은 고딕 Semilight" panose="020B0502040204020203" pitchFamily="50" charset="-127"/>
                        </a:rPr>
                        <a:t>(-)</a:t>
                      </a:r>
                      <a:endParaRPr lang="ko-KR" altLang="en-US" sz="1200" dirty="0">
                        <a:ea typeface="맑은 고딕 Semilight" panose="020B0502040204020203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5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맑은 고딕 Semilight" panose="020B0502040204020203" pitchFamily="50" charset="-127"/>
                        </a:rPr>
                        <a:t>평균비교</a:t>
                      </a:r>
                      <a:endParaRPr lang="ko-KR" altLang="en-US" dirty="0"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맑은 고딕 Semilight" panose="020B0502040204020203" pitchFamily="50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맑은 고딕 Semilight" panose="020B0502040204020203" pitchFamily="50" charset="-127"/>
                        </a:rPr>
                        <a:t>ICT </a:t>
                      </a:r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관련학교</a:t>
                      </a:r>
                      <a:endParaRPr lang="en-US" altLang="ko-KR" sz="1200" dirty="0" smtClean="0">
                        <a:ea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높은 여학생 비</a:t>
                      </a:r>
                      <a:endParaRPr lang="en-US" altLang="ko-KR" sz="1200" dirty="0" smtClean="0">
                        <a:ea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맑은 고딕 Semilight" panose="020B0502040204020203" pitchFamily="50" charset="-127"/>
                        </a:rPr>
                        <a:t>높은 부동산 </a:t>
                      </a:r>
                      <a:r>
                        <a:rPr lang="ko-KR" altLang="en-US" sz="1200" dirty="0" err="1" smtClean="0">
                          <a:ea typeface="맑은 고딕 Semilight" panose="020B0502040204020203" pitchFamily="50" charset="-127"/>
                        </a:rPr>
                        <a:t>평당가</a:t>
                      </a:r>
                      <a:endParaRPr lang="en-US" altLang="ko-KR" sz="1200" dirty="0" smtClean="0">
                        <a:ea typeface="맑은 고딕 Semilight" panose="020B0502040204020203" pitchFamily="50" charset="-127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729" y="5313493"/>
            <a:ext cx="1080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맑은 고딕 Semilight" panose="020B0502040204020203" pitchFamily="50" charset="-127"/>
              </a:rPr>
              <a:t>위 요소들을 적절히 활용한다면 특성화 고등학교의 취업자와 진학자의 공급을 조절 할 수 있을 지 모른다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</a:p>
          <a:p>
            <a:r>
              <a:rPr lang="ko-KR" altLang="en-US" dirty="0" smtClean="0">
                <a:ea typeface="맑은 고딕 Semilight" panose="020B0502040204020203" pitchFamily="50" charset="-127"/>
              </a:rPr>
              <a:t>그러나 본 분석은 시기별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지역별 산업의 상황과 대학의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상황을 반영하지 않았을 뿐 아니라 각 학교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교사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지역 등의 특징을 반영하지 않았다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정책에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반영할 만큼 신뢰 있는 예측을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위해서는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가까운 미래 블록체인 기술을 활용하여 모든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</a:rPr>
              <a:t>사생활이라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여겨지는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)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 데이터를 수집하여 모델에 반영해야 할 것이다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446360" y="28402"/>
            <a:ext cx="123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a typeface="맑은 고딕 Semilight" panose="020B0502040204020203" pitchFamily="50" charset="-127"/>
              </a:rPr>
              <a:t>결론</a:t>
            </a:r>
            <a:endParaRPr lang="ko-KR" altLang="en-US" sz="2400" b="1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2374" y="976182"/>
            <a:ext cx="5008606" cy="473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59994" y="2627871"/>
            <a:ext cx="1847277" cy="8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7746" y="865457"/>
            <a:ext cx="5436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 </a:t>
            </a:r>
          </a:p>
          <a:p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</a:p>
          <a:p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</a:p>
          <a:p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</a:p>
          <a:p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</a:t>
            </a:r>
          </a:p>
          <a:p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</a:t>
            </a:r>
            <a:endParaRPr lang="en-US" altLang="ko-KR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0000" y="1214123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및 선정 배경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000" y="204376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탐구 접근법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0000" y="2845869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수집 및 전처리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0000" y="3656636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분석결과 </a:t>
            </a:r>
            <a:r>
              <a:rPr lang="en-US" altLang="ko-KR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상관관계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000" y="446740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분석결과 </a:t>
            </a:r>
            <a:r>
              <a:rPr lang="en-US" altLang="ko-KR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평균비교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0000" y="52689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결론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459994" y="3974757"/>
            <a:ext cx="1847277" cy="8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2875"/>
            <a:ext cx="3109913" cy="60166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주제 및 선정배경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27138" y="4516438"/>
            <a:ext cx="10964862" cy="14430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800" dirty="0" smtClean="0"/>
              <a:t>최근 코로나</a:t>
            </a:r>
            <a:r>
              <a:rPr lang="en-US" altLang="ko-KR" sz="1800" dirty="0" smtClean="0"/>
              <a:t>19</a:t>
            </a:r>
            <a:r>
              <a:rPr lang="ko-KR" altLang="en-US" sz="1800" dirty="0" smtClean="0"/>
              <a:t>로 인한 급격한 산업구조 변화로 구인과 구직이 모두 어려운 상황이다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특히 청년들이 기피하는 중소기업의 상황은 더 힘들다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낮은 </a:t>
            </a:r>
            <a:r>
              <a:rPr lang="ko-KR" altLang="en-US" sz="1800" dirty="0" smtClean="0"/>
              <a:t>전문성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급여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복지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불안한 미래는 청년들의 발걸음을 망설이게 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ko-KR" altLang="en-US" sz="1800" dirty="0" smtClean="0"/>
              <a:t>그리하여 우리나라 고용의 대부분을 책임지고 있는 기업 집단에 공급될 인재의 공급조절과 학생들의 불안하지 않을 장래를 위해 분석을 하게 되었다</a:t>
            </a:r>
            <a:r>
              <a:rPr lang="en-US" altLang="ko-KR" sz="1800" dirty="0" smtClean="0"/>
              <a:t>. 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12" y="1413972"/>
            <a:ext cx="4196025" cy="3102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3972"/>
            <a:ext cx="4515505" cy="2901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2612" y="1048655"/>
            <a:ext cx="376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중소벤처기업부</a:t>
            </a:r>
            <a:r>
              <a:rPr lang="ko-KR" altLang="en-US" sz="1200" dirty="0" smtClean="0"/>
              <a:t> 보도자료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1079" y="1048656"/>
            <a:ext cx="227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연합뉴스 자료사진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32513" y="820738"/>
            <a:ext cx="6059487" cy="4344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0458" y="5078004"/>
            <a:ext cx="87110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맑은 고딕 Semilight" panose="020B0502040204020203" pitchFamily="50" charset="-127"/>
              </a:rPr>
              <a:t>특성화 고등학교를 가늠할 수 있는 변수 중 수집이 가능했던 결과는 </a:t>
            </a:r>
            <a:r>
              <a:rPr lang="ko-KR" altLang="en-US" sz="1600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과 </a:t>
            </a:r>
            <a:r>
              <a:rPr lang="ko-KR" altLang="en-US" sz="1600" dirty="0" smtClean="0">
                <a:solidFill>
                  <a:srgbClr val="FF0000"/>
                </a:solidFill>
                <a:ea typeface="맑은 고딕 Semilight" panose="020B0502040204020203" pitchFamily="50" charset="-127"/>
              </a:rPr>
              <a:t>취업률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이 있었음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맑은 고딕 Semilight" panose="020B0502040204020203" pitchFamily="50" charset="-127"/>
              </a:rPr>
              <a:t>수집 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가능했던 자료 중 연관이 있을 것이라는 인상이 있었던 요소들을 종속변수로 </a:t>
            </a:r>
            <a:endParaRPr lang="en-US" altLang="ko-KR" sz="1600" dirty="0" smtClean="0"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맑은 고딕 Semilight" panose="020B0502040204020203" pitchFamily="50" charset="-127"/>
              </a:rPr>
              <a:t>상관분석과 평균비교를 통해 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  <a:ea typeface="맑은 고딕 Semilight" panose="020B0502040204020203" pitchFamily="50" charset="-127"/>
              </a:rPr>
              <a:t>취업률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과 </a:t>
            </a:r>
            <a:r>
              <a:rPr lang="ko-KR" altLang="en-US" sz="1600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에 영향을 미치는 요소들을 찾아보았다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. </a:t>
            </a:r>
            <a:endParaRPr lang="ko-KR" altLang="en-US" sz="1600" dirty="0">
              <a:ea typeface="맑은 고딕 Semilight" panose="020B0502040204020203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91615"/>
              </p:ext>
            </p:extLst>
          </p:nvPr>
        </p:nvGraphicFramePr>
        <p:xfrm>
          <a:off x="535460" y="1650093"/>
          <a:ext cx="4762086" cy="268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62"/>
                <a:gridCol w="1587362"/>
                <a:gridCol w="1587362"/>
              </a:tblGrid>
              <a:tr h="865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분석내용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분석도구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분석 방법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</a:tr>
              <a:tr h="9555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상관 분석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ea typeface="맑은 고딕 Semilight" panose="020B0502040204020203" pitchFamily="50" charset="-127"/>
                        </a:rPr>
                        <a:t>Pearson</a:t>
                      </a:r>
                      <a:r>
                        <a:rPr lang="en-US" altLang="ko-KR" sz="2000" baseline="0" dirty="0" smtClean="0">
                          <a:ea typeface="맑은 고딕 Semilight" panose="020B0502040204020203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2000" baseline="0" dirty="0" smtClean="0">
                          <a:ea typeface="맑은 고딕 Semilight" panose="020B0502040204020203" pitchFamily="50" charset="-127"/>
                        </a:rPr>
                        <a:t>상관계수</a:t>
                      </a:r>
                      <a:endParaRPr lang="en-US" altLang="ko-KR" sz="2000" baseline="0" dirty="0" smtClean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</a:tr>
              <a:tr h="865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평균 비교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맑은 고딕 Semilight" panose="020B0502040204020203" pitchFamily="50" charset="-127"/>
                        </a:rPr>
                        <a:t>평균비교</a:t>
                      </a:r>
                      <a:endParaRPr lang="ko-KR" altLang="en-US" sz="2000" dirty="0">
                        <a:ea typeface="맑은 고딕 Semilight" panose="020B0502040204020203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77" y="3607810"/>
            <a:ext cx="570941" cy="5359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76" y="2639446"/>
            <a:ext cx="570941" cy="53598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67579"/>
              </p:ext>
            </p:extLst>
          </p:nvPr>
        </p:nvGraphicFramePr>
        <p:xfrm>
          <a:off x="7426885" y="34783"/>
          <a:ext cx="4683823" cy="623933"/>
        </p:xfrm>
        <a:graphic>
          <a:graphicData uri="http://schemas.openxmlformats.org/drawingml/2006/table">
            <a:tbl>
              <a:tblPr/>
              <a:tblGrid>
                <a:gridCol w="1093753"/>
                <a:gridCol w="2945969"/>
                <a:gridCol w="644101"/>
              </a:tblGrid>
              <a:tr h="274836">
                <a:tc rowSpan="2">
                  <a:txBody>
                    <a:bodyPr/>
                    <a:lstStyle/>
                    <a:p>
                      <a:pPr marL="127000" marR="0" indent="-63500" algn="just" fontAlgn="base" latinLnBrk="1">
                        <a:lnSpc>
                          <a:spcPct val="16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US" altLang="ko-KR" sz="1200" kern="0" spc="-110" dirty="0" smtClean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1200" kern="0" spc="-110" dirty="0" smtClean="0">
                          <a:solidFill>
                            <a:srgbClr val="FF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취업률</a:t>
                      </a:r>
                      <a:r>
                        <a:rPr lang="en-US" altLang="ko-KR" sz="1200" kern="0" spc="-110" dirty="0" smtClean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(%) =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1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100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0820" marR="0" indent="-21082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졸업자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 (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진학자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+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입대자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+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제외인정자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734651" y="0"/>
            <a:ext cx="2197964" cy="5411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탐구 접근법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4148138" cy="485775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DATA </a:t>
            </a:r>
            <a:r>
              <a:rPr lang="ko-KR" altLang="en-US" sz="28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수집 및 전처리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798" t="10607" r="3436" b="14011"/>
          <a:stretch/>
        </p:blipFill>
        <p:spPr>
          <a:xfrm>
            <a:off x="3584751" y="1086339"/>
            <a:ext cx="7868644" cy="2470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20" y="1572197"/>
            <a:ext cx="29418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a typeface="맑은 고딕 Semilight" panose="020B0502040204020203" pitchFamily="50" charset="-127"/>
              </a:rPr>
              <a:t>활용데이터 출처 </a:t>
            </a:r>
            <a:r>
              <a:rPr lang="en-US" altLang="ko-KR" sz="1400" dirty="0" smtClean="0">
                <a:ea typeface="맑은 고딕 Semilight" panose="020B0502040204020203" pitchFamily="50" charset="-127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ea typeface="맑은 고딕 Semilight" panose="020B0502040204020203" pitchFamily="50" charset="-127"/>
              </a:rPr>
              <a:t>HIFIVE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학교별 학과정보</a:t>
            </a:r>
            <a:endParaRPr lang="en-US" altLang="ko-KR" sz="1400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 Semilight" panose="020B0502040204020203" pitchFamily="50" charset="-127"/>
              </a:rPr>
              <a:t>초</a:t>
            </a:r>
            <a:r>
              <a:rPr lang="en-US" altLang="ko-KR" sz="1400" dirty="0">
                <a:ea typeface="맑은 고딕 Semilight" panose="020B0502040204020203" pitchFamily="50" charset="-127"/>
              </a:rPr>
              <a:t>·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중등정보공시데이터</a:t>
            </a:r>
            <a:endParaRPr lang="en-US" altLang="ko-KR" sz="1400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ea typeface="맑은 고딕 Semilight" panose="020B0502040204020203" pitchFamily="50" charset="-127"/>
              </a:rPr>
              <a:t>부킹</a:t>
            </a:r>
            <a:r>
              <a:rPr lang="en-US" altLang="ko-KR" sz="1400" dirty="0" smtClean="0">
                <a:ea typeface="맑은 고딕 Semilight" panose="020B0502040204020203" pitchFamily="50" charset="-127"/>
              </a:rPr>
              <a:t>-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아파트 구별 </a:t>
            </a:r>
            <a:r>
              <a:rPr lang="ko-KR" altLang="en-US" sz="1400" dirty="0" err="1" smtClean="0">
                <a:ea typeface="맑은 고딕 Semilight" panose="020B0502040204020203" pitchFamily="50" charset="-127"/>
              </a:rPr>
              <a:t>평당가</a:t>
            </a:r>
            <a:endParaRPr lang="en-US" altLang="ko-KR" sz="1400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맑은 고딕 Semilight" panose="020B0502040204020203" pitchFamily="50" charset="-127"/>
              </a:rPr>
              <a:t>월간매매가격지수 종합</a:t>
            </a:r>
            <a:endParaRPr lang="en-US" altLang="ko-KR" sz="1400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맑은 고딕 Semilight" panose="020B0502040204020203" pitchFamily="50" charset="-127"/>
              </a:rPr>
              <a:t>학교도서관 및 공공도서관 현황</a:t>
            </a:r>
            <a:endParaRPr lang="ko-KR" altLang="en-US" sz="1400" dirty="0"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74" y="3834065"/>
            <a:ext cx="98860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맑은 고딕 Semilight" panose="020B0502040204020203" pitchFamily="50" charset="-127"/>
              </a:rPr>
              <a:t>전국 특성화 고등학교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448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개교 분석</a:t>
            </a:r>
            <a:endParaRPr lang="en-US" altLang="ko-KR" dirty="0" smtClean="0">
              <a:ea typeface="맑은 고딕 Semilight" panose="020B0502040204020203" pitchFamily="50" charset="-127"/>
            </a:endParaRPr>
          </a:p>
          <a:p>
            <a:r>
              <a:rPr lang="en-US" altLang="ko-KR" sz="1200" dirty="0" smtClean="0">
                <a:ea typeface="맑은 고딕 Semilight" panose="020B0502040204020203" pitchFamily="50" charset="-127"/>
              </a:rPr>
              <a:t>(475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개교였으나 공시 부족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비정상적인 사건과 연관된 데이터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 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등의 사유로 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448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개교만 분석함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)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맑은 고딕 Semilight" panose="020B0502040204020203" pitchFamily="50" charset="-127"/>
              </a:rPr>
              <a:t>공시된 행정구의 이름이 서로 다른 경우 데이터 직접 수정 후 삽입함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 (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세종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강화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전라남도 등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맑은 고딕 Semilight" panose="020B0502040204020203" pitchFamily="50" charset="-127"/>
              </a:rPr>
              <a:t>비율을 구하는 과정에서 분모에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0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 들어가지 않도록 분모에는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0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 아닌 학생 수를 넣어줌</a:t>
            </a:r>
            <a:endParaRPr lang="en-US" altLang="ko-KR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2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77448"/>
              </p:ext>
            </p:extLst>
          </p:nvPr>
        </p:nvGraphicFramePr>
        <p:xfrm>
          <a:off x="835976" y="4074160"/>
          <a:ext cx="30857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754"/>
                <a:gridCol w="1707030"/>
              </a:tblGrid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미진학미취업비율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6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-0.497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56333"/>
              </p:ext>
            </p:extLst>
          </p:nvPr>
        </p:nvGraphicFramePr>
        <p:xfrm>
          <a:off x="4565887" y="4089400"/>
          <a:ext cx="283059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616"/>
                <a:gridCol w="1602977"/>
              </a:tblGrid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진학률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4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-0.434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2823" y="1001213"/>
            <a:ext cx="277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400" dirty="0" smtClean="0">
                <a:ea typeface="맑은 고딕 Semilight" panose="020B0502040204020203" pitchFamily="50" charset="-127"/>
              </a:rPr>
              <a:t>1&gt; </a:t>
            </a:r>
            <a:r>
              <a:rPr lang="ko-KR" altLang="en-US" sz="1400" dirty="0" err="1" smtClean="0">
                <a:ea typeface="맑은 고딕 Semilight" panose="020B0502040204020203" pitchFamily="50" charset="-127"/>
              </a:rPr>
              <a:t>미진학미취업비율과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 취업률 상관관계</a:t>
            </a:r>
            <a:endParaRPr lang="ko-KR" altLang="en-US" sz="1400" dirty="0">
              <a:ea typeface="맑은 고딕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5887" y="919621"/>
            <a:ext cx="217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400" dirty="0">
                <a:ea typeface="맑은 고딕 Semilight" panose="020B0502040204020203" pitchFamily="50" charset="-127"/>
              </a:rPr>
              <a:t>2</a:t>
            </a:r>
            <a:r>
              <a:rPr lang="en-US" altLang="ko-KR" sz="1400" dirty="0" smtClean="0">
                <a:ea typeface="맑은 고딕 Semilight" panose="020B0502040204020203" pitchFamily="50" charset="-127"/>
              </a:rPr>
              <a:t>&gt; 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취업률과 </a:t>
            </a:r>
            <a:endParaRPr lang="en-US" altLang="ko-KR" sz="1400" dirty="0" smtClean="0">
              <a:ea typeface="맑은 고딕 Semilight" panose="020B0502040204020203" pitchFamily="50" charset="-127"/>
            </a:endParaRPr>
          </a:p>
          <a:p>
            <a:r>
              <a:rPr lang="ko-KR" altLang="en-US" sz="1400" dirty="0" smtClean="0">
                <a:ea typeface="맑은 고딕 Semilight" panose="020B0502040204020203" pitchFamily="50" charset="-127"/>
              </a:rPr>
              <a:t>진학률 상관관계</a:t>
            </a:r>
            <a:endParaRPr lang="ko-KR" altLang="en-US" sz="1400" dirty="0">
              <a:ea typeface="맑은 고딕 Semilight" panose="020B0502040204020203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0784" y="899122"/>
            <a:ext cx="281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400" dirty="0" smtClean="0">
                <a:ea typeface="맑은 고딕 Semilight" panose="020B0502040204020203" pitchFamily="50" charset="-127"/>
              </a:rPr>
              <a:t>3&gt; </a:t>
            </a:r>
            <a:r>
              <a:rPr lang="ko-KR" altLang="en-US" sz="1400" dirty="0" err="1" smtClean="0">
                <a:ea typeface="맑은 고딕 Semilight" panose="020B0502040204020203" pitchFamily="50" charset="-127"/>
              </a:rPr>
              <a:t>미진학미취업비율과</a:t>
            </a:r>
            <a:r>
              <a:rPr lang="ko-KR" altLang="en-US" sz="1400" dirty="0" smtClean="0">
                <a:ea typeface="맑은 고딕 Semilight" panose="020B0502040204020203" pitchFamily="50" charset="-127"/>
              </a:rPr>
              <a:t> 진학률 상관관계</a:t>
            </a:r>
            <a:endParaRPr lang="ko-KR" altLang="en-US" sz="1400" dirty="0">
              <a:ea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20" y="1442841"/>
            <a:ext cx="2726434" cy="26005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76" y="1524433"/>
            <a:ext cx="2706522" cy="25258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05" y="1479012"/>
            <a:ext cx="2899560" cy="2600544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20419"/>
              </p:ext>
            </p:extLst>
          </p:nvPr>
        </p:nvGraphicFramePr>
        <p:xfrm>
          <a:off x="8179120" y="4089400"/>
          <a:ext cx="266277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351"/>
                <a:gridCol w="1597420"/>
              </a:tblGrid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미진학미취업비율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32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진학률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33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-0.497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6410" y="5009409"/>
            <a:ext cx="87311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1&gt; </a:t>
            </a:r>
            <a:r>
              <a:rPr lang="ko-KR" altLang="en-US" dirty="0" err="1" smtClean="0">
                <a:ea typeface="맑은 고딕 Semilight" panose="020B0502040204020203" pitchFamily="50" charset="-127"/>
              </a:rPr>
              <a:t>미진학미취업비율과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ea typeface="맑은 고딕 Semilight" panose="020B0502040204020203" pitchFamily="50" charset="-127"/>
              </a:rPr>
              <a:t>취업률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은 강한 음의 상관관계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(-0.497)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를 보였다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2&gt; </a:t>
            </a:r>
            <a:r>
              <a:rPr lang="ko-KR" altLang="en-US" dirty="0" smtClean="0">
                <a:solidFill>
                  <a:srgbClr val="FF0000"/>
                </a:solidFill>
                <a:ea typeface="맑은 고딕 Semilight" panose="020B0502040204020203" pitchFamily="50" charset="-127"/>
              </a:rPr>
              <a:t>취업률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과 </a:t>
            </a:r>
            <a:r>
              <a:rPr lang="ko-KR" altLang="en-US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은 강한 음의 상관관계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(-0.434)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를 보였다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 Semilight" panose="020B0502040204020203" pitchFamily="50" charset="-127"/>
              </a:rPr>
              <a:t>&lt;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3&gt; </a:t>
            </a:r>
            <a:r>
              <a:rPr lang="ko-KR" altLang="en-US" dirty="0" err="1" smtClean="0">
                <a:ea typeface="맑은 고딕 Semilight" panose="020B0502040204020203" pitchFamily="50" charset="-127"/>
              </a:rPr>
              <a:t>미진학미취업비율과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은 강한 음의 상관관계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(-0.497)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를 보였다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. 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5322" y="-388"/>
            <a:ext cx="361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a typeface="맑은 고딕 Semilight" panose="020B0502040204020203" pitchFamily="50" charset="-127"/>
              </a:rPr>
              <a:t>분석결과 </a:t>
            </a:r>
            <a:r>
              <a:rPr lang="en-US" altLang="ko-KR" sz="2800" b="1" dirty="0" smtClean="0">
                <a:ea typeface="맑은 고딕 Semilight" panose="020B0502040204020203" pitchFamily="50" charset="-127"/>
              </a:rPr>
              <a:t>: </a:t>
            </a:r>
            <a:r>
              <a:rPr lang="ko-KR" altLang="en-US" sz="2800" b="1" dirty="0" smtClean="0">
                <a:ea typeface="맑은 고딕 Semilight" panose="020B0502040204020203" pitchFamily="50" charset="-127"/>
              </a:rPr>
              <a:t>상관관계 </a:t>
            </a:r>
            <a:endParaRPr lang="ko-KR" altLang="en-US" sz="2800" b="1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4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69747"/>
              </p:ext>
            </p:extLst>
          </p:nvPr>
        </p:nvGraphicFramePr>
        <p:xfrm>
          <a:off x="846234" y="4005861"/>
          <a:ext cx="3076151" cy="832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326"/>
                <a:gridCol w="1981825"/>
              </a:tblGrid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여교사 수</a:t>
                      </a:r>
                      <a:r>
                        <a:rPr lang="en-US" altLang="ko-KR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학생 수</a:t>
                      </a:r>
                      <a:r>
                        <a:rPr lang="en-US" altLang="ko-KR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-0.236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5682"/>
              </p:ext>
            </p:extLst>
          </p:nvPr>
        </p:nvGraphicFramePr>
        <p:xfrm>
          <a:off x="4430132" y="4005861"/>
          <a:ext cx="3076151" cy="832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187"/>
                <a:gridCol w="2005964"/>
              </a:tblGrid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교사 성비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취업률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-0.193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23919"/>
              </p:ext>
            </p:extLst>
          </p:nvPr>
        </p:nvGraphicFramePr>
        <p:xfrm>
          <a:off x="8235113" y="4005861"/>
          <a:ext cx="3076151" cy="832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767"/>
                <a:gridCol w="1984384"/>
              </a:tblGrid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en-US" altLang="ko-KR" sz="1200" dirty="0" smtClean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여교사 수</a:t>
                      </a:r>
                      <a:r>
                        <a:rPr lang="en-US" altLang="ko-KR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학생 수</a:t>
                      </a:r>
                      <a:r>
                        <a:rPr lang="en-US" altLang="ko-KR" sz="1200" baseline="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축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미진학미취업비율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  <a:tr h="2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Pearson’s r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0.234</a:t>
                      </a:r>
                      <a:endParaRPr lang="ko-KR" altLang="en-US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46725" y="703421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4&gt; (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여교사 수 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/ 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학생 수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)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와 </a:t>
            </a:r>
            <a:endParaRPr lang="en-US" altLang="ko-KR" sz="1200" dirty="0" smtClean="0">
              <a:ea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ea typeface="맑은 고딕 Semilight" panose="020B0502040204020203" pitchFamily="50" charset="-127"/>
              </a:rPr>
              <a:t>취업률 상관관계</a:t>
            </a:r>
            <a:endParaRPr lang="ko-KR" altLang="en-US" sz="1200" dirty="0">
              <a:ea typeface="맑은 고딕 Semilight" panose="020B0502040204020203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8932" y="703422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5&gt; (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여교사 수 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/ 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전체 교사 수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)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와 </a:t>
            </a:r>
            <a:endParaRPr lang="en-US" altLang="ko-KR" sz="1200" dirty="0" smtClean="0">
              <a:ea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ea typeface="맑은 고딕 Semilight" panose="020B0502040204020203" pitchFamily="50" charset="-127"/>
              </a:rPr>
              <a:t>취업률 상관관계 </a:t>
            </a:r>
            <a:endParaRPr lang="ko-KR" altLang="en-US" sz="1200" dirty="0">
              <a:ea typeface="맑은 고딕 Semilight" panose="020B0502040204020203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5113" y="700851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ea typeface="맑은 고딕 Semilight" panose="020B0502040204020203" pitchFamily="50" charset="-127"/>
              </a:rPr>
              <a:t>&lt;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그래프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6&gt; (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여교사 수</a:t>
            </a:r>
            <a:r>
              <a:rPr lang="en-US" altLang="ko-KR" sz="1200" dirty="0">
                <a:ea typeface="맑은 고딕 Semilight" panose="020B0502040204020203" pitchFamily="50" charset="-127"/>
              </a:rPr>
              <a:t> 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/ 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학생 수</a:t>
            </a:r>
            <a:r>
              <a:rPr lang="en-US" altLang="ko-KR" sz="1200" dirty="0" smtClean="0">
                <a:ea typeface="맑은 고딕 Semilight" panose="020B0502040204020203" pitchFamily="50" charset="-127"/>
              </a:rPr>
              <a:t>)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와 </a:t>
            </a:r>
            <a:endParaRPr lang="en-US" altLang="ko-KR" sz="1200" dirty="0" smtClean="0">
              <a:ea typeface="맑은 고딕 Semilight" panose="020B0502040204020203" pitchFamily="50" charset="-127"/>
            </a:endParaRPr>
          </a:p>
          <a:p>
            <a:r>
              <a:rPr lang="ko-KR" altLang="en-US" sz="1200" dirty="0" err="1" smtClean="0">
                <a:ea typeface="맑은 고딕 Semilight" panose="020B0502040204020203" pitchFamily="50" charset="-127"/>
              </a:rPr>
              <a:t>미진학미취업비율</a:t>
            </a:r>
            <a:r>
              <a:rPr lang="ko-KR" altLang="en-US" sz="1200" dirty="0" smtClean="0">
                <a:ea typeface="맑은 고딕 Semilight" panose="020B0502040204020203" pitchFamily="50" charset="-127"/>
              </a:rPr>
              <a:t> 상관관계</a:t>
            </a:r>
            <a:endParaRPr lang="ko-KR" altLang="en-US" sz="1200" dirty="0">
              <a:ea typeface="맑은 고딕 Semilight" panose="020B0502040204020203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236723"/>
            <a:ext cx="2934352" cy="25577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32" y="1239616"/>
            <a:ext cx="2954997" cy="26120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97" y="1239616"/>
            <a:ext cx="3130802" cy="26120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389" y="4880960"/>
            <a:ext cx="10159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&lt;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그래프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4&gt;</a:t>
            </a:r>
            <a:r>
              <a:rPr lang="ko-KR" altLang="en-US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취업률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은 학생당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여교사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수와 유의미한 역의 상관관계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(r=-0.236)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가 있는 것으로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나타남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&lt;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그래프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5&gt;</a:t>
            </a:r>
            <a:r>
              <a:rPr lang="ko-KR" altLang="en-US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취업률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은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교사의 성비와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유의미한 역의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상관관계가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있는 것으로 나타남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&lt;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그래프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6&gt;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미진학미취업비율은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여교사 수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/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학생 수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와 유의미한 상관관계가 있다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 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0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01" y="1531191"/>
            <a:ext cx="4818939" cy="2055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8957" y="1139353"/>
            <a:ext cx="350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a typeface="맑은 고딕 Semilight" panose="020B0502040204020203" pitchFamily="50" charset="-127"/>
              </a:rPr>
              <a:t>부동산 매매가격지수 </a:t>
            </a:r>
            <a:r>
              <a:rPr lang="ko-KR" altLang="en-US" dirty="0" err="1" smtClean="0">
                <a:ea typeface="맑은 고딕 Semilight" panose="020B0502040204020203" pitchFamily="50" charset="-127"/>
              </a:rPr>
              <a:t>변화량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543" y="1139353"/>
            <a:ext cx="120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ea typeface="맑은 고딕 Semilight" panose="020B0502040204020203" pitchFamily="50" charset="-127"/>
              </a:rPr>
              <a:t>평당가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51" y="4358221"/>
            <a:ext cx="11312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0.5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이상인 학교들은 평균에 비해 약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12%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높은 매매가격지수 변화를 이룬 행정구에 분포했음</a:t>
            </a:r>
            <a:endParaRPr lang="en-US" altLang="ko-KR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0.5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이상인 학교들은 그렇지 않은 학교들에 비해 약 </a:t>
            </a:r>
            <a:r>
              <a:rPr lang="en-US" altLang="ko-KR" dirty="0" smtClean="0">
                <a:ea typeface="맑은 고딕 Semilight" panose="020B0502040204020203" pitchFamily="50" charset="-127"/>
              </a:rPr>
              <a:t>9% 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높은 </a:t>
            </a:r>
            <a:r>
              <a:rPr lang="ko-KR" altLang="en-US" dirty="0" err="1" smtClean="0">
                <a:ea typeface="맑은 고딕 Semilight" panose="020B0502040204020203" pitchFamily="50" charset="-127"/>
              </a:rPr>
              <a:t>평당가를</a:t>
            </a:r>
            <a:r>
              <a:rPr lang="ko-KR" altLang="en-US" dirty="0" smtClean="0">
                <a:ea typeface="맑은 고딕 Semilight" panose="020B0502040204020203" pitchFamily="50" charset="-127"/>
              </a:rPr>
              <a:t> 형성하는 행정구에 분포했음</a:t>
            </a:r>
            <a:endParaRPr lang="en-US" altLang="ko-KR" dirty="0" smtClean="0">
              <a:ea typeface="맑은 고딕 Semilight" panose="020B0502040204020203" pitchFamily="50" charset="-127"/>
            </a:endParaRPr>
          </a:p>
          <a:p>
            <a:r>
              <a:rPr lang="en-US" altLang="ko-KR" dirty="0" smtClean="0">
                <a:ea typeface="맑은 고딕 Semilight" panose="020B0502040204020203" pitchFamily="50" charset="-127"/>
              </a:rPr>
              <a:t> </a:t>
            </a:r>
          </a:p>
          <a:p>
            <a:r>
              <a:rPr lang="en-US" altLang="ko-KR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이는 높은 </a:t>
            </a:r>
            <a:r>
              <a:rPr lang="ko-KR" altLang="en-US" dirty="0" smtClean="0">
                <a:solidFill>
                  <a:srgbClr val="00B0F0"/>
                </a:solidFill>
                <a:ea typeface="맑은 고딕 Semilight" panose="020B0502040204020203" pitchFamily="50" charset="-127"/>
                <a:sym typeface="Wingdings" panose="05000000000000000000" pitchFamily="2" charset="2"/>
              </a:rPr>
              <a:t>진학률</a:t>
            </a:r>
            <a:r>
              <a:rPr lang="ko-KR" altLang="en-US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은 가계경제의 영향을 받는다고 유추할 수 있음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24" y="1508685"/>
            <a:ext cx="5122565" cy="21259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944" y="16476"/>
            <a:ext cx="361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a typeface="맑은 고딕 Semilight" panose="020B0502040204020203" pitchFamily="50" charset="-127"/>
              </a:rPr>
              <a:t>분석결과 </a:t>
            </a:r>
            <a:r>
              <a:rPr lang="en-US" altLang="ko-KR" sz="2800" b="1" dirty="0" smtClean="0">
                <a:ea typeface="맑은 고딕 Semilight" panose="020B0502040204020203" pitchFamily="50" charset="-127"/>
              </a:rPr>
              <a:t>: </a:t>
            </a:r>
            <a:r>
              <a:rPr lang="ko-KR" altLang="en-US" sz="2800" b="1" dirty="0" smtClean="0">
                <a:ea typeface="맑은 고딕 Semilight" panose="020B0502040204020203" pitchFamily="50" charset="-127"/>
              </a:rPr>
              <a:t>평균비교 </a:t>
            </a:r>
            <a:endParaRPr lang="ko-KR" altLang="en-US" sz="2800" b="1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6" y="1525920"/>
            <a:ext cx="4700918" cy="2095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844" y="4162813"/>
            <a:ext cx="95797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맑은 고딕 Semilight" panose="020B0502040204020203" pitchFamily="50" charset="-127"/>
              </a:rPr>
              <a:t>교명에 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ICT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관련 키워드를 갖고 </a:t>
            </a:r>
            <a:r>
              <a:rPr lang="ko-KR" altLang="en-US" sz="1600" dirty="0">
                <a:ea typeface="맑은 고딕 Semilight" panose="020B0502040204020203" pitchFamily="50" charset="-127"/>
              </a:rPr>
              <a:t>있는 학교들의 </a:t>
            </a:r>
            <a:r>
              <a:rPr lang="ko-KR" altLang="en-US" sz="1600" dirty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sz="1600" dirty="0">
                <a:ea typeface="맑은 고딕 Semilight" panose="020B0502040204020203" pitchFamily="50" charset="-127"/>
              </a:rPr>
              <a:t>은 평균을 크게 상회했으며</a:t>
            </a:r>
            <a:r>
              <a:rPr lang="en-US" altLang="ko-KR" sz="1600" dirty="0">
                <a:ea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ea typeface="맑은 고딕 Semilight" panose="020B0502040204020203" pitchFamily="50" charset="-127"/>
              </a:rPr>
              <a:t>취업률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은 </a:t>
            </a:r>
            <a:r>
              <a:rPr lang="ko-KR" altLang="en-US" sz="1600" dirty="0">
                <a:ea typeface="맑은 고딕 Semilight" panose="020B0502040204020203" pitchFamily="50" charset="-127"/>
              </a:rPr>
              <a:t>평균을 크게 하회하고 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있음</a:t>
            </a:r>
            <a:endParaRPr lang="en-US" altLang="ko-KR" sz="1600" dirty="0">
              <a:ea typeface="맑은 고딕 Semilight" panose="020B0502040204020203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ea typeface="맑은 고딕 Semilight" panose="020B0502040204020203" pitchFamily="50" charset="-127"/>
              </a:rPr>
              <a:t>이는 </a:t>
            </a:r>
            <a:r>
              <a:rPr lang="ko-KR" altLang="en-US" sz="1600" dirty="0">
                <a:ea typeface="맑은 고딕 Semilight" panose="020B0502040204020203" pitchFamily="50" charset="-127"/>
              </a:rPr>
              <a:t>교명이 </a:t>
            </a:r>
            <a:r>
              <a:rPr lang="en-US" altLang="ko-KR" sz="1600" dirty="0">
                <a:ea typeface="맑은 고딕 Semilight" panose="020B0502040204020203" pitchFamily="50" charset="-127"/>
              </a:rPr>
              <a:t>ICT</a:t>
            </a:r>
            <a:r>
              <a:rPr lang="ko-KR" altLang="en-US" sz="1600" dirty="0">
                <a:ea typeface="맑은 고딕 Semilight" panose="020B0502040204020203" pitchFamily="50" charset="-127"/>
              </a:rPr>
              <a:t>관련 키워드를 포함하는 학교 학생들은 사회에 나가기 전 대졸이상의 학력을 갖고 싶어하는 것으로 유추할 수 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있음</a:t>
            </a:r>
            <a:endParaRPr lang="en-US" altLang="ko-KR" sz="1600" dirty="0" smtClean="0">
              <a:ea typeface="맑은 고딕 Semilight" panose="020B0502040204020203" pitchFamily="50" charset="-127"/>
            </a:endParaRPr>
          </a:p>
          <a:p>
            <a:endParaRPr lang="en-US" altLang="ko-KR" sz="1600" dirty="0" smtClean="0">
              <a:ea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  <a:ea typeface="맑은 고딕 Semilight" panose="020B0502040204020203" pitchFamily="50" charset="-127"/>
              </a:rPr>
              <a:t>진학률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이 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0.5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이상인 학교들은 전체 학생 성비 평균에 비해 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20% </a:t>
            </a:r>
            <a:r>
              <a:rPr lang="ko-KR" altLang="en-US" sz="1600" dirty="0" smtClean="0">
                <a:ea typeface="맑은 고딕 Semilight" panose="020B0502040204020203" pitchFamily="50" charset="-127"/>
              </a:rPr>
              <a:t>높은 학생 성비를 가짐</a:t>
            </a:r>
            <a:r>
              <a:rPr lang="en-US" altLang="ko-KR" sz="1600" dirty="0" smtClean="0">
                <a:ea typeface="맑은 고딕 Semilight" panose="020B0502040204020203" pitchFamily="50" charset="-127"/>
              </a:rPr>
              <a:t> </a:t>
            </a:r>
          </a:p>
          <a:p>
            <a:r>
              <a:rPr lang="en-US" altLang="ko-KR" sz="1600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이는 </a:t>
            </a:r>
            <a:r>
              <a:rPr lang="en-US" altLang="ko-KR" sz="1600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0.5 </a:t>
            </a:r>
            <a:r>
              <a:rPr lang="ko-KR" altLang="en-US" sz="1600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이상인 </a:t>
            </a:r>
            <a:r>
              <a:rPr lang="ko-KR" altLang="en-US" sz="1600" dirty="0" smtClean="0">
                <a:solidFill>
                  <a:srgbClr val="00B0F0"/>
                </a:solidFill>
                <a:ea typeface="맑은 고딕 Semilight" panose="020B0502040204020203" pitchFamily="50" charset="-127"/>
                <a:sym typeface="Wingdings" panose="05000000000000000000" pitchFamily="2" charset="2"/>
              </a:rPr>
              <a:t>진학률</a:t>
            </a:r>
            <a:r>
              <a:rPr lang="ko-KR" altLang="en-US" sz="1600" dirty="0" smtClean="0">
                <a:ea typeface="맑은 고딕 Semilight" panose="020B0502040204020203" pitchFamily="50" charset="-127"/>
                <a:sym typeface="Wingdings" panose="05000000000000000000" pitchFamily="2" charset="2"/>
              </a:rPr>
              <a:t>에는 학생 성비가 영향을 미친다고 유추할 수 있음</a:t>
            </a:r>
            <a:endParaRPr lang="en-US" altLang="ko-KR" sz="1600" dirty="0">
              <a:ea typeface="맑은 고딕 Semilight" panose="020B0502040204020203" pitchFamily="50" charset="-127"/>
            </a:endParaRPr>
          </a:p>
          <a:p>
            <a:endParaRPr lang="ko-KR" altLang="en-US" sz="1600" dirty="0"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7284" y="107060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 Semilight" panose="020B0502040204020203" pitchFamily="50" charset="-127"/>
              </a:rPr>
              <a:t>교명 키워드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9158" y="112417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 Semilight" panose="020B0502040204020203" pitchFamily="50" charset="-127"/>
              </a:rPr>
              <a:t>진학률에 따른 성비</a:t>
            </a:r>
            <a:endParaRPr lang="ko-KR" altLang="en-US" dirty="0">
              <a:ea typeface="맑은 고딕 Semilight" panose="020B0502040204020203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4" y="1486932"/>
            <a:ext cx="4141845" cy="2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3799</TotalTime>
  <Words>760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HY중고딕</vt:lpstr>
      <vt:lpstr>맑은 고딕 Semilight</vt:lpstr>
      <vt:lpstr>휴먼명조체</vt:lpstr>
      <vt:lpstr>Arial</vt:lpstr>
      <vt:lpstr>Century Gothic</vt:lpstr>
      <vt:lpstr>Wingdings</vt:lpstr>
      <vt:lpstr>Wingdings 3</vt:lpstr>
      <vt:lpstr>줄기</vt:lpstr>
      <vt:lpstr>좋은 게 좋은   특성화고등학교</vt:lpstr>
      <vt:lpstr>PowerPoint 프레젠테이션</vt:lpstr>
      <vt:lpstr>주제 및 선정배경</vt:lpstr>
      <vt:lpstr>PowerPoint 프레젠테이션</vt:lpstr>
      <vt:lpstr>DATA 수집 및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Microsoft 계정</dc:creator>
  <cp:lastModifiedBy>Microsoft 계정</cp:lastModifiedBy>
  <cp:revision>123</cp:revision>
  <dcterms:created xsi:type="dcterms:W3CDTF">2021-06-22T16:28:29Z</dcterms:created>
  <dcterms:modified xsi:type="dcterms:W3CDTF">2021-07-02T14:37:18Z</dcterms:modified>
</cp:coreProperties>
</file>