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4" r:id="rId6"/>
    <p:sldId id="267" r:id="rId7"/>
    <p:sldId id="259" r:id="rId8"/>
    <p:sldId id="265" r:id="rId9"/>
    <p:sldId id="268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2A1AE-916C-4E1B-8190-1870B3CD08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36971F-4419-47A1-860B-7755CB2C024B}">
      <dgm:prSet phldrT="[텍스트]"/>
      <dgm:spPr/>
      <dgm:t>
        <a:bodyPr/>
        <a:lstStyle/>
        <a:p>
          <a:pPr latinLnBrk="1"/>
          <a:r>
            <a:rPr lang="ko-KR" altLang="en-US" dirty="0" smtClean="0"/>
            <a:t>좋아하는 일을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하는 사회구성원</a:t>
          </a:r>
          <a:endParaRPr lang="ko-KR" altLang="en-US" dirty="0"/>
        </a:p>
      </dgm:t>
    </dgm:pt>
    <dgm:pt modelId="{9884C2DB-28B9-4E67-AF11-9A4459F303C5}" type="parTrans" cxnId="{C204A4D4-8EB0-4FC2-92E7-B213D64EBB65}">
      <dgm:prSet/>
      <dgm:spPr/>
      <dgm:t>
        <a:bodyPr/>
        <a:lstStyle/>
        <a:p>
          <a:pPr latinLnBrk="1"/>
          <a:endParaRPr lang="ko-KR" altLang="en-US"/>
        </a:p>
      </dgm:t>
    </dgm:pt>
    <dgm:pt modelId="{C54BB8DC-C8C5-42EB-A832-AEE07C8CFF7B}" type="sibTrans" cxnId="{C204A4D4-8EB0-4FC2-92E7-B213D64EBB65}">
      <dgm:prSet/>
      <dgm:spPr/>
      <dgm:t>
        <a:bodyPr/>
        <a:lstStyle/>
        <a:p>
          <a:pPr latinLnBrk="1"/>
          <a:endParaRPr lang="ko-KR" altLang="en-US"/>
        </a:p>
      </dgm:t>
    </dgm:pt>
    <dgm:pt modelId="{0977FE13-D05B-4AAF-8AA1-B935BA00219C}">
      <dgm:prSet phldrT="[텍스트]"/>
      <dgm:spPr/>
      <dgm:t>
        <a:bodyPr/>
        <a:lstStyle/>
        <a:p>
          <a:pPr latinLnBrk="1"/>
          <a:r>
            <a:rPr lang="ko-KR" altLang="en-US" dirty="0" smtClean="0"/>
            <a:t>건실한 사회</a:t>
          </a:r>
          <a:endParaRPr lang="en-US" altLang="ko-KR" dirty="0" smtClean="0"/>
        </a:p>
      </dgm:t>
    </dgm:pt>
    <dgm:pt modelId="{BAC10899-995E-4D90-81DC-8A91A854A504}" type="parTrans" cxnId="{E7F49A52-CD07-4D67-BCC7-1CE35A15FAE6}">
      <dgm:prSet/>
      <dgm:spPr/>
      <dgm:t>
        <a:bodyPr/>
        <a:lstStyle/>
        <a:p>
          <a:pPr latinLnBrk="1"/>
          <a:endParaRPr lang="ko-KR" altLang="en-US"/>
        </a:p>
      </dgm:t>
    </dgm:pt>
    <dgm:pt modelId="{3C6A9656-7224-4B54-92E6-D60FAFA69806}" type="sibTrans" cxnId="{E7F49A52-CD07-4D67-BCC7-1CE35A15FAE6}">
      <dgm:prSet/>
      <dgm:spPr/>
      <dgm:t>
        <a:bodyPr/>
        <a:lstStyle/>
        <a:p>
          <a:pPr latinLnBrk="1"/>
          <a:endParaRPr lang="ko-KR" altLang="en-US"/>
        </a:p>
      </dgm:t>
    </dgm:pt>
    <dgm:pt modelId="{4A14CFF0-BCC9-42A2-B5C4-5BFDB76B4F85}">
      <dgm:prSet phldrT="[텍스트]"/>
      <dgm:spPr/>
      <dgm:t>
        <a:bodyPr/>
        <a:lstStyle/>
        <a:p>
          <a:pPr latinLnBrk="1"/>
          <a:r>
            <a:rPr lang="ko-KR" altLang="en-US" dirty="0" smtClean="0"/>
            <a:t>과감한 인재</a:t>
          </a:r>
          <a:endParaRPr lang="ko-KR" altLang="en-US" dirty="0"/>
        </a:p>
      </dgm:t>
    </dgm:pt>
    <dgm:pt modelId="{3C1E5191-33D1-48DD-9D2C-7A186C8E8C90}" type="parTrans" cxnId="{BF5F52A7-4F5E-4176-8BD0-6AC4B9F45F07}">
      <dgm:prSet/>
      <dgm:spPr/>
      <dgm:t>
        <a:bodyPr/>
        <a:lstStyle/>
        <a:p>
          <a:pPr latinLnBrk="1"/>
          <a:endParaRPr lang="ko-KR" altLang="en-US"/>
        </a:p>
      </dgm:t>
    </dgm:pt>
    <dgm:pt modelId="{FF63BC77-5B3C-4EA3-AF43-932D8873514B}" type="sibTrans" cxnId="{BF5F52A7-4F5E-4176-8BD0-6AC4B9F45F07}">
      <dgm:prSet/>
      <dgm:spPr/>
      <dgm:t>
        <a:bodyPr/>
        <a:lstStyle/>
        <a:p>
          <a:pPr latinLnBrk="1"/>
          <a:endParaRPr lang="ko-KR" altLang="en-US"/>
        </a:p>
      </dgm:t>
    </dgm:pt>
    <dgm:pt modelId="{2179339E-2786-42A2-B67E-1E34B276B99E}">
      <dgm:prSet phldrT="[텍스트]"/>
      <dgm:spPr/>
      <dgm:t>
        <a:bodyPr/>
        <a:lstStyle/>
        <a:p>
          <a:pPr latinLnBrk="1"/>
          <a:r>
            <a:rPr lang="ko-KR" altLang="en-US" dirty="0" smtClean="0"/>
            <a:t>사회구성원의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높은 작업능률</a:t>
          </a:r>
          <a:endParaRPr lang="ko-KR" altLang="en-US" dirty="0"/>
        </a:p>
      </dgm:t>
    </dgm:pt>
    <dgm:pt modelId="{CBA1A126-8647-4351-B583-435D082E0233}" type="parTrans" cxnId="{814122E4-F0A6-4912-A20B-A4291304E59A}">
      <dgm:prSet/>
      <dgm:spPr/>
      <dgm:t>
        <a:bodyPr/>
        <a:lstStyle/>
        <a:p>
          <a:pPr latinLnBrk="1"/>
          <a:endParaRPr lang="ko-KR" altLang="en-US"/>
        </a:p>
      </dgm:t>
    </dgm:pt>
    <dgm:pt modelId="{FDA4C3C3-AA48-4A39-9732-628320FC0FFC}" type="sibTrans" cxnId="{814122E4-F0A6-4912-A20B-A4291304E59A}">
      <dgm:prSet/>
      <dgm:spPr/>
      <dgm:t>
        <a:bodyPr/>
        <a:lstStyle/>
        <a:p>
          <a:pPr latinLnBrk="1"/>
          <a:endParaRPr lang="ko-KR" altLang="en-US"/>
        </a:p>
      </dgm:t>
    </dgm:pt>
    <dgm:pt modelId="{9377E95C-6567-4271-A466-A7C2A7CFDF0F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 smtClean="0"/>
            <a:t>미래에 대한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불안이 적은 교육환경</a:t>
          </a:r>
          <a:endParaRPr lang="en-US" altLang="ko-KR" dirty="0" smtClean="0"/>
        </a:p>
      </dgm:t>
    </dgm:pt>
    <dgm:pt modelId="{3D833BAB-D441-483D-956E-A3A9F876B72F}" type="parTrans" cxnId="{C11381D6-8FD6-448A-B740-EFE33AA234D8}">
      <dgm:prSet/>
      <dgm:spPr/>
      <dgm:t>
        <a:bodyPr/>
        <a:lstStyle/>
        <a:p>
          <a:pPr latinLnBrk="1"/>
          <a:endParaRPr lang="ko-KR" altLang="en-US"/>
        </a:p>
      </dgm:t>
    </dgm:pt>
    <dgm:pt modelId="{B39720C8-2A40-4071-AEEF-5E2BD249787E}" type="sibTrans" cxnId="{C11381D6-8FD6-448A-B740-EFE33AA234D8}">
      <dgm:prSet/>
      <dgm:spPr/>
      <dgm:t>
        <a:bodyPr/>
        <a:lstStyle/>
        <a:p>
          <a:pPr latinLnBrk="1"/>
          <a:endParaRPr lang="ko-KR" altLang="en-US"/>
        </a:p>
      </dgm:t>
    </dgm:pt>
    <dgm:pt modelId="{7B3A0B14-87A5-4549-8F08-DEC1143090B6}" type="pres">
      <dgm:prSet presAssocID="{EDA2A1AE-916C-4E1B-8190-1870B3CD08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3F76E3-1D81-40BB-8809-1A1AC8862657}" type="pres">
      <dgm:prSet presAssocID="{0977FE13-D05B-4AAF-8AA1-B935BA00219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AF712C-9B71-4216-B17A-7A9B7A7ED822}" type="pres">
      <dgm:prSet presAssocID="{3C6A9656-7224-4B54-92E6-D60FAFA69806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46186BE-40C5-469D-95FA-C122703F9B97}" type="pres">
      <dgm:prSet presAssocID="{3C6A9656-7224-4B54-92E6-D60FAFA69806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937682B-06D5-4EE6-8C0B-EE46E6244172}" type="pres">
      <dgm:prSet presAssocID="{9377E95C-6567-4271-A466-A7C2A7CFDF0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2CAFC5-E68B-40B9-BD8D-3CFCA05B7A6A}" type="pres">
      <dgm:prSet presAssocID="{B39720C8-2A40-4071-AEEF-5E2BD249787E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9283264-3E9C-451D-8F5B-DAA84553DD24}" type="pres">
      <dgm:prSet presAssocID="{B39720C8-2A40-4071-AEEF-5E2BD249787E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E34A5FD-1EF6-4DCC-8CFD-154C568BBE5D}" type="pres">
      <dgm:prSet presAssocID="{4A14CFF0-BCC9-42A2-B5C4-5BFDB76B4F8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7529B8-C3B2-4F4B-883A-1B34046E6961}" type="pres">
      <dgm:prSet presAssocID="{FF63BC77-5B3C-4EA3-AF43-932D8873514B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8E22426-EB31-495D-A759-C2C04AADE46B}" type="pres">
      <dgm:prSet presAssocID="{FF63BC77-5B3C-4EA3-AF43-932D8873514B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4710A6F-0AD6-40AB-92C5-AC4D930A373D}" type="pres">
      <dgm:prSet presAssocID="{6036971F-4419-47A1-860B-7755CB2C02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A2A4CD-D0A9-48EF-9F1B-55047E674907}" type="pres">
      <dgm:prSet presAssocID="{C54BB8DC-C8C5-42EB-A832-AEE07C8CFF7B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048EAB3-7CC2-487E-9768-AA376123C7D7}" type="pres">
      <dgm:prSet presAssocID="{C54BB8DC-C8C5-42EB-A832-AEE07C8CFF7B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71C5FB5-1430-49B3-ACB8-310F0F2390D6}" type="pres">
      <dgm:prSet presAssocID="{2179339E-2786-42A2-B67E-1E34B276B9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A3D58E-5494-4681-8105-97240A9FA828}" type="pres">
      <dgm:prSet presAssocID="{FDA4C3C3-AA48-4A39-9732-628320FC0FF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0DCFCD2-AA21-4001-A7EC-7FC905B1BF1D}" type="pres">
      <dgm:prSet presAssocID="{FDA4C3C3-AA48-4A39-9732-628320FC0FF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6B7B3E93-A374-4F73-8F83-C60CF34E88D7}" type="presOf" srcId="{4A14CFF0-BCC9-42A2-B5C4-5BFDB76B4F85}" destId="{6E34A5FD-1EF6-4DCC-8CFD-154C568BBE5D}" srcOrd="0" destOrd="0" presId="urn:microsoft.com/office/officeart/2005/8/layout/cycle2"/>
    <dgm:cxn modelId="{AC718476-2ECC-4479-B3B9-6894F589AF2F}" type="presOf" srcId="{C54BB8DC-C8C5-42EB-A832-AEE07C8CFF7B}" destId="{4DA2A4CD-D0A9-48EF-9F1B-55047E674907}" srcOrd="0" destOrd="0" presId="urn:microsoft.com/office/officeart/2005/8/layout/cycle2"/>
    <dgm:cxn modelId="{05CFA8C8-FABB-4254-870C-3C9126FF14A7}" type="presOf" srcId="{C54BB8DC-C8C5-42EB-A832-AEE07C8CFF7B}" destId="{7048EAB3-7CC2-487E-9768-AA376123C7D7}" srcOrd="1" destOrd="0" presId="urn:microsoft.com/office/officeart/2005/8/layout/cycle2"/>
    <dgm:cxn modelId="{EC412D31-9E7E-4661-AB61-BD0C900A134F}" type="presOf" srcId="{6036971F-4419-47A1-860B-7755CB2C024B}" destId="{E4710A6F-0AD6-40AB-92C5-AC4D930A373D}" srcOrd="0" destOrd="0" presId="urn:microsoft.com/office/officeart/2005/8/layout/cycle2"/>
    <dgm:cxn modelId="{0B42EC5F-51E0-4509-A197-869AB0D05A40}" type="presOf" srcId="{FF63BC77-5B3C-4EA3-AF43-932D8873514B}" destId="{1D7529B8-C3B2-4F4B-883A-1B34046E6961}" srcOrd="0" destOrd="0" presId="urn:microsoft.com/office/officeart/2005/8/layout/cycle2"/>
    <dgm:cxn modelId="{9F23A2DF-ECED-4D16-BA9C-899E89D42D2E}" type="presOf" srcId="{EDA2A1AE-916C-4E1B-8190-1870B3CD0886}" destId="{7B3A0B14-87A5-4549-8F08-DEC1143090B6}" srcOrd="0" destOrd="0" presId="urn:microsoft.com/office/officeart/2005/8/layout/cycle2"/>
    <dgm:cxn modelId="{3939F833-2B8D-4B58-B654-BDB0313A7647}" type="presOf" srcId="{9377E95C-6567-4271-A466-A7C2A7CFDF0F}" destId="{0937682B-06D5-4EE6-8C0B-EE46E6244172}" srcOrd="0" destOrd="0" presId="urn:microsoft.com/office/officeart/2005/8/layout/cycle2"/>
    <dgm:cxn modelId="{BF5F52A7-4F5E-4176-8BD0-6AC4B9F45F07}" srcId="{EDA2A1AE-916C-4E1B-8190-1870B3CD0886}" destId="{4A14CFF0-BCC9-42A2-B5C4-5BFDB76B4F85}" srcOrd="2" destOrd="0" parTransId="{3C1E5191-33D1-48DD-9D2C-7A186C8E8C90}" sibTransId="{FF63BC77-5B3C-4EA3-AF43-932D8873514B}"/>
    <dgm:cxn modelId="{A2E8C530-740D-4B6E-B7B3-2670F740025B}" type="presOf" srcId="{B39720C8-2A40-4071-AEEF-5E2BD249787E}" destId="{49283264-3E9C-451D-8F5B-DAA84553DD24}" srcOrd="1" destOrd="0" presId="urn:microsoft.com/office/officeart/2005/8/layout/cycle2"/>
    <dgm:cxn modelId="{6A13A4D8-62BA-45C9-9465-38FFDEF12D53}" type="presOf" srcId="{3C6A9656-7224-4B54-92E6-D60FAFA69806}" destId="{97AF712C-9B71-4216-B17A-7A9B7A7ED822}" srcOrd="0" destOrd="0" presId="urn:microsoft.com/office/officeart/2005/8/layout/cycle2"/>
    <dgm:cxn modelId="{E7F49A52-CD07-4D67-BCC7-1CE35A15FAE6}" srcId="{EDA2A1AE-916C-4E1B-8190-1870B3CD0886}" destId="{0977FE13-D05B-4AAF-8AA1-B935BA00219C}" srcOrd="0" destOrd="0" parTransId="{BAC10899-995E-4D90-81DC-8A91A854A504}" sibTransId="{3C6A9656-7224-4B54-92E6-D60FAFA69806}"/>
    <dgm:cxn modelId="{F6B1F387-A781-4479-921E-997A7876F266}" type="presOf" srcId="{B39720C8-2A40-4071-AEEF-5E2BD249787E}" destId="{D02CAFC5-E68B-40B9-BD8D-3CFCA05B7A6A}" srcOrd="0" destOrd="0" presId="urn:microsoft.com/office/officeart/2005/8/layout/cycle2"/>
    <dgm:cxn modelId="{D63D3E44-5C0C-4416-8025-868E5ECA2A1E}" type="presOf" srcId="{FDA4C3C3-AA48-4A39-9732-628320FC0FFC}" destId="{60A3D58E-5494-4681-8105-97240A9FA828}" srcOrd="0" destOrd="0" presId="urn:microsoft.com/office/officeart/2005/8/layout/cycle2"/>
    <dgm:cxn modelId="{51FD8E4A-E300-4F72-AE3F-261D6CE81CC8}" type="presOf" srcId="{3C6A9656-7224-4B54-92E6-D60FAFA69806}" destId="{746186BE-40C5-469D-95FA-C122703F9B97}" srcOrd="1" destOrd="0" presId="urn:microsoft.com/office/officeart/2005/8/layout/cycle2"/>
    <dgm:cxn modelId="{74521FD6-B6BE-47A9-B867-0645728B6E95}" type="presOf" srcId="{FDA4C3C3-AA48-4A39-9732-628320FC0FFC}" destId="{60DCFCD2-AA21-4001-A7EC-7FC905B1BF1D}" srcOrd="1" destOrd="0" presId="urn:microsoft.com/office/officeart/2005/8/layout/cycle2"/>
    <dgm:cxn modelId="{C204A4D4-8EB0-4FC2-92E7-B213D64EBB65}" srcId="{EDA2A1AE-916C-4E1B-8190-1870B3CD0886}" destId="{6036971F-4419-47A1-860B-7755CB2C024B}" srcOrd="3" destOrd="0" parTransId="{9884C2DB-28B9-4E67-AF11-9A4459F303C5}" sibTransId="{C54BB8DC-C8C5-42EB-A832-AEE07C8CFF7B}"/>
    <dgm:cxn modelId="{4847F6FB-2D92-4033-9C31-121104542106}" type="presOf" srcId="{FF63BC77-5B3C-4EA3-AF43-932D8873514B}" destId="{28E22426-EB31-495D-A759-C2C04AADE46B}" srcOrd="1" destOrd="0" presId="urn:microsoft.com/office/officeart/2005/8/layout/cycle2"/>
    <dgm:cxn modelId="{B29A5E26-660E-4D36-A5B7-3CD471E7C653}" type="presOf" srcId="{0977FE13-D05B-4AAF-8AA1-B935BA00219C}" destId="{423F76E3-1D81-40BB-8809-1A1AC8862657}" srcOrd="0" destOrd="0" presId="urn:microsoft.com/office/officeart/2005/8/layout/cycle2"/>
    <dgm:cxn modelId="{814122E4-F0A6-4912-A20B-A4291304E59A}" srcId="{EDA2A1AE-916C-4E1B-8190-1870B3CD0886}" destId="{2179339E-2786-42A2-B67E-1E34B276B99E}" srcOrd="4" destOrd="0" parTransId="{CBA1A126-8647-4351-B583-435D082E0233}" sibTransId="{FDA4C3C3-AA48-4A39-9732-628320FC0FFC}"/>
    <dgm:cxn modelId="{C11381D6-8FD6-448A-B740-EFE33AA234D8}" srcId="{EDA2A1AE-916C-4E1B-8190-1870B3CD0886}" destId="{9377E95C-6567-4271-A466-A7C2A7CFDF0F}" srcOrd="1" destOrd="0" parTransId="{3D833BAB-D441-483D-956E-A3A9F876B72F}" sibTransId="{B39720C8-2A40-4071-AEEF-5E2BD249787E}"/>
    <dgm:cxn modelId="{065DBFB6-C893-4349-94E0-EE93AFF9EF39}" type="presOf" srcId="{2179339E-2786-42A2-B67E-1E34B276B99E}" destId="{971C5FB5-1430-49B3-ACB8-310F0F2390D6}" srcOrd="0" destOrd="0" presId="urn:microsoft.com/office/officeart/2005/8/layout/cycle2"/>
    <dgm:cxn modelId="{0CA8698D-D928-4557-96DE-D2E83DAB3102}" type="presParOf" srcId="{7B3A0B14-87A5-4549-8F08-DEC1143090B6}" destId="{423F76E3-1D81-40BB-8809-1A1AC8862657}" srcOrd="0" destOrd="0" presId="urn:microsoft.com/office/officeart/2005/8/layout/cycle2"/>
    <dgm:cxn modelId="{6766FFBF-B498-42B7-B641-6DD06AB587D4}" type="presParOf" srcId="{7B3A0B14-87A5-4549-8F08-DEC1143090B6}" destId="{97AF712C-9B71-4216-B17A-7A9B7A7ED822}" srcOrd="1" destOrd="0" presId="urn:microsoft.com/office/officeart/2005/8/layout/cycle2"/>
    <dgm:cxn modelId="{8D07EDA3-42B4-4F91-87C1-62EB1D343551}" type="presParOf" srcId="{97AF712C-9B71-4216-B17A-7A9B7A7ED822}" destId="{746186BE-40C5-469D-95FA-C122703F9B97}" srcOrd="0" destOrd="0" presId="urn:microsoft.com/office/officeart/2005/8/layout/cycle2"/>
    <dgm:cxn modelId="{1280E1F5-BCA9-41DB-81D9-8E0F34461275}" type="presParOf" srcId="{7B3A0B14-87A5-4549-8F08-DEC1143090B6}" destId="{0937682B-06D5-4EE6-8C0B-EE46E6244172}" srcOrd="2" destOrd="0" presId="urn:microsoft.com/office/officeart/2005/8/layout/cycle2"/>
    <dgm:cxn modelId="{FAF67098-B1EB-4C51-AA4C-074BB4D96BBC}" type="presParOf" srcId="{7B3A0B14-87A5-4549-8F08-DEC1143090B6}" destId="{D02CAFC5-E68B-40B9-BD8D-3CFCA05B7A6A}" srcOrd="3" destOrd="0" presId="urn:microsoft.com/office/officeart/2005/8/layout/cycle2"/>
    <dgm:cxn modelId="{BEB98E34-1FA3-4813-B5C6-E888765D86E7}" type="presParOf" srcId="{D02CAFC5-E68B-40B9-BD8D-3CFCA05B7A6A}" destId="{49283264-3E9C-451D-8F5B-DAA84553DD24}" srcOrd="0" destOrd="0" presId="urn:microsoft.com/office/officeart/2005/8/layout/cycle2"/>
    <dgm:cxn modelId="{C5ACE088-392A-4116-9106-DA83BD39401C}" type="presParOf" srcId="{7B3A0B14-87A5-4549-8F08-DEC1143090B6}" destId="{6E34A5FD-1EF6-4DCC-8CFD-154C568BBE5D}" srcOrd="4" destOrd="0" presId="urn:microsoft.com/office/officeart/2005/8/layout/cycle2"/>
    <dgm:cxn modelId="{67C4AF99-65DD-40D6-8B01-739643CE4B85}" type="presParOf" srcId="{7B3A0B14-87A5-4549-8F08-DEC1143090B6}" destId="{1D7529B8-C3B2-4F4B-883A-1B34046E6961}" srcOrd="5" destOrd="0" presId="urn:microsoft.com/office/officeart/2005/8/layout/cycle2"/>
    <dgm:cxn modelId="{622FF04A-E971-4D76-8BAB-7862BF6C94EB}" type="presParOf" srcId="{1D7529B8-C3B2-4F4B-883A-1B34046E6961}" destId="{28E22426-EB31-495D-A759-C2C04AADE46B}" srcOrd="0" destOrd="0" presId="urn:microsoft.com/office/officeart/2005/8/layout/cycle2"/>
    <dgm:cxn modelId="{37360D16-1915-4151-9766-1958EB8160E7}" type="presParOf" srcId="{7B3A0B14-87A5-4549-8F08-DEC1143090B6}" destId="{E4710A6F-0AD6-40AB-92C5-AC4D930A373D}" srcOrd="6" destOrd="0" presId="urn:microsoft.com/office/officeart/2005/8/layout/cycle2"/>
    <dgm:cxn modelId="{0BEF99BF-ABFA-4772-8DC7-7E288F72F96A}" type="presParOf" srcId="{7B3A0B14-87A5-4549-8F08-DEC1143090B6}" destId="{4DA2A4CD-D0A9-48EF-9F1B-55047E674907}" srcOrd="7" destOrd="0" presId="urn:microsoft.com/office/officeart/2005/8/layout/cycle2"/>
    <dgm:cxn modelId="{7C893231-03D9-46EA-BB82-EE6A683C0F85}" type="presParOf" srcId="{4DA2A4CD-D0A9-48EF-9F1B-55047E674907}" destId="{7048EAB3-7CC2-487E-9768-AA376123C7D7}" srcOrd="0" destOrd="0" presId="urn:microsoft.com/office/officeart/2005/8/layout/cycle2"/>
    <dgm:cxn modelId="{925F3188-991C-4BA3-A1E9-8AAEC2C07B28}" type="presParOf" srcId="{7B3A0B14-87A5-4549-8F08-DEC1143090B6}" destId="{971C5FB5-1430-49B3-ACB8-310F0F2390D6}" srcOrd="8" destOrd="0" presId="urn:microsoft.com/office/officeart/2005/8/layout/cycle2"/>
    <dgm:cxn modelId="{E5B9839D-CB74-4051-99DF-835738F490A2}" type="presParOf" srcId="{7B3A0B14-87A5-4549-8F08-DEC1143090B6}" destId="{60A3D58E-5494-4681-8105-97240A9FA828}" srcOrd="9" destOrd="0" presId="urn:microsoft.com/office/officeart/2005/8/layout/cycle2"/>
    <dgm:cxn modelId="{542EA587-F997-4B66-B849-1244DBB966F4}" type="presParOf" srcId="{60A3D58E-5494-4681-8105-97240A9FA828}" destId="{60DCFCD2-AA21-4001-A7EC-7FC905B1BF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7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0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8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1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6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2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2B00-3529-47B2-8B83-0BE28C2055C0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5BC4-B582-4DDC-BF5E-709F73059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7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명조체"/>
              </a:rPr>
              <a:t>특성화고등학교 </a:t>
            </a:r>
            <a:r>
              <a:rPr lang="en-US" altLang="ko-KR" dirty="0" smtClean="0">
                <a:latin typeface="휴먼명조체"/>
              </a:rPr>
              <a:t/>
            </a:r>
            <a:br>
              <a:rPr lang="en-US" altLang="ko-KR" dirty="0" smtClean="0">
                <a:latin typeface="휴먼명조체"/>
              </a:rPr>
            </a:br>
            <a:r>
              <a:rPr lang="en-US" altLang="ko-KR" dirty="0" smtClean="0">
                <a:latin typeface="휴먼명조체"/>
              </a:rPr>
              <a:t>To the Moon</a:t>
            </a:r>
            <a:endParaRPr lang="ko-KR" altLang="en-US" dirty="0">
              <a:latin typeface="휴먼명조체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휴먼명조체"/>
              </a:rPr>
              <a:t>탐구 주제</a:t>
            </a:r>
            <a:r>
              <a:rPr lang="en-US" altLang="ko-KR" dirty="0" smtClean="0">
                <a:latin typeface="휴먼명조체"/>
              </a:rPr>
              <a:t>: </a:t>
            </a:r>
            <a:r>
              <a:rPr lang="ko-KR" altLang="en-US" dirty="0" smtClean="0">
                <a:latin typeface="휴먼명조체"/>
              </a:rPr>
              <a:t>특성화고등학교 취업</a:t>
            </a:r>
            <a:r>
              <a:rPr lang="en-US" altLang="ko-KR" dirty="0" smtClean="0">
                <a:latin typeface="휴먼명조체"/>
              </a:rPr>
              <a:t>·</a:t>
            </a:r>
            <a:r>
              <a:rPr lang="ko-KR" altLang="en-US" dirty="0" smtClean="0">
                <a:latin typeface="휴먼명조체"/>
              </a:rPr>
              <a:t>진학률의 영향요인 </a:t>
            </a:r>
            <a:endParaRPr lang="en-US" altLang="ko-KR" dirty="0" smtClean="0">
              <a:latin typeface="휴먼명조체"/>
            </a:endParaRPr>
          </a:p>
          <a:p>
            <a:r>
              <a:rPr lang="ko-KR" altLang="en-US" dirty="0" smtClean="0">
                <a:latin typeface="휴먼명조체"/>
              </a:rPr>
              <a:t>팀 명</a:t>
            </a:r>
            <a:r>
              <a:rPr lang="en-US" altLang="ko-KR" dirty="0" smtClean="0">
                <a:latin typeface="휴먼명조체"/>
              </a:rPr>
              <a:t>: </a:t>
            </a:r>
            <a:r>
              <a:rPr lang="ko-KR" altLang="en-US" dirty="0" smtClean="0">
                <a:latin typeface="휴먼명조체"/>
              </a:rPr>
              <a:t>미정</a:t>
            </a:r>
            <a:endParaRPr lang="ko-KR" altLang="en-US" dirty="0">
              <a:latin typeface="휴먼명조체"/>
            </a:endParaRPr>
          </a:p>
        </p:txBody>
      </p:sp>
    </p:spTree>
    <p:extLst>
      <p:ext uri="{BB962C8B-B14F-4D97-AF65-F5344CB8AC3E}">
        <p14:creationId xmlns:p14="http://schemas.microsoft.com/office/powerpoint/2010/main" val="24594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5054" y="356441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그래프</a:t>
            </a:r>
            <a:r>
              <a:rPr lang="en-US" altLang="ko-KR" sz="1400" dirty="0"/>
              <a:t>7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교명 키워드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385037" y="3536303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10&gt; </a:t>
            </a:r>
            <a:r>
              <a:rPr lang="ko-KR" altLang="en-US" sz="1400" dirty="0" smtClean="0"/>
              <a:t>학생 </a:t>
            </a:r>
            <a:r>
              <a:rPr lang="ko-KR" altLang="en-US" sz="1400" dirty="0" err="1" smtClean="0"/>
              <a:t>여성비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5831" y="369982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8&gt; </a:t>
            </a:r>
            <a:r>
              <a:rPr lang="ko-KR" altLang="en-US" sz="1400" dirty="0" err="1" smtClean="0"/>
              <a:t>평당가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54390" y="3462535"/>
            <a:ext cx="441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그래프</a:t>
            </a:r>
            <a:r>
              <a:rPr lang="en-US" altLang="ko-KR" sz="1400" dirty="0"/>
              <a:t>9</a:t>
            </a:r>
            <a:r>
              <a:rPr lang="en-US" altLang="ko-KR" sz="1400" dirty="0" smtClean="0"/>
              <a:t>&gt; 20q1~21q1 </a:t>
            </a:r>
            <a:r>
              <a:rPr lang="ko-KR" altLang="en-US" sz="1400" dirty="0" smtClean="0"/>
              <a:t>부동산 매매가격지수 </a:t>
            </a:r>
            <a:r>
              <a:rPr lang="ko-KR" altLang="en-US" sz="1400" dirty="0" err="1" smtClean="0"/>
              <a:t>변화량</a:t>
            </a:r>
            <a:endParaRPr lang="ko-KR" altLang="en-US" sz="1400" dirty="0"/>
          </a:p>
        </p:txBody>
      </p:sp>
      <p:pic>
        <p:nvPicPr>
          <p:cNvPr id="2050" name="Picture 2" descr="https://lh3.googleusercontent.com/vBiK9ENU0kb1qlMSJmIM4U4oBzfPnnhdIy7jtUMKiaitVA36OSs3FuCAOVhTvFH9gvhlWMOtFp5dJuz7FjcQhOPv00zlpGvjQnJD7J2wStR89kJAGyR2fEBjewwT-MQNgHVDhYdsG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475"/>
          <a:stretch/>
        </p:blipFill>
        <p:spPr bwMode="auto">
          <a:xfrm>
            <a:off x="440044" y="873542"/>
            <a:ext cx="4405463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44" y="4059017"/>
            <a:ext cx="4270650" cy="189694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525" y="4059017"/>
            <a:ext cx="4700918" cy="209559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525" y="1041738"/>
            <a:ext cx="4761892" cy="2030975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rot="10800000">
            <a:off x="8868798" y="1387513"/>
            <a:ext cx="898244" cy="553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92470" y="138751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약 </a:t>
            </a:r>
            <a:r>
              <a:rPr lang="en-US" altLang="ko-KR" sz="1200" dirty="0" smtClean="0"/>
              <a:t>6.9%</a:t>
            </a:r>
            <a:endParaRPr lang="ko-KR" altLang="en-US" sz="1200" dirty="0"/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7498918" y="1387513"/>
            <a:ext cx="918704" cy="680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3392" y="138751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약 </a:t>
            </a:r>
            <a:r>
              <a:rPr lang="en-US" altLang="ko-KR" sz="1200" dirty="0" smtClean="0"/>
              <a:t>9.2%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743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4947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59385"/>
            <a:ext cx="10515600" cy="3015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공시된 자료들을 바탕으로 특성화고등학교 진학률과 취업률의 영향요인들을 탐구하였다</a:t>
            </a:r>
            <a:r>
              <a:rPr lang="en-US" altLang="ko-KR" sz="1200" dirty="0" smtClean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ko-KR" altLang="en-US" sz="1600" b="1" dirty="0" smtClean="0"/>
              <a:t>진학과 취업 둘 다 안 했던 졸업자들의 비율은 취업률뿐 아니라 진학률과도 역의 상관관계를 보였다</a:t>
            </a:r>
            <a:r>
              <a:rPr lang="en-US" altLang="ko-KR" sz="1600" b="1" dirty="0" smtClean="0"/>
              <a:t>. </a:t>
            </a:r>
          </a:p>
          <a:p>
            <a:r>
              <a:rPr lang="ko-KR" altLang="en-US" sz="1600" b="1" dirty="0" smtClean="0"/>
              <a:t>학생 당 여교사의 수는 진학률과 역의 상관관계를 보였다</a:t>
            </a:r>
            <a:r>
              <a:rPr lang="en-US" altLang="ko-KR" sz="1600" b="1" dirty="0" smtClean="0"/>
              <a:t>. </a:t>
            </a:r>
            <a:endParaRPr lang="en-US" altLang="ko-KR" sz="1400" b="1" dirty="0" smtClean="0"/>
          </a:p>
          <a:p>
            <a:r>
              <a:rPr lang="ko-KR" altLang="en-US" sz="1600" b="1" dirty="0" smtClean="0"/>
              <a:t>학교 주변 지역의 아파트 </a:t>
            </a:r>
            <a:r>
              <a:rPr lang="ko-KR" altLang="en-US" sz="1600" b="1" dirty="0" err="1" smtClean="0"/>
              <a:t>평당가는</a:t>
            </a:r>
            <a:r>
              <a:rPr lang="ko-KR" altLang="en-US" sz="1600" b="1" dirty="0" smtClean="0"/>
              <a:t> 높은 진학률에 영향을 미친다</a:t>
            </a:r>
            <a:r>
              <a:rPr lang="en-US" altLang="ko-KR" sz="1600" b="1" dirty="0" smtClean="0"/>
              <a:t>. </a:t>
            </a:r>
          </a:p>
          <a:p>
            <a:pPr marL="0" indent="0">
              <a:buNone/>
            </a:pPr>
            <a:r>
              <a:rPr lang="ko-KR" altLang="en-US" sz="1200" dirty="0" smtClean="0"/>
              <a:t>대한민국에는 자의던 타의던 경제적 이유로 고등학교 졸업 직후 진학을 못하는 학생이 있음</a:t>
            </a:r>
            <a:endParaRPr lang="en-US" altLang="ko-KR" sz="1200" dirty="0" smtClean="0"/>
          </a:p>
          <a:p>
            <a:r>
              <a:rPr lang="ko-KR" altLang="en-US" sz="1600" b="1" dirty="0" smtClean="0"/>
              <a:t>다수의 </a:t>
            </a:r>
            <a:r>
              <a:rPr lang="en-US" altLang="ko-KR" sz="1600" b="1" dirty="0" smtClean="0"/>
              <a:t>ICT</a:t>
            </a:r>
            <a:r>
              <a:rPr lang="ko-KR" altLang="en-US" sz="1600" b="1" dirty="0" smtClean="0"/>
              <a:t>관련 학교 졸업생들은 특성화고의 교육만으로는 </a:t>
            </a:r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차 산업의 인재상을 따라가지 못한다고 판단한 행동을 보였다</a:t>
            </a:r>
            <a:r>
              <a:rPr lang="en-US" altLang="ko-KR" sz="1600" b="1" dirty="0" smtClean="0"/>
              <a:t>. </a:t>
            </a:r>
          </a:p>
          <a:p>
            <a:pPr marL="0" indent="0">
              <a:buNone/>
            </a:pPr>
            <a:r>
              <a:rPr lang="ko-KR" altLang="en-US" sz="1200" dirty="0"/>
              <a:t>정의되지 않은 문제를 발굴하는 능력은 다양한 경험이 필요하다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주어진 문제만을 해결하는 </a:t>
            </a:r>
            <a:r>
              <a:rPr lang="en-US" altLang="ko-KR" sz="1200" dirty="0" smtClean="0"/>
              <a:t>“</a:t>
            </a:r>
            <a:r>
              <a:rPr lang="ko-KR" altLang="en-US" sz="1200" dirty="0" err="1" smtClean="0"/>
              <a:t>테크니션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의 수요보다는 정의되지 않은 문제를 발굴하는 인재의 수요가 많은 고용시장의 영향 때문으로 유추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60907"/>
              </p:ext>
            </p:extLst>
          </p:nvPr>
        </p:nvGraphicFramePr>
        <p:xfrm>
          <a:off x="4234248" y="633887"/>
          <a:ext cx="7059828" cy="214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88"/>
                <a:gridCol w="2902464"/>
                <a:gridCol w="2353276"/>
              </a:tblGrid>
              <a:tr h="353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성과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취업률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진학률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17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상관분석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</a:t>
                      </a:r>
                      <a:r>
                        <a:rPr lang="ko-KR" altLang="en-US" sz="1200" dirty="0" err="1" smtClean="0"/>
                        <a:t>취</a:t>
                      </a:r>
                      <a:r>
                        <a:rPr lang="en-US" altLang="ko-KR" sz="1200" dirty="0" smtClean="0"/>
                        <a:t>n</a:t>
                      </a:r>
                      <a:r>
                        <a:rPr lang="ko-KR" altLang="en-US" sz="1200" dirty="0" smtClean="0"/>
                        <a:t>진</a:t>
                      </a:r>
                      <a:r>
                        <a:rPr lang="en-US" altLang="ko-KR" sz="1200" dirty="0" smtClean="0"/>
                        <a:t>(-)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진학률</a:t>
                      </a:r>
                      <a:r>
                        <a:rPr lang="en-US" altLang="ko-KR" sz="1200" dirty="0" smtClean="0"/>
                        <a:t>(-)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586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 여교사 비율</a:t>
                      </a:r>
                      <a:r>
                        <a:rPr lang="en-US" altLang="ko-KR" sz="1200" dirty="0" smtClean="0"/>
                        <a:t>(-)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학생당 여교사 수</a:t>
                      </a:r>
                      <a:r>
                        <a:rPr lang="en-US" altLang="ko-KR" sz="1200" dirty="0" smtClean="0"/>
                        <a:t>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658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평균비교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높은 여학생 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높은 부동산 </a:t>
                      </a:r>
                      <a:r>
                        <a:rPr lang="ko-KR" altLang="en-US" sz="1200" dirty="0" err="1" smtClean="0"/>
                        <a:t>평당가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6378" y="356888"/>
            <a:ext cx="267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표</a:t>
            </a:r>
            <a:r>
              <a:rPr lang="en-US" altLang="ko-KR" sz="1200" dirty="0" smtClean="0"/>
              <a:t>2&gt; </a:t>
            </a:r>
            <a:r>
              <a:rPr lang="ko-KR" altLang="en-US" sz="1200" dirty="0" smtClean="0"/>
              <a:t>교육성과 영향요인 탐구결과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71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주제선정 및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1876"/>
            <a:ext cx="6753225" cy="3011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해마다 </a:t>
            </a:r>
            <a:r>
              <a:rPr lang="ko-KR" altLang="en-US" sz="1200" dirty="0" err="1" smtClean="0"/>
              <a:t>특성화고졸</a:t>
            </a:r>
            <a:r>
              <a:rPr lang="ko-KR" altLang="en-US" sz="1200" dirty="0" smtClean="0"/>
              <a:t> 약 </a:t>
            </a:r>
            <a:r>
              <a:rPr lang="en-US" altLang="ko-KR" sz="1200" dirty="0" smtClean="0"/>
              <a:t>30%</a:t>
            </a:r>
            <a:r>
              <a:rPr lang="ko-KR" altLang="en-US" sz="1200" dirty="0" smtClean="0"/>
              <a:t>는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졸업 후 명확한 진로를 잡지 못한다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대졸과 달리 사회경험이 적은 그들은 </a:t>
            </a:r>
            <a:r>
              <a:rPr lang="ko-KR" altLang="en-US" sz="1200" dirty="0" err="1" smtClean="0"/>
              <a:t>취</a:t>
            </a:r>
            <a:r>
              <a:rPr lang="en-US" altLang="ko-KR" sz="1200" dirty="0" smtClean="0"/>
              <a:t>·</a:t>
            </a:r>
            <a:r>
              <a:rPr lang="ko-KR" altLang="en-US" sz="1200" dirty="0" smtClean="0"/>
              <a:t>창업 시장 및 진학에서 상대적으로 도태돼 결국 포기하는 </a:t>
            </a:r>
            <a:r>
              <a:rPr lang="en-US" altLang="ko-KR" sz="1200" dirty="0" smtClean="0"/>
              <a:t>NEET</a:t>
            </a:r>
            <a:r>
              <a:rPr lang="ko-KR" altLang="en-US" sz="1200" dirty="0" smtClean="0"/>
              <a:t>족이 될 가능성이 크다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저성장 시대와 코로나</a:t>
            </a:r>
            <a:r>
              <a:rPr lang="en-US" altLang="ko-KR" sz="1200" dirty="0" smtClean="0"/>
              <a:t>19 </a:t>
            </a:r>
            <a:r>
              <a:rPr lang="ko-KR" altLang="en-US" sz="1200" dirty="0" smtClean="0"/>
              <a:t>이후 급격해진 양극화는 그들로 하여금 더 큰 사회적 비용을 물게 한다</a:t>
            </a:r>
            <a:r>
              <a:rPr lang="en-US" altLang="ko-KR" sz="1200" dirty="0" smtClean="0"/>
              <a:t>. </a:t>
            </a:r>
          </a:p>
          <a:p>
            <a:pPr marL="0" indent="0">
              <a:buNone/>
            </a:pPr>
            <a:r>
              <a:rPr lang="ko-KR" altLang="en-US" sz="1200" dirty="0" smtClean="0"/>
              <a:t>미래가 보장된 </a:t>
            </a:r>
            <a:r>
              <a:rPr lang="ko-KR" altLang="en-US" sz="1200" dirty="0"/>
              <a:t>사회는 </a:t>
            </a:r>
            <a:r>
              <a:rPr lang="ko-KR" altLang="en-US" sz="1200" dirty="0" smtClean="0"/>
              <a:t>자기가 좋아하는 일을 할 수 있는 과감한 인재를 배출한다</a:t>
            </a:r>
            <a:r>
              <a:rPr lang="en-US" altLang="ko-KR" sz="1200" dirty="0" smtClean="0"/>
              <a:t>. </a:t>
            </a:r>
          </a:p>
          <a:p>
            <a:pPr marL="0" indent="0">
              <a:buNone/>
            </a:pPr>
            <a:r>
              <a:rPr lang="ko-KR" altLang="en-US" sz="1200" dirty="0" smtClean="0"/>
              <a:t>학생들에게 명확한 진로를 제시해주는 것은 교육당국이 도와주어야 할 일이다</a:t>
            </a:r>
            <a:r>
              <a:rPr lang="en-US" altLang="ko-KR" sz="1200" dirty="0" smtClean="0"/>
              <a:t>. </a:t>
            </a:r>
          </a:p>
          <a:p>
            <a:pPr marL="0" indent="0">
              <a:buNone/>
            </a:pPr>
            <a:r>
              <a:rPr lang="ko-KR" altLang="en-US" sz="1200" i="1" dirty="0" smtClean="0"/>
              <a:t>한 명의 특성화고 학생으로서 </a:t>
            </a:r>
            <a:r>
              <a:rPr lang="ko-KR" altLang="en-US" sz="1200" i="1" u="sng" dirty="0" err="1" smtClean="0"/>
              <a:t>특성화고졸들의</a:t>
            </a:r>
            <a:r>
              <a:rPr lang="ko-KR" altLang="en-US" sz="1200" i="1" u="sng" dirty="0" smtClean="0"/>
              <a:t> 명확한 진로</a:t>
            </a:r>
            <a:r>
              <a:rPr lang="ko-KR" altLang="en-US" sz="1200" i="1" dirty="0" smtClean="0"/>
              <a:t>와 대한민국 국민으로서 </a:t>
            </a:r>
            <a:r>
              <a:rPr lang="ko-KR" altLang="en-US" sz="1200" i="1" u="sng" dirty="0" err="1" smtClean="0"/>
              <a:t>선순환하는</a:t>
            </a:r>
            <a:r>
              <a:rPr lang="ko-KR" altLang="en-US" sz="1200" i="1" u="sng" dirty="0" smtClean="0"/>
              <a:t> 사회를 </a:t>
            </a:r>
            <a:r>
              <a:rPr lang="ko-KR" altLang="en-US" sz="1200" i="1" dirty="0" smtClean="0"/>
              <a:t>위해 </a:t>
            </a:r>
            <a:endParaRPr lang="en-US" altLang="ko-KR" sz="1200" i="1" dirty="0" smtClean="0"/>
          </a:p>
          <a:p>
            <a:pPr marL="0" indent="0">
              <a:buNone/>
            </a:pPr>
            <a:r>
              <a:rPr lang="ko-KR" altLang="en-US" sz="1600" b="1" dirty="0" smtClean="0"/>
              <a:t>특성화고등학교 졸업자에 진학률과 취업률에 영향을 미치는 내외적 요소가 무엇인지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탐구해 보았다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968579501"/>
              </p:ext>
            </p:extLst>
          </p:nvPr>
        </p:nvGraphicFramePr>
        <p:xfrm>
          <a:off x="7753350" y="790576"/>
          <a:ext cx="4248150" cy="3952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53350" y="5194302"/>
            <a:ext cx="453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0&gt;</a:t>
            </a:r>
            <a:r>
              <a:rPr lang="ko-KR" altLang="en-US" sz="1200" dirty="0" smtClean="0"/>
              <a:t>안정적인 교육과 건실한 사회 </a:t>
            </a:r>
            <a:r>
              <a:rPr lang="ko-KR" altLang="en-US" sz="1200" dirty="0" err="1" smtClean="0"/>
              <a:t>선순환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내 머리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7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접근법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9168" y="0"/>
            <a:ext cx="5362832" cy="6862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532" y="1521989"/>
            <a:ext cx="595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본 특성화고등학교에 관한 연구는 </a:t>
            </a:r>
            <a:endParaRPr lang="en-US" altLang="ko-KR" sz="1200" dirty="0" smtClean="0"/>
          </a:p>
          <a:p>
            <a:r>
              <a:rPr lang="ko-KR" altLang="en-US" sz="1200" dirty="0" smtClean="0"/>
              <a:t>학교별로 취업률과 진학률에 영향을 미치는 요인이 무엇인지 탐색하고자 했다</a:t>
            </a:r>
            <a:r>
              <a:rPr lang="en-US" altLang="ko-KR" sz="1200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56" y="5322250"/>
            <a:ext cx="6866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HIFIVE</a:t>
            </a:r>
            <a:r>
              <a:rPr lang="ko-KR" altLang="en-US" sz="1200" dirty="0" smtClean="0"/>
              <a:t>학교별 학과정보에서 특성화고등학교를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총 </a:t>
            </a:r>
            <a:r>
              <a:rPr lang="en-US" altLang="ko-KR" sz="1200" dirty="0" smtClean="0"/>
              <a:t>475</a:t>
            </a:r>
            <a:r>
              <a:rPr lang="ko-KR" altLang="en-US" sz="1200" dirty="0" smtClean="0"/>
              <a:t>개이나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공시정보부족으로 </a:t>
            </a:r>
            <a:r>
              <a:rPr lang="en-US" altLang="ko-KR" sz="1200" dirty="0" smtClean="0"/>
              <a:t>448</a:t>
            </a:r>
            <a:r>
              <a:rPr lang="ko-KR" altLang="en-US" sz="1200" dirty="0" smtClean="0"/>
              <a:t>개교만 분석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초</a:t>
            </a:r>
            <a:r>
              <a:rPr lang="en-US" altLang="ko-KR" sz="1200" dirty="0" smtClean="0"/>
              <a:t>·</a:t>
            </a:r>
            <a:r>
              <a:rPr lang="ko-KR" altLang="en-US" sz="1200" dirty="0" smtClean="0"/>
              <a:t>중등정보공시데이터에서 학교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교원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취업</a:t>
            </a:r>
            <a:r>
              <a:rPr lang="en-US" altLang="ko-KR" sz="1200" dirty="0" smtClean="0"/>
              <a:t>·</a:t>
            </a:r>
            <a:r>
              <a:rPr lang="ko-KR" altLang="en-US" sz="1200" dirty="0" smtClean="0"/>
              <a:t>진학률 등 학교공시 데이터를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추출하였고</a:t>
            </a:r>
            <a:r>
              <a:rPr lang="en-US" altLang="ko-KR" sz="1200" dirty="0" smtClean="0"/>
              <a:t>; </a:t>
            </a:r>
          </a:p>
          <a:p>
            <a:r>
              <a:rPr lang="ko-KR" altLang="en-US" sz="1200" dirty="0" err="1" smtClean="0"/>
              <a:t>부킹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아파트 구별 </a:t>
            </a:r>
            <a:r>
              <a:rPr lang="ko-KR" altLang="en-US" sz="1200" dirty="0" err="1" smtClean="0"/>
              <a:t>평당가</a:t>
            </a:r>
            <a:r>
              <a:rPr lang="ko-KR" altLang="en-US" sz="1200" dirty="0" smtClean="0"/>
              <a:t> 차트에서 학교 소재지의 주변 </a:t>
            </a:r>
            <a:r>
              <a:rPr lang="ko-KR" altLang="en-US" sz="1200" dirty="0" err="1" smtClean="0"/>
              <a:t>평당가를</a:t>
            </a:r>
            <a:r>
              <a:rPr lang="ko-KR" altLang="en-US" sz="1200" dirty="0" smtClean="0"/>
              <a:t> 추출하였고</a:t>
            </a:r>
            <a:r>
              <a:rPr lang="en-US" altLang="ko-KR" sz="1200" dirty="0" smtClean="0"/>
              <a:t>; </a:t>
            </a:r>
          </a:p>
          <a:p>
            <a:r>
              <a:rPr lang="ko-KR" altLang="en-US" sz="1200" dirty="0" smtClean="0"/>
              <a:t>월간매매가격지수종합에서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년간의 매매가격지수 </a:t>
            </a:r>
            <a:r>
              <a:rPr lang="ko-KR" altLang="en-US" sz="1200" dirty="0" err="1" smtClean="0"/>
              <a:t>변화량을</a:t>
            </a:r>
            <a:r>
              <a:rPr lang="ko-KR" altLang="en-US" sz="1200" dirty="0" smtClean="0"/>
              <a:t> 추출하였고</a:t>
            </a:r>
            <a:r>
              <a:rPr lang="en-US" altLang="ko-KR" sz="1200" dirty="0" smtClean="0"/>
              <a:t>;</a:t>
            </a:r>
          </a:p>
          <a:p>
            <a:r>
              <a:rPr lang="ko-KR" altLang="en-US" sz="1200" dirty="0" smtClean="0"/>
              <a:t>학교도서관 및 공공도서관 현황에서 독서 현황을 추출하였다</a:t>
            </a:r>
            <a:r>
              <a:rPr lang="en-US" altLang="ko-KR" sz="1200" dirty="0" smtClean="0"/>
              <a:t>.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81191"/>
              </p:ext>
            </p:extLst>
          </p:nvPr>
        </p:nvGraphicFramePr>
        <p:xfrm>
          <a:off x="378940" y="2193505"/>
          <a:ext cx="6096000" cy="115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분석도구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 방법</a:t>
                      </a:r>
                      <a:endParaRPr lang="ko-KR" altLang="en-US" dirty="0"/>
                    </a:p>
                  </a:txBody>
                  <a:tcPr/>
                </a:tc>
              </a:tr>
              <a:tr h="409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상관 분석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Orange3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Pearson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상관계수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평균 비교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Orange3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평균비교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694" y="2591816"/>
            <a:ext cx="345990" cy="3248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45" y="3093202"/>
            <a:ext cx="345990" cy="3248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3798" t="10607" r="3436" b="14011"/>
          <a:stretch/>
        </p:blipFill>
        <p:spPr>
          <a:xfrm>
            <a:off x="334532" y="3631698"/>
            <a:ext cx="4902939" cy="15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724" y="486032"/>
            <a:ext cx="10515600" cy="9366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수집 및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724" y="1562012"/>
            <a:ext cx="10515600" cy="46328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81</a:t>
            </a:r>
            <a:r>
              <a:rPr lang="ko-KR" altLang="en-US" sz="1400" dirty="0" smtClean="0"/>
              <a:t>개의 학교 행정구 이름이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월간아파트매매가격지수종합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데이터의 행정구와 일치하지 않아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수집되어지지 않았다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수집되어지지 않았던 학교들의 행정구가 특정 지역임을 파악했고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전라남도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강화군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세종시 등의 월간아파트매매가격지수를 직접 추가하여 데이터 결측을 해결하였다</a:t>
            </a:r>
            <a:r>
              <a:rPr lang="en-US" altLang="ko-KR" sz="1400" dirty="0" smtClean="0"/>
              <a:t>. </a:t>
            </a:r>
          </a:p>
          <a:p>
            <a:pPr marL="0" indent="0">
              <a:buNone/>
            </a:pPr>
            <a:r>
              <a:rPr lang="ko-KR" altLang="en-US" sz="1400" dirty="0" smtClean="0"/>
              <a:t>지역 </a:t>
            </a:r>
            <a:r>
              <a:rPr lang="en-US" altLang="ko-KR" sz="1400" dirty="0" smtClean="0"/>
              <a:t>GDP</a:t>
            </a:r>
            <a:r>
              <a:rPr lang="ko-KR" altLang="en-US" sz="1400" dirty="0" smtClean="0"/>
              <a:t>의 수집은 시</a:t>
            </a:r>
            <a:r>
              <a:rPr lang="en-US" altLang="ko-KR" sz="1400" dirty="0"/>
              <a:t>·</a:t>
            </a:r>
            <a:r>
              <a:rPr lang="ko-KR" altLang="en-US" sz="1400" dirty="0" smtClean="0"/>
              <a:t>도 단위였으나 </a:t>
            </a:r>
            <a:r>
              <a:rPr lang="ko-KR" altLang="en-US" sz="1400" dirty="0"/>
              <a:t>갖</a:t>
            </a:r>
            <a:r>
              <a:rPr lang="ko-KR" altLang="en-US" sz="1400" dirty="0" smtClean="0"/>
              <a:t>고 있던 주소는 행정구 뿐이었다</a:t>
            </a:r>
            <a:r>
              <a:rPr lang="en-US" altLang="ko-KR" sz="1400" dirty="0" smtClean="0"/>
              <a:t>. “</a:t>
            </a:r>
            <a:r>
              <a:rPr lang="ko-KR" altLang="en-US" sz="1400" dirty="0" smtClean="0"/>
              <a:t>한국행정구역분류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를 활용하여 각 학교의 행정구로 시</a:t>
            </a:r>
            <a:r>
              <a:rPr lang="en-US" altLang="ko-KR" sz="1400" dirty="0" smtClean="0"/>
              <a:t>·</a:t>
            </a:r>
            <a:r>
              <a:rPr lang="ko-KR" altLang="en-US" sz="1400" dirty="0" smtClean="0"/>
              <a:t>도를 구하였다</a:t>
            </a:r>
            <a:r>
              <a:rPr lang="en-US" altLang="ko-KR" sz="1400" dirty="0" smtClean="0"/>
              <a:t>. </a:t>
            </a:r>
          </a:p>
          <a:p>
            <a:pPr marL="0" indent="0">
              <a:buNone/>
            </a:pPr>
            <a:r>
              <a:rPr lang="en-US" altLang="ko-KR" sz="1400" dirty="0" smtClean="0"/>
              <a:t>Pearson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상관계수 계산의 특성상 극단의 데이터 값의 영향을 많이 받는 것을 고려하여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비정상적인 사건과 연관된 데이터는 제외하고 분석하였다</a:t>
            </a:r>
            <a:r>
              <a:rPr lang="en-US" altLang="ko-KR" sz="1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62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06803"/>
              </p:ext>
            </p:extLst>
          </p:nvPr>
        </p:nvGraphicFramePr>
        <p:xfrm>
          <a:off x="2065117" y="2060020"/>
          <a:ext cx="7776000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000"/>
                <a:gridCol w="1296000"/>
                <a:gridCol w="1296000"/>
                <a:gridCol w="1296000"/>
                <a:gridCol w="1296000"/>
                <a:gridCol w="129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구분</a:t>
                      </a:r>
                      <a:endParaRPr lang="ko-KR" altLang="en-US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*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취업률</a:t>
                      </a:r>
                      <a:endParaRPr lang="ko-KR" altLang="en-US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진학률</a:t>
                      </a:r>
                      <a:endParaRPr lang="ko-KR" altLang="en-US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*N</a:t>
                      </a:r>
                      <a:r>
                        <a:rPr lang="ko-KR" altLang="en-US" sz="140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취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n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진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r</a:t>
                      </a:r>
                      <a:endParaRPr lang="ko-KR" altLang="en-US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여교사 수 </a:t>
                      </a:r>
                      <a:endParaRPr lang="en-US" altLang="ko-KR" sz="1400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 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학생 수</a:t>
                      </a:r>
                      <a:endParaRPr lang="ko-KR" altLang="en-US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여교사 수 </a:t>
                      </a:r>
                      <a:endParaRPr lang="en-US" altLang="ko-KR" sz="1400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 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전체교사</a:t>
                      </a:r>
                      <a:endParaRPr lang="ko-KR" altLang="en-US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취업률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-0.236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-0.193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진학률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-0.434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-0.003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0.029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취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-0.497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-0.497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0.234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0.142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35524" y="5713428"/>
            <a:ext cx="575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*N</a:t>
            </a:r>
            <a:r>
              <a:rPr lang="ko-KR" altLang="en-US" sz="1200" dirty="0" err="1" smtClean="0">
                <a:latin typeface="+mn-ea"/>
              </a:rPr>
              <a:t>취</a:t>
            </a:r>
            <a:r>
              <a:rPr lang="en-US" altLang="ko-KR" sz="1200" dirty="0" smtClean="0">
                <a:latin typeface="+mn-ea"/>
              </a:rPr>
              <a:t>n</a:t>
            </a:r>
            <a:r>
              <a:rPr lang="ko-KR" altLang="en-US" sz="1200" dirty="0" smtClean="0">
                <a:latin typeface="+mn-ea"/>
              </a:rPr>
              <a:t>진</a:t>
            </a:r>
            <a:r>
              <a:rPr lang="en-US" altLang="ko-KR" sz="1200" dirty="0" smtClean="0">
                <a:latin typeface="+mn-ea"/>
              </a:rPr>
              <a:t>r : </a:t>
            </a:r>
            <a:r>
              <a:rPr lang="ko-KR" altLang="en-US" sz="1200" dirty="0" smtClean="0">
                <a:latin typeface="+mn-ea"/>
              </a:rPr>
              <a:t>취업도 안 하고 진학도 안 </a:t>
            </a:r>
            <a:r>
              <a:rPr lang="ko-KR" altLang="en-US" sz="1200" dirty="0">
                <a:latin typeface="+mn-ea"/>
              </a:rPr>
              <a:t>한</a:t>
            </a:r>
            <a:r>
              <a:rPr lang="ko-KR" altLang="en-US" sz="1200" dirty="0" smtClean="0">
                <a:latin typeface="+mn-ea"/>
              </a:rPr>
              <a:t> 학생의 비율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입대자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제외인정자</a:t>
            </a:r>
            <a:r>
              <a:rPr lang="ko-KR" altLang="en-US" sz="1200" dirty="0" smtClean="0">
                <a:latin typeface="+mn-ea"/>
              </a:rPr>
              <a:t> 제외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87" y="1690688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1&gt;</a:t>
            </a:r>
            <a:r>
              <a:rPr lang="ko-KR" altLang="en-US" dirty="0" smtClean="0"/>
              <a:t>요인들과 취업률과 진학률 간의 상관관계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3646025"/>
            <a:ext cx="105155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상관분석 결과 진학률</a:t>
            </a:r>
            <a:r>
              <a:rPr lang="en-US" altLang="ko-KR" sz="1400" dirty="0" smtClean="0">
                <a:latin typeface="+mn-ea"/>
              </a:rPr>
              <a:t>, N</a:t>
            </a:r>
            <a:r>
              <a:rPr lang="ko-KR" altLang="en-US" sz="1400" dirty="0" err="1" smtClean="0">
                <a:latin typeface="+mn-ea"/>
              </a:rPr>
              <a:t>취</a:t>
            </a:r>
            <a:r>
              <a:rPr lang="en-US" altLang="ko-KR" sz="1400" dirty="0" smtClean="0">
                <a:latin typeface="+mn-ea"/>
              </a:rPr>
              <a:t>n</a:t>
            </a:r>
            <a:r>
              <a:rPr lang="ko-KR" altLang="en-US" sz="1400" dirty="0" smtClean="0">
                <a:latin typeface="+mn-ea"/>
              </a:rPr>
              <a:t>진</a:t>
            </a:r>
            <a:r>
              <a:rPr lang="en-US" altLang="ko-KR" sz="1400" dirty="0" smtClean="0">
                <a:latin typeface="+mn-ea"/>
              </a:rPr>
              <a:t>r, (</a:t>
            </a:r>
            <a:r>
              <a:rPr lang="ko-KR" altLang="en-US" sz="1400" dirty="0" smtClean="0">
                <a:latin typeface="+mn-ea"/>
              </a:rPr>
              <a:t>여교사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학생수</a:t>
            </a:r>
            <a:r>
              <a:rPr lang="en-US" altLang="ko-KR" sz="1400" dirty="0" smtClean="0">
                <a:latin typeface="+mn-ea"/>
              </a:rPr>
              <a:t>), (</a:t>
            </a:r>
            <a:r>
              <a:rPr lang="ko-KR" altLang="en-US" sz="1400" dirty="0" smtClean="0">
                <a:latin typeface="+mn-ea"/>
              </a:rPr>
              <a:t>여교사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전체교사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변수가 취업률과 유의미한 상관관계가 있는 것으로 나타났고</a:t>
            </a:r>
            <a:r>
              <a:rPr lang="en-US" altLang="ko-KR" sz="1400" dirty="0" smtClean="0">
                <a:latin typeface="+mn-ea"/>
              </a:rPr>
              <a:t>, N</a:t>
            </a:r>
            <a:r>
              <a:rPr lang="ko-KR" altLang="en-US" sz="1400" dirty="0" err="1" smtClean="0">
                <a:latin typeface="+mn-ea"/>
              </a:rPr>
              <a:t>취</a:t>
            </a:r>
            <a:r>
              <a:rPr lang="en-US" altLang="ko-KR" sz="1400" dirty="0" smtClean="0">
                <a:latin typeface="+mn-ea"/>
              </a:rPr>
              <a:t>n</a:t>
            </a:r>
            <a:r>
              <a:rPr lang="ko-KR" altLang="en-US" sz="1400" dirty="0" smtClean="0">
                <a:latin typeface="+mn-ea"/>
              </a:rPr>
              <a:t>진</a:t>
            </a:r>
            <a:r>
              <a:rPr lang="en-US" altLang="ko-KR" sz="1400" dirty="0" smtClean="0">
                <a:latin typeface="+mn-ea"/>
              </a:rPr>
              <a:t>r(r=-0.497) </a:t>
            </a:r>
            <a:r>
              <a:rPr lang="ko-KR" altLang="en-US" sz="1400" dirty="0" smtClean="0">
                <a:latin typeface="+mn-ea"/>
              </a:rPr>
              <a:t>변수가 취업률과 가장 높은 상관을 보였다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ko-KR" altLang="en-US" sz="1400" dirty="0" smtClean="0">
                <a:latin typeface="+mn-ea"/>
              </a:rPr>
              <a:t>취업률과 </a:t>
            </a:r>
            <a:r>
              <a:rPr lang="en-US" altLang="ko-KR" sz="1400" dirty="0" smtClean="0">
                <a:latin typeface="+mn-ea"/>
              </a:rPr>
              <a:t>N</a:t>
            </a:r>
            <a:r>
              <a:rPr lang="ko-KR" altLang="en-US" sz="1400" dirty="0" err="1" smtClean="0">
                <a:latin typeface="+mn-ea"/>
              </a:rPr>
              <a:t>취</a:t>
            </a:r>
            <a:r>
              <a:rPr lang="en-US" altLang="ko-KR" sz="1400" dirty="0" smtClean="0">
                <a:latin typeface="+mn-ea"/>
              </a:rPr>
              <a:t>n</a:t>
            </a:r>
            <a:r>
              <a:rPr lang="ko-KR" altLang="en-US" sz="1400" dirty="0" smtClean="0">
                <a:latin typeface="+mn-ea"/>
              </a:rPr>
              <a:t>진</a:t>
            </a:r>
            <a:r>
              <a:rPr lang="en-US" altLang="ko-KR" sz="1400" dirty="0" smtClean="0">
                <a:latin typeface="+mn-ea"/>
              </a:rPr>
              <a:t>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변수가 진학률과 유의미한 상관관계가 있는 것으로 나타났고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역시 </a:t>
            </a:r>
            <a:r>
              <a:rPr lang="en-US" altLang="ko-KR" sz="1400" dirty="0" smtClean="0">
                <a:latin typeface="+mn-ea"/>
              </a:rPr>
              <a:t>N</a:t>
            </a:r>
            <a:r>
              <a:rPr lang="ko-KR" altLang="en-US" sz="1400" dirty="0" err="1" smtClean="0">
                <a:latin typeface="+mn-ea"/>
              </a:rPr>
              <a:t>취</a:t>
            </a:r>
            <a:r>
              <a:rPr lang="en-US" altLang="ko-KR" sz="1400" dirty="0" smtClean="0">
                <a:latin typeface="+mn-ea"/>
              </a:rPr>
              <a:t>n</a:t>
            </a:r>
            <a:r>
              <a:rPr lang="ko-KR" altLang="en-US" sz="1400" dirty="0" smtClean="0">
                <a:latin typeface="+mn-ea"/>
              </a:rPr>
              <a:t>진</a:t>
            </a:r>
            <a:r>
              <a:rPr lang="en-US" altLang="ko-KR" sz="1400" dirty="0" smtClean="0">
                <a:latin typeface="+mn-ea"/>
              </a:rPr>
              <a:t>r(r=-.497) </a:t>
            </a:r>
            <a:r>
              <a:rPr lang="ko-KR" altLang="en-US" sz="1400" dirty="0" smtClean="0">
                <a:latin typeface="+mn-ea"/>
              </a:rPr>
              <a:t>변수가 진학률과 가장 높은 상관을 보였다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ko-KR" altLang="en-US" sz="1400" dirty="0" smtClean="0">
                <a:latin typeface="+mn-ea"/>
              </a:rPr>
              <a:t>취업률</a:t>
            </a:r>
            <a:r>
              <a:rPr lang="ko-KR" altLang="en-US" sz="1400" dirty="0">
                <a:latin typeface="+mn-ea"/>
              </a:rPr>
              <a:t>은</a:t>
            </a:r>
            <a:r>
              <a:rPr lang="ko-KR" altLang="en-US" sz="1400" dirty="0" smtClean="0">
                <a:latin typeface="+mn-ea"/>
              </a:rPr>
              <a:t> 학생당 여교사의 수와 유의미한 역의 상관관계</a:t>
            </a:r>
            <a:r>
              <a:rPr lang="en-US" altLang="ko-KR" sz="1400" dirty="0" smtClean="0">
                <a:latin typeface="+mn-ea"/>
              </a:rPr>
              <a:t>(r=-0.236)</a:t>
            </a:r>
            <a:r>
              <a:rPr lang="ko-KR" altLang="en-US" sz="1400" dirty="0" smtClean="0">
                <a:latin typeface="+mn-ea"/>
              </a:rPr>
              <a:t>가 있는 것으로 나타났다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ko-KR" altLang="en-US" sz="1400" dirty="0" smtClean="0">
                <a:latin typeface="+mn-ea"/>
              </a:rPr>
              <a:t>취업률은 여교사의 </a:t>
            </a:r>
            <a:r>
              <a:rPr lang="ko-KR" altLang="en-US" sz="1400" dirty="0" err="1" smtClean="0">
                <a:latin typeface="+mn-ea"/>
              </a:rPr>
              <a:t>비율와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유의미한 </a:t>
            </a:r>
            <a:r>
              <a:rPr lang="ko-KR" altLang="en-US" sz="1400" dirty="0">
                <a:latin typeface="+mn-ea"/>
              </a:rPr>
              <a:t>역</a:t>
            </a:r>
            <a:r>
              <a:rPr lang="ko-KR" altLang="en-US" sz="1400" dirty="0" smtClean="0">
                <a:latin typeface="+mn-ea"/>
              </a:rPr>
              <a:t>의 상관관계</a:t>
            </a:r>
            <a:r>
              <a:rPr lang="en-US" altLang="ko-KR" sz="1400" dirty="0" smtClean="0">
                <a:latin typeface="+mn-ea"/>
              </a:rPr>
              <a:t>(r=-0.193)</a:t>
            </a:r>
            <a:r>
              <a:rPr lang="ko-KR" altLang="en-US" sz="1400" dirty="0" smtClean="0">
                <a:latin typeface="+mn-ea"/>
              </a:rPr>
              <a:t>가 있는 것으로 나타났다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en-US" altLang="ko-KR" sz="1400" dirty="0" smtClean="0">
                <a:latin typeface="+mn-ea"/>
              </a:rPr>
              <a:t>N</a:t>
            </a:r>
            <a:r>
              <a:rPr lang="ko-KR" altLang="en-US" sz="1400" dirty="0" err="1" smtClean="0">
                <a:latin typeface="+mn-ea"/>
              </a:rPr>
              <a:t>취</a:t>
            </a:r>
            <a:r>
              <a:rPr lang="en-US" altLang="ko-KR" sz="1400" dirty="0" smtClean="0">
                <a:latin typeface="+mn-ea"/>
              </a:rPr>
              <a:t>n</a:t>
            </a:r>
            <a:r>
              <a:rPr lang="ko-KR" altLang="en-US" sz="1400" dirty="0" smtClean="0">
                <a:latin typeface="+mn-ea"/>
              </a:rPr>
              <a:t>진</a:t>
            </a:r>
            <a:r>
              <a:rPr lang="en-US" altLang="ko-KR" sz="1400" dirty="0" smtClean="0">
                <a:latin typeface="+mn-ea"/>
              </a:rPr>
              <a:t>r</a:t>
            </a:r>
            <a:r>
              <a:rPr lang="ko-KR" altLang="en-US" sz="1400" dirty="0" smtClean="0">
                <a:latin typeface="+mn-ea"/>
              </a:rPr>
              <a:t>은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여교사 수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학생 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유의미한 정의 상관관계</a:t>
            </a:r>
            <a:r>
              <a:rPr lang="en-US" altLang="ko-KR" sz="1400" dirty="0" smtClean="0">
                <a:latin typeface="+mn-ea"/>
              </a:rPr>
              <a:t>(r=0.234)</a:t>
            </a:r>
            <a:r>
              <a:rPr lang="ko-KR" altLang="en-US" sz="1400" dirty="0" smtClean="0">
                <a:latin typeface="+mn-ea"/>
              </a:rPr>
              <a:t>가 있는 것으로 나타났다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96307"/>
              </p:ext>
            </p:extLst>
          </p:nvPr>
        </p:nvGraphicFramePr>
        <p:xfrm>
          <a:off x="6528122" y="6082760"/>
          <a:ext cx="4940683" cy="608075"/>
        </p:xfrm>
        <a:graphic>
          <a:graphicData uri="http://schemas.openxmlformats.org/drawingml/2006/table">
            <a:tbl>
              <a:tblPr/>
              <a:tblGrid>
                <a:gridCol w="1056395"/>
                <a:gridCol w="3204865"/>
                <a:gridCol w="679423"/>
              </a:tblGrid>
              <a:tr h="277385">
                <a:tc rowSpan="2">
                  <a:txBody>
                    <a:bodyPr/>
                    <a:lstStyle/>
                    <a:p>
                      <a:pPr marL="127000" marR="0" indent="-63500" algn="just" fontAlgn="base" latinLnBrk="1">
                        <a:lnSpc>
                          <a:spcPct val="16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ko-KR" altLang="en-US" sz="1200" kern="0" spc="-1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취업률</a:t>
                      </a:r>
                      <a:r>
                        <a:rPr lang="en-US" altLang="ko-KR" sz="1200" kern="0" spc="-1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(%) =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취업자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 100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6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0820" marR="0" indent="-210820" algn="ctr" fontAlgn="base" latinLnBrk="0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졸업자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(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진학자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입대자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제외인정자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1896" y="-641804"/>
            <a:ext cx="3985187" cy="584923"/>
          </a:xfrm>
        </p:spPr>
        <p:txBody>
          <a:bodyPr>
            <a:noAutofit/>
          </a:bodyPr>
          <a:lstStyle/>
          <a:p>
            <a:r>
              <a:rPr lang="ko-KR" altLang="en-US" sz="1050" dirty="0" smtClean="0"/>
              <a:t>통계적으로 </a:t>
            </a:r>
            <a:r>
              <a:rPr lang="ko-KR" altLang="en-US" sz="1050" dirty="0"/>
              <a:t>유의미한 분석 및 해석이 제시되어야 함</a:t>
            </a:r>
          </a:p>
          <a:p>
            <a:r>
              <a:rPr lang="ko-KR" altLang="en-US" sz="1050" dirty="0" smtClean="0"/>
              <a:t>자료의 </a:t>
            </a:r>
            <a:r>
              <a:rPr lang="ko-KR" altLang="en-US" sz="1050" dirty="0"/>
              <a:t>문제점은 명기하고 해결방안도 같이 제시해야 함</a:t>
            </a:r>
          </a:p>
          <a:p>
            <a:endParaRPr lang="ko-KR" altLang="en-US" sz="105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14395"/>
              </p:ext>
            </p:extLst>
          </p:nvPr>
        </p:nvGraphicFramePr>
        <p:xfrm>
          <a:off x="173044" y="5207242"/>
          <a:ext cx="360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2520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취업률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Pearson’s 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-0.497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26796"/>
              </p:ext>
            </p:extLst>
          </p:nvPr>
        </p:nvGraphicFramePr>
        <p:xfrm>
          <a:off x="4432520" y="5199864"/>
          <a:ext cx="360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2520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취업률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진학률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Pearson’s 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-0.434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5677" y="1296596"/>
            <a:ext cx="336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1&gt; N</a:t>
            </a:r>
            <a:r>
              <a:rPr lang="ko-KR" altLang="en-US" sz="1400" dirty="0" err="1" smtClean="0"/>
              <a:t>취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진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과 취업률 상관관계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05471" y="1317094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그래프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취업률과 진학률 상관관계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73675" y="1296596"/>
            <a:ext cx="336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3&gt; N</a:t>
            </a:r>
            <a:r>
              <a:rPr lang="ko-KR" altLang="en-US" sz="1400" dirty="0" err="1" smtClean="0"/>
              <a:t>취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진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과 진학률 상관관계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8" y="1772366"/>
            <a:ext cx="3463857" cy="33039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4" y="1801293"/>
            <a:ext cx="3438559" cy="320902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82" y="1772365"/>
            <a:ext cx="3683808" cy="3303917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36863"/>
              </p:ext>
            </p:extLst>
          </p:nvPr>
        </p:nvGraphicFramePr>
        <p:xfrm>
          <a:off x="8528058" y="5210073"/>
          <a:ext cx="360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2520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진학률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Pearson’s 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-0.497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4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9539"/>
              </p:ext>
            </p:extLst>
          </p:nvPr>
        </p:nvGraphicFramePr>
        <p:xfrm>
          <a:off x="106316" y="5104972"/>
          <a:ext cx="360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2520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여교사 수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학생 수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취업률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Pearson’s 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-0.236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64337"/>
              </p:ext>
            </p:extLst>
          </p:nvPr>
        </p:nvGraphicFramePr>
        <p:xfrm>
          <a:off x="4214775" y="5104972"/>
          <a:ext cx="360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2520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여교사 수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전체 교사 수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취업률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Pearson’s 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-0.193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47258"/>
              </p:ext>
            </p:extLst>
          </p:nvPr>
        </p:nvGraphicFramePr>
        <p:xfrm>
          <a:off x="8323235" y="5104972"/>
          <a:ext cx="360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2520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여교사 수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학생 수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Pearson’s 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0.234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322" y="1165984"/>
            <a:ext cx="3789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4&gt; (</a:t>
            </a:r>
            <a:r>
              <a:rPr lang="ko-KR" altLang="en-US" sz="1200" dirty="0" smtClean="0"/>
              <a:t>여교사 수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학생 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취업률 상관관계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11474" y="1165984"/>
            <a:ext cx="4206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5&gt; (</a:t>
            </a:r>
            <a:r>
              <a:rPr lang="ko-KR" altLang="en-US" sz="1200" dirty="0" smtClean="0"/>
              <a:t>여교사 수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전체 교사 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취업률 상관관계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174623" y="1165983"/>
            <a:ext cx="3897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6&gt; (</a:t>
            </a:r>
            <a:r>
              <a:rPr lang="ko-KR" altLang="en-US" sz="1200" dirty="0" smtClean="0"/>
              <a:t>여교사 수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학생 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N</a:t>
            </a:r>
            <a:r>
              <a:rPr lang="ko-KR" altLang="en-US" sz="1200" dirty="0" err="1" smtClean="0"/>
              <a:t>취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진</a:t>
            </a:r>
            <a:r>
              <a:rPr lang="en-US" altLang="ko-KR" sz="1200" dirty="0" smtClean="0"/>
              <a:t>r</a:t>
            </a:r>
            <a:r>
              <a:rPr lang="ko-KR" altLang="en-US" sz="1200" dirty="0" smtClean="0"/>
              <a:t> 상관관계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" y="1632106"/>
            <a:ext cx="3715349" cy="32385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683" y="1677288"/>
            <a:ext cx="3612657" cy="31933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667" y="1786126"/>
            <a:ext cx="3697135" cy="30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24784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진학률이 </a:t>
            </a:r>
            <a:r>
              <a:rPr lang="en-US" altLang="ko-KR" sz="1200" dirty="0" smtClean="0"/>
              <a:t>50% </a:t>
            </a:r>
            <a:r>
              <a:rPr lang="ko-KR" altLang="en-US" sz="1200" dirty="0" smtClean="0"/>
              <a:t>이상인 학교들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취업률이 </a:t>
            </a:r>
            <a:r>
              <a:rPr lang="en-US" altLang="ko-KR" sz="1200" dirty="0" smtClean="0"/>
              <a:t>50% </a:t>
            </a:r>
            <a:r>
              <a:rPr lang="ko-KR" altLang="en-US" sz="1200" dirty="0" smtClean="0"/>
              <a:t>이상인 학교들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그렇지 못한 학교들의 평균의 차이를 비교하였다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7&gt;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교명에 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소프트웨어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컴퓨터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인터넷 키워드를 갖고 있는 학교들의 진학률은 평균을 크게 상회했으며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취업률은 평균을 크게 하회하고 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이는 교명이 </a:t>
            </a:r>
            <a:r>
              <a:rPr lang="en-US" altLang="ko-KR" sz="1200" dirty="0" smtClean="0"/>
              <a:t>ICT</a:t>
            </a:r>
            <a:r>
              <a:rPr lang="ko-KR" altLang="en-US" sz="1200" dirty="0" smtClean="0"/>
              <a:t>관련 키워드를 포함하는 학교 학생들은 사회에 나가기 전 대졸이상의 학력을 갖고 싶어하는 것으로 유추할 수 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8&gt;, &lt;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9&gt;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진학률이 </a:t>
            </a:r>
            <a:r>
              <a:rPr lang="en-US" altLang="ko-KR" sz="1200" dirty="0"/>
              <a:t>0.5 </a:t>
            </a:r>
            <a:r>
              <a:rPr lang="ko-KR" altLang="en-US" sz="1200" dirty="0"/>
              <a:t>이상인 학교들은 </a:t>
            </a:r>
            <a:r>
              <a:rPr lang="ko-KR" altLang="en-US" sz="1200" dirty="0" smtClean="0"/>
              <a:t>그렇지 않은 학교들에 비해 약 </a:t>
            </a:r>
            <a:r>
              <a:rPr lang="en-US" altLang="ko-KR" sz="1200" dirty="0" smtClean="0"/>
              <a:t>9% </a:t>
            </a:r>
            <a:r>
              <a:rPr lang="ko-KR" altLang="en-US" sz="1200" dirty="0" smtClean="0"/>
              <a:t>높은 </a:t>
            </a:r>
            <a:r>
              <a:rPr lang="ko-KR" altLang="en-US" sz="1200" dirty="0" err="1" smtClean="0"/>
              <a:t>평당가를</a:t>
            </a:r>
            <a:r>
              <a:rPr lang="ko-KR" altLang="en-US" sz="1200" dirty="0" smtClean="0"/>
              <a:t> 형성하는 행정구에 분포했다</a:t>
            </a:r>
            <a:r>
              <a:rPr lang="en-US" altLang="ko-KR" sz="12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진학률이 </a:t>
            </a:r>
            <a:r>
              <a:rPr lang="en-US" altLang="ko-KR" sz="1200" dirty="0"/>
              <a:t>0.5 </a:t>
            </a:r>
            <a:r>
              <a:rPr lang="ko-KR" altLang="en-US" sz="1200" dirty="0"/>
              <a:t>이상인 학교들은 평균에 비해 약 </a:t>
            </a:r>
            <a:r>
              <a:rPr lang="en-US" altLang="ko-KR" sz="1200" dirty="0"/>
              <a:t>12% </a:t>
            </a:r>
            <a:r>
              <a:rPr lang="ko-KR" altLang="en-US" sz="1200" dirty="0"/>
              <a:t>높은 매매가격지수 변화를 이룬 행정구에 분포했다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r>
              <a:rPr lang="ko-KR" altLang="en-US" sz="1200" dirty="0"/>
              <a:t>이는 진학률이 높은 것에는 경제적인 영향이 있다고 유추할 수 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10&gt;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진학률이 </a:t>
            </a:r>
            <a:r>
              <a:rPr lang="en-US" altLang="ko-KR" sz="1200" dirty="0"/>
              <a:t>0.5 </a:t>
            </a:r>
            <a:r>
              <a:rPr lang="ko-KR" altLang="en-US" sz="1200" dirty="0"/>
              <a:t>이상인 학교들은 평균 학생 </a:t>
            </a:r>
            <a:r>
              <a:rPr lang="ko-KR" altLang="en-US" sz="1200" dirty="0" smtClean="0"/>
              <a:t>여성 비에 </a:t>
            </a:r>
            <a:r>
              <a:rPr lang="ko-KR" altLang="en-US" sz="1200" dirty="0"/>
              <a:t>비해 약 </a:t>
            </a:r>
            <a:r>
              <a:rPr lang="en-US" altLang="ko-KR" sz="1200" dirty="0"/>
              <a:t>20</a:t>
            </a:r>
            <a:r>
              <a:rPr lang="en-US" altLang="ko-KR" sz="1200" dirty="0" smtClean="0"/>
              <a:t>% </a:t>
            </a:r>
            <a:r>
              <a:rPr lang="ko-KR" altLang="en-US" sz="1200" dirty="0" smtClean="0"/>
              <a:t>높은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여성 비를 가졌다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r>
              <a:rPr lang="ko-KR" altLang="en-US" sz="1200" dirty="0" smtClean="0"/>
              <a:t>이는 </a:t>
            </a:r>
            <a:r>
              <a:rPr lang="en-US" altLang="ko-KR" sz="1200" dirty="0" smtClean="0"/>
              <a:t>0.5 </a:t>
            </a:r>
            <a:r>
              <a:rPr lang="ko-KR" altLang="en-US" sz="1200" dirty="0" smtClean="0"/>
              <a:t>이상인 진학률에는 여학생의 비율이 영향을 미친다고 유추할 수 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9952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1038</Words>
  <Application>Microsoft Office PowerPoint</Application>
  <PresentationFormat>와이드스크린</PresentationFormat>
  <Paragraphs>163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맑은 고딕</vt:lpstr>
      <vt:lpstr>휴먼명조체</vt:lpstr>
      <vt:lpstr>Arial</vt:lpstr>
      <vt:lpstr>Office 테마</vt:lpstr>
      <vt:lpstr>특성화고등학교  To the Moon</vt:lpstr>
      <vt:lpstr>결론</vt:lpstr>
      <vt:lpstr>주제선정 및 배경</vt:lpstr>
      <vt:lpstr>연구 접근법</vt:lpstr>
      <vt:lpstr>Data 수집 및 전처리</vt:lpstr>
      <vt:lpstr>분석 결과 1</vt:lpstr>
      <vt:lpstr>PowerPoint 프레젠테이션</vt:lpstr>
      <vt:lpstr>PowerPoint 프레젠테이션</vt:lpstr>
      <vt:lpstr>분석 결과 2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Microsoft 계정</dc:creator>
  <cp:lastModifiedBy>Microsoft 계정</cp:lastModifiedBy>
  <cp:revision>72</cp:revision>
  <dcterms:created xsi:type="dcterms:W3CDTF">2021-06-22T16:28:29Z</dcterms:created>
  <dcterms:modified xsi:type="dcterms:W3CDTF">2021-06-26T15:57:47Z</dcterms:modified>
</cp:coreProperties>
</file>