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F8CE-C1C5-4FA8-8CE9-7A367203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D9A31-E682-4013-83CB-CC28825F7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525D-124A-4356-82E7-DF9EFDB0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E3ED9-33FB-4A05-A9CF-738D7F4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2320B-AA40-43BC-A2B7-ADE4F4B7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6B71-D97A-4FC8-92F5-909BD1DC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48986-5A0F-472B-87F2-67D8A2BD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63FF-3E13-449B-96EF-21246B5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B61B-7182-430B-85C1-52DAE49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066C5-1269-4161-9D48-04DF954F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F9BE9-F57C-4385-90E6-DC01AA44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02C3F-8D72-4AB5-8A3F-C64487A7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50E6-3145-4B0F-8B62-917B5D3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0C093-0671-4D3A-A135-472A699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01043-AB42-47F3-AFB0-C2B3218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26ED-8562-431D-B5AA-E9520C1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60D88-74F5-4262-8940-6A21E7C6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5645-FDB0-46F8-8E81-4D19125E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5E82-8696-4705-B378-FD2E06C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74FF7-3FA9-49E9-822C-A4A1339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1F5AB-4F2C-40DE-BF73-31FD2A1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4F9B8-866A-41FC-80B6-4225D170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15C3-DBE4-48DC-9DA7-2BB969B2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7A217-C48F-4FF8-B4CC-7558BB4E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AC67B-58B9-4840-8B3C-4D439451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FC5A6-B4B6-42EC-8110-8FD1A75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442B3-5AC4-4F4F-AF47-87B1AE8C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9551F-590B-404E-BF93-44EA99D8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29775-2F0D-41E6-896C-1E1C2B3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5576E-5D9E-4E56-8C62-27D60CC4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67DF-6F40-4F40-91F4-28B1330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0353-D2D2-49C8-B491-D28C6DD1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9C406-6618-49FB-9E49-97873800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F092F-CCB3-4072-A62F-2050188F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EB63D-F171-4DE9-8C8E-F2119C4AF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D4B79-D613-4563-A923-3AD05DC0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A61BB-1C23-46F5-B1DE-BFB6C332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1B20D-79C9-4319-9065-97CB49A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0BA3A-0A29-4255-BCF9-6D7F4EBF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0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64F7-FC9E-49B1-93CA-13627D7C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F0E72-A4CE-41AB-93ED-DE53901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3D2F6-74B2-4760-9C97-EACBB738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FFA3F-ED34-42AF-8EEF-A427B6C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7595-64F1-45A2-AD64-C0E20F3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4E370-F11D-4A97-BEC1-1251C9D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9871E-2DEF-4717-B6E4-AD5A6F10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2986-9384-40ED-A5FD-A188C0E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16227-FDEF-4020-89EF-391F4C24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94AE4-D65B-4C0E-8A9A-5F99762C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D0942-F4D1-430F-9272-D61B7347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194B3-9A23-494D-9771-DFC78F94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F38D6-EC2A-469B-BC95-2D3556D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63F1-3FC0-4FDA-A328-B70B8FC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9E08F-EF5E-4F18-8E05-040FEF44F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42701-8E52-42A0-A8E7-7F223D47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1CD82-2D71-4AE9-BD79-580568B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CFA21-AB51-4D42-88FE-9CB8E414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C652-FF0E-4886-806B-F78AFA62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D1B48-BCAA-4878-AB93-91DEC45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18671-F70C-482B-8049-55F1A8FD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AD471-EB16-409B-9294-6D2D94D6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3249-F1B0-4CB9-82DC-5D06A92D2087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0FCB6-99ED-4BC1-886F-5049F92E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E701F-5BC1-43F6-AEDB-09ACE0C8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D2D3-197C-4A34-A737-0D5AC0EC6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웹 전체를 아우르는 문제 정리하기</a:t>
            </a: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C86F47B5-E331-4E44-B3FE-341065FA82AC}"/>
              </a:ext>
            </a:extLst>
          </p:cNvPr>
          <p:cNvSpPr/>
          <p:nvPr/>
        </p:nvSpPr>
        <p:spPr>
          <a:xfrm>
            <a:off x="685799" y="1502286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E5D98090-2F93-4712-AAFC-26B21FF9A493}"/>
              </a:ext>
            </a:extLst>
          </p:cNvPr>
          <p:cNvSpPr/>
          <p:nvPr/>
        </p:nvSpPr>
        <p:spPr>
          <a:xfrm>
            <a:off x="1192695" y="150228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67A50E3F-F30C-43C7-B681-CA86A95143B8}"/>
              </a:ext>
            </a:extLst>
          </p:cNvPr>
          <p:cNvSpPr/>
          <p:nvPr/>
        </p:nvSpPr>
        <p:spPr>
          <a:xfrm>
            <a:off x="685799" y="1979365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B8776FA-095E-41A5-B636-481630A8642D}"/>
              </a:ext>
            </a:extLst>
          </p:cNvPr>
          <p:cNvSpPr/>
          <p:nvPr/>
        </p:nvSpPr>
        <p:spPr>
          <a:xfrm>
            <a:off x="1192695" y="1979364"/>
            <a:ext cx="506896" cy="477079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D1BD6-BE08-4F88-9A55-E02EEDA7AD74}"/>
              </a:ext>
            </a:extLst>
          </p:cNvPr>
          <p:cNvSpPr txBox="1"/>
          <p:nvPr/>
        </p:nvSpPr>
        <p:spPr>
          <a:xfrm flipH="1">
            <a:off x="2126973" y="1740826"/>
            <a:ext cx="25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사이트에 </a:t>
            </a:r>
            <a:r>
              <a:rPr lang="en-US" altLang="ko-KR" dirty="0"/>
              <a:t>Index</a:t>
            </a:r>
            <a:r>
              <a:rPr lang="ko-KR" altLang="en-US" dirty="0"/>
              <a:t>로 접속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FDBDB-504E-443E-B5AE-9FC46A21F33C}"/>
              </a:ext>
            </a:extLst>
          </p:cNvPr>
          <p:cNvSpPr/>
          <p:nvPr/>
        </p:nvSpPr>
        <p:spPr>
          <a:xfrm>
            <a:off x="1759225" y="1790522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1058ED6-1754-4B9F-841F-FB3705BF52F5}"/>
              </a:ext>
            </a:extLst>
          </p:cNvPr>
          <p:cNvSpPr/>
          <p:nvPr/>
        </p:nvSpPr>
        <p:spPr>
          <a:xfrm>
            <a:off x="4621695" y="1806223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C1D9-DE0F-4DB7-A789-7D4EA2B66AD2}"/>
              </a:ext>
            </a:extLst>
          </p:cNvPr>
          <p:cNvSpPr txBox="1"/>
          <p:nvPr/>
        </p:nvSpPr>
        <p:spPr>
          <a:xfrm>
            <a:off x="5088834" y="1720946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</a:t>
            </a:r>
            <a:r>
              <a:rPr lang="en-US" altLang="ko-KR" dirty="0"/>
              <a:t>, image, </a:t>
            </a:r>
            <a:r>
              <a:rPr lang="en-US" altLang="ko-KR" dirty="0" err="1"/>
              <a:t>db</a:t>
            </a:r>
            <a:r>
              <a:rPr lang="ko-KR" altLang="en-US" dirty="0"/>
              <a:t>등 리소스를 가져가면서 발생하는 트래픽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BA334-3651-4F2C-8544-8DBD296B2B30}"/>
              </a:ext>
            </a:extLst>
          </p:cNvPr>
          <p:cNvSpPr txBox="1"/>
          <p:nvPr/>
        </p:nvSpPr>
        <p:spPr>
          <a:xfrm>
            <a:off x="576469" y="3528465"/>
            <a:ext cx="361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en-US" altLang="ko-KR" dirty="0" err="1"/>
              <a:t>Monitering</a:t>
            </a:r>
            <a:r>
              <a:rPr lang="en-US" altLang="ko-KR" dirty="0"/>
              <a:t> - status check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5FE8C-F885-4300-8506-CC9FF22501C3}"/>
              </a:ext>
            </a:extLst>
          </p:cNvPr>
          <p:cNvSpPr txBox="1"/>
          <p:nvPr/>
        </p:nvSpPr>
        <p:spPr>
          <a:xfrm>
            <a:off x="576469" y="4035360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를 유연하게 조절 → </a:t>
            </a:r>
            <a:r>
              <a:rPr lang="en-US" altLang="ko-KR" dirty="0" err="1"/>
              <a:t>scailing</a:t>
            </a:r>
            <a:r>
              <a:rPr lang="en-US" altLang="ko-KR" dirty="0"/>
              <a:t> (cloud </a:t>
            </a:r>
            <a:r>
              <a:rPr lang="ko-KR" altLang="en-US" dirty="0"/>
              <a:t>사용하면 거의 자동으로 </a:t>
            </a:r>
            <a:r>
              <a:rPr lang="ko-KR" altLang="en-US" dirty="0" err="1"/>
              <a:t>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C4DCE-F121-41D8-B491-B88967A7A96A}"/>
              </a:ext>
            </a:extLst>
          </p:cNvPr>
          <p:cNvSpPr txBox="1"/>
          <p:nvPr/>
        </p:nvSpPr>
        <p:spPr>
          <a:xfrm>
            <a:off x="576469" y="4590943"/>
            <a:ext cx="112014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dirty="0"/>
              <a:t>▲ 서버 구축, 모니터링, 스케일링 가능한 구조(AWS), 트래픽에 대응(트래픽을 줄이는 것이 중요), 리소스 최적화(파일크기, </a:t>
            </a:r>
            <a:r>
              <a:rPr lang="ko-KR" altLang="en-US" dirty="0" err="1"/>
              <a:t>캐싱</a:t>
            </a:r>
            <a:r>
              <a:rPr lang="ko-KR" altLang="en-US" dirty="0"/>
              <a:t>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4BD2CC6-E67D-487D-A044-9F46FDAAC5B2}"/>
              </a:ext>
            </a:extLst>
          </p:cNvPr>
          <p:cNvSpPr/>
          <p:nvPr/>
        </p:nvSpPr>
        <p:spPr>
          <a:xfrm>
            <a:off x="7060095" y="2398104"/>
            <a:ext cx="407505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C4383-6C0A-4120-A747-C1943FD6C225}"/>
              </a:ext>
            </a:extLst>
          </p:cNvPr>
          <p:cNvSpPr txBox="1"/>
          <p:nvPr/>
        </p:nvSpPr>
        <p:spPr>
          <a:xfrm>
            <a:off x="7467600" y="23327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리소스 최적화 </a:t>
            </a:r>
          </a:p>
        </p:txBody>
      </p:sp>
    </p:spTree>
    <p:extLst>
      <p:ext uri="{BB962C8B-B14F-4D97-AF65-F5344CB8AC3E}">
        <p14:creationId xmlns:p14="http://schemas.microsoft.com/office/powerpoint/2010/main" val="371705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B434D7-819C-4D56-92B4-CEF93282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3"/>
            <a:ext cx="9144000" cy="805828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Next</a:t>
            </a:r>
            <a:r>
              <a:rPr lang="ko-KR" altLang="en-US" sz="3200" dirty="0"/>
              <a:t> 기반 애플리케이션 개발 환경 구성하기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1EA5-DD81-4CF1-AC75-5CC5A8BBBFC3}"/>
              </a:ext>
            </a:extLst>
          </p:cNvPr>
          <p:cNvSpPr txBox="1"/>
          <p:nvPr/>
        </p:nvSpPr>
        <p:spPr>
          <a:xfrm>
            <a:off x="1152939" y="1550503"/>
            <a:ext cx="6162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시작하기에 앞서</a:t>
            </a:r>
            <a:endParaRPr lang="en-US" altLang="ko-KR" dirty="0"/>
          </a:p>
          <a:p>
            <a:r>
              <a:rPr lang="ko-KR" altLang="en-US" dirty="0"/>
              <a:t>인증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profile, </a:t>
            </a:r>
            <a:r>
              <a:rPr lang="ko-KR" altLang="en-US" dirty="0"/>
              <a:t>유저정보</a:t>
            </a:r>
            <a:endParaRPr lang="en-US" altLang="ko-KR" dirty="0"/>
          </a:p>
          <a:p>
            <a:r>
              <a:rPr lang="ko-KR" altLang="en-US" dirty="0"/>
              <a:t>글로벌 모듈 </a:t>
            </a:r>
            <a:r>
              <a:rPr lang="en-US" altLang="ko-KR" dirty="0"/>
              <a:t>– GNB, </a:t>
            </a:r>
            <a:r>
              <a:rPr lang="ko-KR" altLang="en-US" dirty="0"/>
              <a:t>레이어</a:t>
            </a:r>
            <a:r>
              <a:rPr lang="en-US" altLang="ko-KR" dirty="0"/>
              <a:t>, </a:t>
            </a:r>
            <a:r>
              <a:rPr lang="ko-KR" altLang="en-US" dirty="0" err="1"/>
              <a:t>푸터</a:t>
            </a:r>
            <a:endParaRPr lang="en-US" altLang="ko-KR" dirty="0"/>
          </a:p>
          <a:p>
            <a:r>
              <a:rPr lang="ko-KR" altLang="en-US" dirty="0"/>
              <a:t>내부 모듈 </a:t>
            </a:r>
            <a:r>
              <a:rPr lang="en-US" altLang="ko-KR" dirty="0"/>
              <a:t>– </a:t>
            </a:r>
            <a:r>
              <a:rPr lang="ko-KR" altLang="en-US" dirty="0"/>
              <a:t>배너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강의 목록</a:t>
            </a:r>
            <a:endParaRPr lang="en-US" altLang="ko-KR" dirty="0"/>
          </a:p>
          <a:p>
            <a:r>
              <a:rPr lang="ko-KR" altLang="en-US" dirty="0"/>
              <a:t>모바일 모듈 </a:t>
            </a:r>
            <a:r>
              <a:rPr lang="en-US" altLang="ko-KR" dirty="0"/>
              <a:t>– </a:t>
            </a:r>
            <a:r>
              <a:rPr lang="ko-KR" altLang="en-US" dirty="0"/>
              <a:t>카테고리 목록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서버사이드렌더링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스테틱사이드제너레이션</a:t>
            </a:r>
            <a:endParaRPr lang="en-US" altLang="ko-KR" dirty="0"/>
          </a:p>
          <a:p>
            <a:r>
              <a:rPr lang="ko-KR" altLang="en-US" dirty="0"/>
              <a:t>강의 상세는 </a:t>
            </a:r>
            <a:r>
              <a:rPr lang="en-US" altLang="ko-KR" dirty="0"/>
              <a:t>SSG</a:t>
            </a:r>
          </a:p>
          <a:p>
            <a:r>
              <a:rPr lang="ko-KR" altLang="en-US" dirty="0"/>
              <a:t>전체 사이트는 </a:t>
            </a:r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AE834-8A1A-400E-AC07-08E2824E4CB2}"/>
              </a:ext>
            </a:extLst>
          </p:cNvPr>
          <p:cNvSpPr txBox="1"/>
          <p:nvPr/>
        </p:nvSpPr>
        <p:spPr>
          <a:xfrm>
            <a:off x="1152938" y="4769634"/>
            <a:ext cx="616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create-next-app</a:t>
            </a:r>
          </a:p>
          <a:p>
            <a:r>
              <a:rPr lang="en-US" altLang="ko-KR" dirty="0"/>
              <a:t>Next.js </a:t>
            </a:r>
          </a:p>
          <a:p>
            <a:r>
              <a:rPr lang="ko-KR" altLang="en-US" dirty="0"/>
              <a:t>사용하기로 한 기술의 공식문서</a:t>
            </a:r>
            <a:r>
              <a:rPr lang="en-US" altLang="ko-KR" dirty="0"/>
              <a:t>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  <a:r>
              <a:rPr lang="ko-KR" altLang="en-US" dirty="0"/>
              <a:t>읽는 습관화</a:t>
            </a:r>
          </a:p>
        </p:txBody>
      </p:sp>
    </p:spTree>
    <p:extLst>
      <p:ext uri="{BB962C8B-B14F-4D97-AF65-F5344CB8AC3E}">
        <p14:creationId xmlns:p14="http://schemas.microsoft.com/office/powerpoint/2010/main" val="324387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B434D7-819C-4D56-92B4-CEF93282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3"/>
            <a:ext cx="9144000" cy="805828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Next</a:t>
            </a:r>
            <a:r>
              <a:rPr lang="ko-KR" altLang="en-US" sz="3200" dirty="0"/>
              <a:t> 기반 애플리케이션 개발 환경 구성하기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1EA5-DD81-4CF1-AC75-5CC5A8BBBFC3}"/>
              </a:ext>
            </a:extLst>
          </p:cNvPr>
          <p:cNvSpPr txBox="1"/>
          <p:nvPr/>
        </p:nvSpPr>
        <p:spPr>
          <a:xfrm>
            <a:off x="1152939" y="1550503"/>
            <a:ext cx="61622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 환경 설정하기 </a:t>
            </a:r>
            <a:r>
              <a:rPr lang="en-US" altLang="ko-KR" dirty="0" err="1"/>
              <a:t>ESLint</a:t>
            </a:r>
            <a:endParaRPr lang="en-US" altLang="ko-KR" dirty="0"/>
          </a:p>
          <a:p>
            <a:r>
              <a:rPr lang="en-US" altLang="ko-KR" dirty="0"/>
              <a:t>README</a:t>
            </a:r>
            <a:r>
              <a:rPr lang="ko-KR" altLang="en-US" dirty="0"/>
              <a:t>는 꼭 작성할 것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## Contributor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en-US" altLang="ko-KR" dirty="0"/>
              <a:t>## Tech Requirement(Tech Stack)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create-next-app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Next.js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Babel </a:t>
            </a:r>
            <a:r>
              <a:rPr lang="ko-KR" altLang="en-US" dirty="0"/>
              <a:t>설정</a:t>
            </a:r>
            <a:r>
              <a:rPr lang="en-US" altLang="ko-KR" dirty="0"/>
              <a:t>(IE11 </a:t>
            </a:r>
            <a:r>
              <a:rPr lang="ko-KR" altLang="en-US" dirty="0"/>
              <a:t>대응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## Docker</a:t>
            </a:r>
          </a:p>
          <a:p>
            <a:r>
              <a:rPr lang="en-US" altLang="ko-KR" dirty="0"/>
              <a:t>```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Dockerfile</a:t>
            </a:r>
            <a:r>
              <a:rPr lang="ko-KR" altLang="en-US" dirty="0"/>
              <a:t>을 이용해서 </a:t>
            </a:r>
            <a:r>
              <a:rPr lang="en-US" altLang="ko-KR" dirty="0"/>
              <a:t>Docker Container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Docker compose</a:t>
            </a:r>
            <a:r>
              <a:rPr lang="ko-KR" altLang="en-US" dirty="0"/>
              <a:t>를 사용하고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```</a:t>
            </a:r>
          </a:p>
          <a:p>
            <a:r>
              <a:rPr lang="en-US" altLang="ko-KR" dirty="0"/>
              <a:t>## Script</a:t>
            </a:r>
          </a:p>
          <a:p>
            <a:r>
              <a:rPr lang="en-US" altLang="ko-KR" dirty="0"/>
              <a:t>```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npm</a:t>
            </a:r>
            <a:r>
              <a:rPr lang="en-US" altLang="ko-KR" dirty="0"/>
              <a:t> run dev</a:t>
            </a:r>
          </a:p>
          <a:p>
            <a:r>
              <a:rPr lang="en-US" altLang="ko-KR" dirty="0"/>
              <a:t>```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B434D7-819C-4D56-92B4-CEF93282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3"/>
            <a:ext cx="9144000" cy="805828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Next</a:t>
            </a:r>
            <a:r>
              <a:rPr lang="ko-KR" altLang="en-US" sz="3200" dirty="0"/>
              <a:t> 기반 애플리케이션 개발 환경 구성하기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1EA5-DD81-4CF1-AC75-5CC5A8BBBFC3}"/>
              </a:ext>
            </a:extLst>
          </p:cNvPr>
          <p:cNvSpPr txBox="1"/>
          <p:nvPr/>
        </p:nvSpPr>
        <p:spPr>
          <a:xfrm>
            <a:off x="1152939" y="1550503"/>
            <a:ext cx="6162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 환경 설정하기 </a:t>
            </a:r>
            <a:r>
              <a:rPr lang="en-US" altLang="ko-KR" dirty="0" err="1"/>
              <a:t>ESLint</a:t>
            </a:r>
            <a:endParaRPr lang="en-US" altLang="ko-KR" dirty="0"/>
          </a:p>
          <a:p>
            <a:r>
              <a:rPr lang="en-US" altLang="ko-KR" dirty="0"/>
              <a:t>Airbnb </a:t>
            </a:r>
            <a:r>
              <a:rPr lang="en-US" altLang="ko-KR" dirty="0" err="1"/>
              <a:t>eslint</a:t>
            </a:r>
            <a:r>
              <a:rPr lang="en-US" altLang="ko-KR" dirty="0"/>
              <a:t> typescript </a:t>
            </a:r>
            <a:r>
              <a:rPr lang="ko-KR" altLang="en-US" dirty="0"/>
              <a:t>검색해서 </a:t>
            </a:r>
            <a:r>
              <a:rPr lang="en-US" altLang="ko-KR" dirty="0"/>
              <a:t>config </a:t>
            </a:r>
            <a:r>
              <a:rPr lang="en-US" altLang="ko-KR" dirty="0" err="1"/>
              <a:t>npm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install~~~~~ --save-dev </a:t>
            </a:r>
            <a:r>
              <a:rPr lang="ko-KR" altLang="en-US" dirty="0"/>
              <a:t>설치</a:t>
            </a:r>
          </a:p>
          <a:p>
            <a:endParaRPr lang="en-US" altLang="ko-KR" dirty="0"/>
          </a:p>
          <a:p>
            <a:r>
              <a:rPr lang="en-US" altLang="ko-KR" dirty="0" err="1"/>
              <a:t>eslintrc.json</a:t>
            </a:r>
            <a:r>
              <a:rPr lang="ko-KR" altLang="en-US" dirty="0"/>
              <a:t>에 </a:t>
            </a:r>
            <a:r>
              <a:rPr lang="en-US" altLang="ko-KR" dirty="0"/>
              <a:t>extends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Jest </a:t>
            </a:r>
            <a:r>
              <a:rPr lang="ko-KR" altLang="en-US" dirty="0"/>
              <a:t>기반 테스트 환경 설정하기</a:t>
            </a:r>
            <a:endParaRPr lang="en-US" altLang="ko-KR" dirty="0"/>
          </a:p>
          <a:p>
            <a:r>
              <a:rPr lang="en-US" altLang="ko-KR" dirty="0"/>
              <a:t>##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유닛테스트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상으로 기능을 점검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E2E</a:t>
            </a:r>
            <a:r>
              <a:rPr lang="ko-KR" altLang="en-US" dirty="0"/>
              <a:t>테스트</a:t>
            </a:r>
            <a:r>
              <a:rPr lang="en-US" altLang="ko-KR" dirty="0"/>
              <a:t> : </a:t>
            </a:r>
            <a:r>
              <a:rPr lang="ko-KR" altLang="en-US" dirty="0"/>
              <a:t>실제 동작을 바탕으로 기능을 점검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Jest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npm</a:t>
            </a:r>
            <a:r>
              <a:rPr lang="en-US" altLang="ko-KR" dirty="0"/>
              <a:t> run test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5. Docker Container </a:t>
            </a:r>
            <a:r>
              <a:rPr lang="ko-KR" altLang="en-US" dirty="0"/>
              <a:t>생성하기 </a:t>
            </a:r>
            <a:r>
              <a:rPr lang="en-US" altLang="ko-KR" dirty="0"/>
              <a:t>(</a:t>
            </a:r>
            <a:r>
              <a:rPr lang="ko-KR" altLang="en-US" dirty="0"/>
              <a:t>배포 환경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Github</a:t>
            </a:r>
            <a:r>
              <a:rPr lang="en-US" altLang="ko-KR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36647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A16F5-6FB8-4126-9457-E1348571E772}"/>
              </a:ext>
            </a:extLst>
          </p:cNvPr>
          <p:cNvSpPr/>
          <p:nvPr/>
        </p:nvSpPr>
        <p:spPr>
          <a:xfrm>
            <a:off x="1156252" y="1331844"/>
            <a:ext cx="1070113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D594F3-D230-42D6-86C9-487179D74ACA}"/>
              </a:ext>
            </a:extLst>
          </p:cNvPr>
          <p:cNvSpPr/>
          <p:nvPr/>
        </p:nvSpPr>
        <p:spPr>
          <a:xfrm>
            <a:off x="974035" y="2007704"/>
            <a:ext cx="143123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다운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FA2164-A60A-4DF5-8158-AB1D0B26E99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689652" y="1739348"/>
            <a:ext cx="1657" cy="18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1FE5C-D56D-41C9-9BD6-CCAEE7FC2E8B}"/>
              </a:ext>
            </a:extLst>
          </p:cNvPr>
          <p:cNvSpPr/>
          <p:nvPr/>
        </p:nvSpPr>
        <p:spPr>
          <a:xfrm>
            <a:off x="1196009" y="3607905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B1FE-8F9F-4902-B94B-F814B1582226}"/>
              </a:ext>
            </a:extLst>
          </p:cNvPr>
          <p:cNvSpPr txBox="1"/>
          <p:nvPr/>
        </p:nvSpPr>
        <p:spPr>
          <a:xfrm>
            <a:off x="661121" y="401540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D948AC-A6A1-4107-8593-E7BCA877ABF4}"/>
              </a:ext>
            </a:extLst>
          </p:cNvPr>
          <p:cNvCxnSpPr/>
          <p:nvPr/>
        </p:nvCxnSpPr>
        <p:spPr>
          <a:xfrm>
            <a:off x="2862357" y="1331844"/>
            <a:ext cx="0" cy="108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53CD92-9D91-4FD0-ABC3-D0A1841959B6}"/>
              </a:ext>
            </a:extLst>
          </p:cNvPr>
          <p:cNvSpPr txBox="1"/>
          <p:nvPr/>
        </p:nvSpPr>
        <p:spPr>
          <a:xfrm>
            <a:off x="2961861" y="145111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코드 리딩</a:t>
            </a:r>
            <a:r>
              <a:rPr lang="en-US" altLang="ko-KR" dirty="0"/>
              <a:t>: </a:t>
            </a:r>
            <a:r>
              <a:rPr lang="ko-KR" altLang="en-US" dirty="0"/>
              <a:t>파싱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84BAE-C504-4AAB-94B4-5CE5A128CE7B}"/>
              </a:ext>
            </a:extLst>
          </p:cNvPr>
          <p:cNvSpPr/>
          <p:nvPr/>
        </p:nvSpPr>
        <p:spPr>
          <a:xfrm>
            <a:off x="6093355" y="1289604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1A55D-1745-42FC-A319-1ABF0C208714}"/>
              </a:ext>
            </a:extLst>
          </p:cNvPr>
          <p:cNvSpPr/>
          <p:nvPr/>
        </p:nvSpPr>
        <p:spPr>
          <a:xfrm>
            <a:off x="6093355" y="1762505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70029-BC1E-4BA4-8A3E-1B09F0D05240}"/>
              </a:ext>
            </a:extLst>
          </p:cNvPr>
          <p:cNvSpPr/>
          <p:nvPr/>
        </p:nvSpPr>
        <p:spPr>
          <a:xfrm>
            <a:off x="6093354" y="2668549"/>
            <a:ext cx="1070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B8D872-BCC4-48FA-A339-EEE5FD9D991C}"/>
              </a:ext>
            </a:extLst>
          </p:cNvPr>
          <p:cNvSpPr txBox="1"/>
          <p:nvPr/>
        </p:nvSpPr>
        <p:spPr>
          <a:xfrm>
            <a:off x="7246292" y="12821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연동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224BA-119D-4334-9CDD-C8B94A802F39}"/>
              </a:ext>
            </a:extLst>
          </p:cNvPr>
          <p:cNvSpPr txBox="1"/>
          <p:nvPr/>
        </p:nvSpPr>
        <p:spPr>
          <a:xfrm>
            <a:off x="7246292" y="1771651"/>
            <a:ext cx="302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해석이 끝날 때까지 렌더링 멈춤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E3A33-A07C-4065-A646-9EFA2C66BDEB}"/>
              </a:ext>
            </a:extLst>
          </p:cNvPr>
          <p:cNvSpPr txBox="1"/>
          <p:nvPr/>
        </p:nvSpPr>
        <p:spPr>
          <a:xfrm>
            <a:off x="7246292" y="2668549"/>
            <a:ext cx="3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리소스 다운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02A501-9D9F-4D90-9095-13A53E0CD993}"/>
              </a:ext>
            </a:extLst>
          </p:cNvPr>
          <p:cNvCxnSpPr/>
          <p:nvPr/>
        </p:nvCxnSpPr>
        <p:spPr>
          <a:xfrm>
            <a:off x="10416208" y="1152939"/>
            <a:ext cx="0" cy="17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746EA4-A163-4B17-BB1A-5DCD231CADF2}"/>
              </a:ext>
            </a:extLst>
          </p:cNvPr>
          <p:cNvSpPr txBox="1"/>
          <p:nvPr/>
        </p:nvSpPr>
        <p:spPr>
          <a:xfrm>
            <a:off x="10754139" y="165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파싱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A8B228-A0E8-4A95-A35F-F0D5D1631C87}"/>
              </a:ext>
            </a:extLst>
          </p:cNvPr>
          <p:cNvCxnSpPr>
            <a:stCxn id="14" idx="2"/>
          </p:cNvCxnSpPr>
          <p:nvPr/>
        </p:nvCxnSpPr>
        <p:spPr>
          <a:xfrm>
            <a:off x="6628410" y="1658936"/>
            <a:ext cx="990" cy="18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26EE2C-DFB0-46D3-9888-907C3AF6E5FD}"/>
              </a:ext>
            </a:extLst>
          </p:cNvPr>
          <p:cNvSpPr/>
          <p:nvPr/>
        </p:nvSpPr>
        <p:spPr>
          <a:xfrm>
            <a:off x="6162924" y="3520199"/>
            <a:ext cx="987285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CSSOM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67656-F022-4DEB-93B7-F2E882D05F3A}"/>
              </a:ext>
            </a:extLst>
          </p:cNvPr>
          <p:cNvSpPr txBox="1"/>
          <p:nvPr/>
        </p:nvSpPr>
        <p:spPr>
          <a:xfrm>
            <a:off x="5728252" y="394770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요소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4C2FA-55BB-45CF-8F09-3FDA39A8EB8D}"/>
              </a:ext>
            </a:extLst>
          </p:cNvPr>
          <p:cNvCxnSpPr>
            <a:cxnSpLocks/>
          </p:cNvCxnSpPr>
          <p:nvPr/>
        </p:nvCxnSpPr>
        <p:spPr>
          <a:xfrm>
            <a:off x="2405269" y="3811657"/>
            <a:ext cx="3607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D29D75-27AA-46FD-BB69-F9557281D88E}"/>
              </a:ext>
            </a:extLst>
          </p:cNvPr>
          <p:cNvCxnSpPr/>
          <p:nvPr/>
        </p:nvCxnSpPr>
        <p:spPr>
          <a:xfrm>
            <a:off x="4106517" y="3811657"/>
            <a:ext cx="0" cy="69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5956447-5519-41CB-A1A1-3ED898B7C5AD}"/>
              </a:ext>
            </a:extLst>
          </p:cNvPr>
          <p:cNvSpPr/>
          <p:nvPr/>
        </p:nvSpPr>
        <p:spPr>
          <a:xfrm>
            <a:off x="3356113" y="4502426"/>
            <a:ext cx="1500807" cy="96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2EF2932-1BAD-47DC-AA04-C62C0E979B38}"/>
              </a:ext>
            </a:extLst>
          </p:cNvPr>
          <p:cNvSpPr/>
          <p:nvPr/>
        </p:nvSpPr>
        <p:spPr>
          <a:xfrm>
            <a:off x="2554356" y="5565913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396A7-315C-46B5-9DD8-5B984B582455}"/>
              </a:ext>
            </a:extLst>
          </p:cNvPr>
          <p:cNvSpPr txBox="1"/>
          <p:nvPr/>
        </p:nvSpPr>
        <p:spPr>
          <a:xfrm>
            <a:off x="3190461" y="5524808"/>
            <a:ext cx="631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 </a:t>
            </a:r>
            <a:r>
              <a:rPr lang="ko-KR" altLang="en-US" dirty="0"/>
              <a:t>배치 </a:t>
            </a:r>
            <a:r>
              <a:rPr lang="en-US" altLang="ko-KR" dirty="0"/>
              <a:t>– Reflow : CPU   </a:t>
            </a:r>
            <a:r>
              <a:rPr lang="ko-KR" altLang="en-US" dirty="0"/>
              <a:t>배치가 바뀌지 않았다면 생략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D85E24F-3CDB-4A0E-9D8F-93D7377D7302}"/>
              </a:ext>
            </a:extLst>
          </p:cNvPr>
          <p:cNvSpPr/>
          <p:nvPr/>
        </p:nvSpPr>
        <p:spPr>
          <a:xfrm>
            <a:off x="2554356" y="5976350"/>
            <a:ext cx="636105" cy="23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20B2D-4EB4-4136-B67E-0AB2F068CD57}"/>
              </a:ext>
            </a:extLst>
          </p:cNvPr>
          <p:cNvSpPr txBox="1"/>
          <p:nvPr/>
        </p:nvSpPr>
        <p:spPr>
          <a:xfrm>
            <a:off x="3190461" y="5935245"/>
            <a:ext cx="391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 </a:t>
            </a:r>
            <a:r>
              <a:rPr lang="ko-KR" altLang="en-US" dirty="0"/>
              <a:t>그리기 </a:t>
            </a:r>
            <a:r>
              <a:rPr lang="en-US" altLang="ko-KR" dirty="0"/>
              <a:t>– Repaint : GPU   </a:t>
            </a:r>
            <a:r>
              <a:rPr lang="ko-KR" altLang="en-US" dirty="0"/>
              <a:t>필수</a:t>
            </a: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677B71A5-9AA6-4308-A1A0-1886BDD30CAB}"/>
              </a:ext>
            </a:extLst>
          </p:cNvPr>
          <p:cNvSpPr/>
          <p:nvPr/>
        </p:nvSpPr>
        <p:spPr>
          <a:xfrm>
            <a:off x="8607287" y="3727174"/>
            <a:ext cx="2793179" cy="1421296"/>
          </a:xfrm>
          <a:prstGeom prst="wedgeRectCallout">
            <a:avLst>
              <a:gd name="adj1" fmla="val -4894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Layout</a:t>
            </a:r>
            <a:r>
              <a:rPr lang="ko-KR" altLang="en-US" sz="1400" dirty="0"/>
              <a:t>은 줄일수록 좋다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레이아웃을 발생시키는 속성 줄이기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Position </a:t>
            </a:r>
            <a:r>
              <a:rPr lang="ko-KR" altLang="en-US" sz="1400" dirty="0"/>
              <a:t>대신 </a:t>
            </a:r>
            <a:r>
              <a:rPr lang="en-US" altLang="ko-KR" sz="1400" dirty="0"/>
              <a:t>transform translate</a:t>
            </a:r>
          </a:p>
        </p:txBody>
      </p:sp>
    </p:spTree>
    <p:extLst>
      <p:ext uri="{BB962C8B-B14F-4D97-AF65-F5344CB8AC3E}">
        <p14:creationId xmlns:p14="http://schemas.microsoft.com/office/powerpoint/2010/main" val="33392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브라우저 렌더링 </a:t>
            </a:r>
            <a:r>
              <a:rPr lang="en-US" altLang="ko-KR" sz="3600" dirty="0"/>
              <a:t>101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DC68-7089-4A6E-A297-7E537FD8BC1F}"/>
              </a:ext>
            </a:extLst>
          </p:cNvPr>
          <p:cNvSpPr txBox="1"/>
          <p:nvPr/>
        </p:nvSpPr>
        <p:spPr>
          <a:xfrm>
            <a:off x="1222513" y="1580322"/>
            <a:ext cx="338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   60fps : 1</a:t>
            </a:r>
            <a:r>
              <a:rPr lang="ko-KR" altLang="en-US" dirty="0"/>
              <a:t>초당 </a:t>
            </a:r>
            <a:r>
              <a:rPr lang="en-US" altLang="ko-KR" dirty="0"/>
              <a:t>60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en-US" altLang="ko-KR" dirty="0"/>
              <a:t>	1fps : 0.024</a:t>
            </a:r>
            <a:r>
              <a:rPr lang="ko-KR" altLang="en-US" dirty="0"/>
              <a:t>초 정도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A70AF-45DD-4C01-A9FC-3DF0F84FCCB2}"/>
              </a:ext>
            </a:extLst>
          </p:cNvPr>
          <p:cNvSpPr/>
          <p:nvPr/>
        </p:nvSpPr>
        <p:spPr>
          <a:xfrm>
            <a:off x="2882348" y="32699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3448F-D7D9-40BD-B111-BD2AAF4F67C7}"/>
              </a:ext>
            </a:extLst>
          </p:cNvPr>
          <p:cNvSpPr/>
          <p:nvPr/>
        </p:nvSpPr>
        <p:spPr>
          <a:xfrm>
            <a:off x="2882347" y="4184374"/>
            <a:ext cx="147099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클라이언트 사이드 렌더링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35186-B6AE-4094-B62D-9402C6A74BBD}"/>
              </a:ext>
            </a:extLst>
          </p:cNvPr>
          <p:cNvSpPr txBox="1"/>
          <p:nvPr/>
        </p:nvSpPr>
        <p:spPr>
          <a:xfrm>
            <a:off x="526774" y="146105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파싱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8DD1CF-8602-44E2-8C84-E8B63376CA05}"/>
              </a:ext>
            </a:extLst>
          </p:cNvPr>
          <p:cNvCxnSpPr>
            <a:stCxn id="5" idx="2"/>
          </p:cNvCxnSpPr>
          <p:nvPr/>
        </p:nvCxnSpPr>
        <p:spPr>
          <a:xfrm>
            <a:off x="1196990" y="183038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8D7996-7860-4849-B83C-B5FB79B3DBA2}"/>
              </a:ext>
            </a:extLst>
          </p:cNvPr>
          <p:cNvSpPr txBox="1"/>
          <p:nvPr/>
        </p:nvSpPr>
        <p:spPr>
          <a:xfrm>
            <a:off x="827337" y="20921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FD4CA7-CBFF-4B3F-8A59-D518B005DB71}"/>
              </a:ext>
            </a:extLst>
          </p:cNvPr>
          <p:cNvCxnSpPr/>
          <p:nvPr/>
        </p:nvCxnSpPr>
        <p:spPr>
          <a:xfrm>
            <a:off x="1201283" y="2461485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8217C8-20ED-4363-8884-DFA88EA4E6B6}"/>
              </a:ext>
            </a:extLst>
          </p:cNvPr>
          <p:cNvSpPr txBox="1"/>
          <p:nvPr/>
        </p:nvSpPr>
        <p:spPr>
          <a:xfrm>
            <a:off x="460090" y="2766178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 tree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643CED-32E7-44A5-89B7-6302AD133E42}"/>
              </a:ext>
            </a:extLst>
          </p:cNvPr>
          <p:cNvCxnSpPr/>
          <p:nvPr/>
        </p:nvCxnSpPr>
        <p:spPr>
          <a:xfrm>
            <a:off x="1215515" y="3135510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A75901-0486-41AB-BABF-98269C310BA2}"/>
              </a:ext>
            </a:extLst>
          </p:cNvPr>
          <p:cNvSpPr txBox="1"/>
          <p:nvPr/>
        </p:nvSpPr>
        <p:spPr>
          <a:xfrm>
            <a:off x="757413" y="3397279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EDABAF-E41B-46FB-AB04-2041FB073E4C}"/>
              </a:ext>
            </a:extLst>
          </p:cNvPr>
          <p:cNvCxnSpPr/>
          <p:nvPr/>
        </p:nvCxnSpPr>
        <p:spPr>
          <a:xfrm>
            <a:off x="1231152" y="3784974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55DDD8-6863-458F-9115-8ADD00C8E091}"/>
              </a:ext>
            </a:extLst>
          </p:cNvPr>
          <p:cNvSpPr txBox="1"/>
          <p:nvPr/>
        </p:nvSpPr>
        <p:spPr>
          <a:xfrm>
            <a:off x="827337" y="4129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Paint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85C2ECD-6687-481D-8AA2-581D55729B32}"/>
              </a:ext>
            </a:extLst>
          </p:cNvPr>
          <p:cNvCxnSpPr/>
          <p:nvPr/>
        </p:nvCxnSpPr>
        <p:spPr>
          <a:xfrm>
            <a:off x="1215515" y="4491251"/>
            <a:ext cx="0" cy="32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880459-83AF-4F74-B6A5-8D39EBDBD327}"/>
              </a:ext>
            </a:extLst>
          </p:cNvPr>
          <p:cNvSpPr txBox="1"/>
          <p:nvPr/>
        </p:nvSpPr>
        <p:spPr>
          <a:xfrm>
            <a:off x="771218" y="4809833"/>
            <a:ext cx="9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7AF48-9C22-4CE7-A59E-51F222497199}"/>
              </a:ext>
            </a:extLst>
          </p:cNvPr>
          <p:cNvSpPr/>
          <p:nvPr/>
        </p:nvSpPr>
        <p:spPr>
          <a:xfrm>
            <a:off x="2619637" y="1192696"/>
            <a:ext cx="924339" cy="63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8ACFA2-CF8B-413A-814F-62FF08171383}"/>
              </a:ext>
            </a:extLst>
          </p:cNvPr>
          <p:cNvSpPr/>
          <p:nvPr/>
        </p:nvSpPr>
        <p:spPr>
          <a:xfrm>
            <a:off x="4303643" y="1830384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70374E-32F1-40C6-BEC1-C21B41F84D05}"/>
              </a:ext>
            </a:extLst>
          </p:cNvPr>
          <p:cNvSpPr/>
          <p:nvPr/>
        </p:nvSpPr>
        <p:spPr>
          <a:xfrm>
            <a:off x="4303643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540476-24CA-464C-9D67-75B6C67610D1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5469282" y="1988117"/>
            <a:ext cx="1178340" cy="1258238"/>
          </a:xfrm>
          <a:prstGeom prst="bentConnector4">
            <a:avLst>
              <a:gd name="adj1" fmla="val -106279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E475F8-4313-4E25-9465-0F079EB5E559}"/>
              </a:ext>
            </a:extLst>
          </p:cNvPr>
          <p:cNvSpPr/>
          <p:nvPr/>
        </p:nvSpPr>
        <p:spPr>
          <a:xfrm>
            <a:off x="5544378" y="2506138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0C278E-7BC4-4052-805E-1D9708A983BE}"/>
              </a:ext>
            </a:extLst>
          </p:cNvPr>
          <p:cNvSpPr/>
          <p:nvPr/>
        </p:nvSpPr>
        <p:spPr>
          <a:xfrm>
            <a:off x="5544378" y="3018547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DEB339-CD4C-4975-BA2D-7B2917A86DE8}"/>
              </a:ext>
            </a:extLst>
          </p:cNvPr>
          <p:cNvSpPr/>
          <p:nvPr/>
        </p:nvSpPr>
        <p:spPr>
          <a:xfrm>
            <a:off x="5544378" y="3538803"/>
            <a:ext cx="1103244" cy="45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0F577-7463-4AE7-988B-CB76885EC4D6}"/>
              </a:ext>
            </a:extLst>
          </p:cNvPr>
          <p:cNvSpPr txBox="1"/>
          <p:nvPr/>
        </p:nvSpPr>
        <p:spPr>
          <a:xfrm>
            <a:off x="6274874" y="2058192"/>
            <a:ext cx="54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DOM</a:t>
            </a:r>
            <a:r>
              <a:rPr lang="ko-KR" altLang="en-US" dirty="0"/>
              <a:t>을 그때그때 생성해서 </a:t>
            </a:r>
            <a:r>
              <a:rPr lang="en-US" altLang="ko-KR" dirty="0"/>
              <a:t>HTML</a:t>
            </a:r>
            <a:r>
              <a:rPr lang="ko-KR" altLang="en-US" dirty="0"/>
              <a:t>에 그린다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B5C85F-FDCA-4679-8920-4BACBBC59750}"/>
              </a:ext>
            </a:extLst>
          </p:cNvPr>
          <p:cNvSpPr txBox="1"/>
          <p:nvPr/>
        </p:nvSpPr>
        <p:spPr>
          <a:xfrm>
            <a:off x="9919252" y="2743385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용량 ↓</a:t>
            </a:r>
            <a:endParaRPr lang="en-US" altLang="ko-KR" dirty="0"/>
          </a:p>
          <a:p>
            <a:r>
              <a:rPr lang="en-US" altLang="ko-KR" dirty="0"/>
              <a:t>JS             </a:t>
            </a:r>
            <a:r>
              <a:rPr lang="ko-KR" altLang="en-US" dirty="0"/>
              <a:t>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0A7EC-90E7-4D13-93FC-D50989506125}"/>
              </a:ext>
            </a:extLst>
          </p:cNvPr>
          <p:cNvSpPr txBox="1"/>
          <p:nvPr/>
        </p:nvSpPr>
        <p:spPr>
          <a:xfrm>
            <a:off x="5202899" y="4430477"/>
            <a:ext cx="288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History API</a:t>
            </a:r>
            <a:r>
              <a:rPr lang="ko-KR" altLang="en-US" dirty="0"/>
              <a:t> → </a:t>
            </a:r>
            <a:r>
              <a:rPr lang="en-US" altLang="ko-KR" dirty="0"/>
              <a:t>Route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→ </a:t>
            </a:r>
            <a:r>
              <a:rPr lang="en-US" altLang="ko-KR" dirty="0"/>
              <a:t>Render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3EDF98-0505-43C6-8E87-8DCB339EAEE2}"/>
              </a:ext>
            </a:extLst>
          </p:cNvPr>
          <p:cNvCxnSpPr>
            <a:stCxn id="21" idx="4"/>
          </p:cNvCxnSpPr>
          <p:nvPr/>
        </p:nvCxnSpPr>
        <p:spPr>
          <a:xfrm flipH="1">
            <a:off x="3081806" y="1830384"/>
            <a:ext cx="1" cy="36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01417C-2B4D-4633-A896-3D680B2FAD4B}"/>
              </a:ext>
            </a:extLst>
          </p:cNvPr>
          <p:cNvSpPr txBox="1"/>
          <p:nvPr/>
        </p:nvSpPr>
        <p:spPr>
          <a:xfrm>
            <a:off x="2014490" y="5446643"/>
            <a:ext cx="22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 Angular, Vue 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8791E-0149-4A4C-86B4-3D913953E3C6}"/>
              </a:ext>
            </a:extLst>
          </p:cNvPr>
          <p:cNvSpPr txBox="1"/>
          <p:nvPr/>
        </p:nvSpPr>
        <p:spPr>
          <a:xfrm>
            <a:off x="5202899" y="5211027"/>
            <a:ext cx="658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</a:t>
            </a:r>
            <a:r>
              <a:rPr lang="ko-KR" altLang="en-US" dirty="0"/>
              <a:t>번들 사이즈가 커지고 브라우저의 컴퓨팅 파워를 많이 쓴다</a:t>
            </a:r>
            <a:endParaRPr lang="en-US" altLang="ko-KR" dirty="0"/>
          </a:p>
          <a:p>
            <a:r>
              <a:rPr lang="ko-KR" altLang="en-US" dirty="0"/>
              <a:t>→ 렌더링 퍼포먼스 저하</a:t>
            </a: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AE727951-9F32-4837-91A7-1365FCE98666}"/>
              </a:ext>
            </a:extLst>
          </p:cNvPr>
          <p:cNvSpPr/>
          <p:nvPr/>
        </p:nvSpPr>
        <p:spPr>
          <a:xfrm>
            <a:off x="3975652" y="5790560"/>
            <a:ext cx="1763216" cy="770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33470A-F8D1-4F78-9686-CE730721FD15}"/>
              </a:ext>
            </a:extLst>
          </p:cNvPr>
          <p:cNvSpPr txBox="1"/>
          <p:nvPr/>
        </p:nvSpPr>
        <p:spPr>
          <a:xfrm>
            <a:off x="5528463" y="6162146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Gmail, google dock, </a:t>
            </a:r>
            <a:r>
              <a:rPr lang="en-US" altLang="ko-KR" dirty="0" err="1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97415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서버 사이드 렌더링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109B-0B31-47BD-BE01-1C5D9AC3DC28}"/>
              </a:ext>
            </a:extLst>
          </p:cNvPr>
          <p:cNvSpPr txBox="1"/>
          <p:nvPr/>
        </p:nvSpPr>
        <p:spPr>
          <a:xfrm>
            <a:off x="1302025" y="1272207"/>
            <a:ext cx="88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</a:t>
            </a:r>
            <a:r>
              <a:rPr lang="ko-KR" altLang="en-US" dirty="0"/>
              <a:t>과 </a:t>
            </a:r>
            <a:r>
              <a:rPr lang="en-US" altLang="ko-KR" dirty="0"/>
              <a:t>SSR</a:t>
            </a:r>
            <a:r>
              <a:rPr lang="ko-KR" altLang="en-US" dirty="0"/>
              <a:t>의 차이는 콘텐츠를 어디서 만드는가에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FA68C2-EA0B-432E-843E-70490797D826}"/>
              </a:ext>
            </a:extLst>
          </p:cNvPr>
          <p:cNvSpPr/>
          <p:nvPr/>
        </p:nvSpPr>
        <p:spPr>
          <a:xfrm>
            <a:off x="1828800" y="1858617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CD688-10A4-4729-9BE2-03BFD03F8E3C}"/>
              </a:ext>
            </a:extLst>
          </p:cNvPr>
          <p:cNvSpPr txBox="1"/>
          <p:nvPr/>
        </p:nvSpPr>
        <p:spPr>
          <a:xfrm>
            <a:off x="2812774" y="1962186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콘텐츠가 많을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0F6B3-55C1-473E-A44E-CE0DE432F17D}"/>
              </a:ext>
            </a:extLst>
          </p:cNvPr>
          <p:cNvSpPr txBox="1"/>
          <p:nvPr/>
        </p:nvSpPr>
        <p:spPr>
          <a:xfrm>
            <a:off x="2812774" y="2331518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보다 성능이 좋다 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25C941-5090-45FB-8ED6-8F2199AA09AE}"/>
              </a:ext>
            </a:extLst>
          </p:cNvPr>
          <p:cNvSpPr/>
          <p:nvPr/>
        </p:nvSpPr>
        <p:spPr>
          <a:xfrm>
            <a:off x="1828800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SSR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EB41F6-AEC6-479B-BE84-FCC5CCC91DE8}"/>
              </a:ext>
            </a:extLst>
          </p:cNvPr>
          <p:cNvSpPr/>
          <p:nvPr/>
        </p:nvSpPr>
        <p:spPr>
          <a:xfrm>
            <a:off x="4234069" y="3660912"/>
            <a:ext cx="884583" cy="57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255B6-B8B9-4FCE-8315-54A371D56196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713383" y="3949147"/>
            <a:ext cx="1520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B9C183-25F0-4646-9E16-5D8DDE491FD5}"/>
              </a:ext>
            </a:extLst>
          </p:cNvPr>
          <p:cNvSpPr txBox="1"/>
          <p:nvPr/>
        </p:nvSpPr>
        <p:spPr>
          <a:xfrm flipH="1">
            <a:off x="2450988" y="4196833"/>
            <a:ext cx="26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병행해서 사용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062768-998B-4675-80E6-942260B4D71E}"/>
              </a:ext>
            </a:extLst>
          </p:cNvPr>
          <p:cNvCxnSpPr>
            <a:stCxn id="35" idx="4"/>
          </p:cNvCxnSpPr>
          <p:nvPr/>
        </p:nvCxnSpPr>
        <p:spPr>
          <a:xfrm flipH="1">
            <a:off x="2271091" y="4237382"/>
            <a:ext cx="1" cy="75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97B303-F9AF-4675-A779-0F59E24D497D}"/>
              </a:ext>
            </a:extLst>
          </p:cNvPr>
          <p:cNvSpPr txBox="1"/>
          <p:nvPr/>
        </p:nvSpPr>
        <p:spPr>
          <a:xfrm>
            <a:off x="1311964" y="4819469"/>
            <a:ext cx="275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Next.js</a:t>
            </a:r>
          </a:p>
          <a:p>
            <a:r>
              <a:rPr lang="en-US" altLang="ko-KR" dirty="0"/>
              <a:t>Node – template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97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5. Micro Services Architectures 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76542D-9D02-41B0-BD64-EA3A41D78A32}"/>
              </a:ext>
            </a:extLst>
          </p:cNvPr>
          <p:cNvSpPr/>
          <p:nvPr/>
        </p:nvSpPr>
        <p:spPr>
          <a:xfrm>
            <a:off x="1192696" y="1570383"/>
            <a:ext cx="1083365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DF6134-4CD1-4AC2-9508-4164A0A401B7}"/>
              </a:ext>
            </a:extLst>
          </p:cNvPr>
          <p:cNvCxnSpPr/>
          <p:nvPr/>
        </p:nvCxnSpPr>
        <p:spPr>
          <a:xfrm>
            <a:off x="1689652" y="2266122"/>
            <a:ext cx="0" cy="155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55BCEE-0D70-4178-A69F-63FA884E6BC3}"/>
              </a:ext>
            </a:extLst>
          </p:cNvPr>
          <p:cNvSpPr/>
          <p:nvPr/>
        </p:nvSpPr>
        <p:spPr>
          <a:xfrm>
            <a:off x="904462" y="4008783"/>
            <a:ext cx="1570382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모놀리틱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2474844" y="1654002"/>
            <a:ext cx="8369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쪼개기</a:t>
            </a:r>
            <a:endParaRPr lang="en-US" altLang="ko-KR" dirty="0"/>
          </a:p>
          <a:p>
            <a:r>
              <a:rPr lang="en-US" altLang="ko-KR" dirty="0"/>
              <a:t>		1. </a:t>
            </a:r>
            <a:r>
              <a:rPr lang="ko-KR" altLang="en-US" dirty="0"/>
              <a:t>관심사 분리</a:t>
            </a:r>
            <a:endParaRPr lang="en-US" altLang="ko-KR" dirty="0"/>
          </a:p>
          <a:p>
            <a:r>
              <a:rPr lang="en-US" altLang="ko-KR" dirty="0"/>
              <a:t>		2. </a:t>
            </a:r>
            <a:r>
              <a:rPr lang="ko-KR" altLang="en-US" dirty="0"/>
              <a:t>레이어 분리</a:t>
            </a:r>
            <a:endParaRPr lang="en-US" altLang="ko-KR" dirty="0"/>
          </a:p>
          <a:p>
            <a:r>
              <a:rPr lang="en-US" altLang="ko-KR" dirty="0"/>
              <a:t>		3. </a:t>
            </a:r>
            <a:r>
              <a:rPr lang="ko-KR" altLang="en-US" dirty="0"/>
              <a:t>서비스로 인터페이스</a:t>
            </a:r>
            <a:endParaRPr lang="en-US" altLang="ko-KR" dirty="0"/>
          </a:p>
          <a:p>
            <a:r>
              <a:rPr lang="en-US" altLang="ko-KR" dirty="0"/>
              <a:t>		4. </a:t>
            </a:r>
            <a:r>
              <a:rPr lang="ko-KR" altLang="en-US" dirty="0"/>
              <a:t>조직 구조</a:t>
            </a:r>
            <a:endParaRPr lang="en-US" altLang="ko-KR" dirty="0"/>
          </a:p>
          <a:p>
            <a:r>
              <a:rPr lang="ko-KR" altLang="en-US" dirty="0"/>
              <a:t>서비스별 </a:t>
            </a:r>
            <a:r>
              <a:rPr lang="en-US" altLang="ko-KR" dirty="0"/>
              <a:t>API</a:t>
            </a:r>
            <a:r>
              <a:rPr lang="ko-KR" altLang="en-US" dirty="0"/>
              <a:t>를 모아주는 </a:t>
            </a:r>
            <a:r>
              <a:rPr lang="en-US" altLang="ko-KR" dirty="0"/>
              <a:t>API </a:t>
            </a:r>
            <a:r>
              <a:rPr lang="ko-KR" altLang="en-US" dirty="0"/>
              <a:t>게이트웨이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7C71C-1CFA-4FC1-9494-76318BFFB176}"/>
              </a:ext>
            </a:extLst>
          </p:cNvPr>
          <p:cNvSpPr txBox="1"/>
          <p:nvPr/>
        </p:nvSpPr>
        <p:spPr>
          <a:xfrm>
            <a:off x="2584174" y="4122290"/>
            <a:ext cx="64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서비스내에 모든 게 다 들어가 있는 아키텍처</a:t>
            </a:r>
          </a:p>
        </p:txBody>
      </p:sp>
    </p:spTree>
    <p:extLst>
      <p:ext uri="{BB962C8B-B14F-4D97-AF65-F5344CB8AC3E}">
        <p14:creationId xmlns:p14="http://schemas.microsoft.com/office/powerpoint/2010/main" val="16825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6. Micro Frontend Architectures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695739" y="1176924"/>
            <a:ext cx="83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MFA</a:t>
            </a:r>
            <a:r>
              <a:rPr lang="ko-KR" altLang="en-US" dirty="0"/>
              <a:t>를 쓰는 방법 </a:t>
            </a:r>
            <a:r>
              <a:rPr lang="en-US" altLang="ko-KR" dirty="0"/>
              <a:t>1. </a:t>
            </a:r>
            <a:r>
              <a:rPr lang="en-US" altLang="ko-KR" dirty="0" err="1"/>
              <a:t>ifram</a:t>
            </a:r>
            <a:r>
              <a:rPr lang="en-US" altLang="ko-KR" dirty="0"/>
              <a:t> 2.mono Repo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27EB43-7E89-4CB5-981A-B0B08467EBBE}"/>
              </a:ext>
            </a:extLst>
          </p:cNvPr>
          <p:cNvSpPr/>
          <p:nvPr/>
        </p:nvSpPr>
        <p:spPr>
          <a:xfrm>
            <a:off x="8998226" y="1948070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D8ED2-E8D6-4637-B23A-C2D3F1D5E963}"/>
              </a:ext>
            </a:extLst>
          </p:cNvPr>
          <p:cNvSpPr/>
          <p:nvPr/>
        </p:nvSpPr>
        <p:spPr>
          <a:xfrm>
            <a:off x="8998226" y="2727571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90EA95-9AE4-46D2-90F9-5CCED4406101}"/>
              </a:ext>
            </a:extLst>
          </p:cNvPr>
          <p:cNvSpPr/>
          <p:nvPr/>
        </p:nvSpPr>
        <p:spPr>
          <a:xfrm>
            <a:off x="8998226" y="3507072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818F2-CA4D-4BDC-8D30-579A9C6461CE}"/>
              </a:ext>
            </a:extLst>
          </p:cNvPr>
          <p:cNvSpPr/>
          <p:nvPr/>
        </p:nvSpPr>
        <p:spPr>
          <a:xfrm>
            <a:off x="8998226" y="4286573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F101E0-B4C0-4E5D-8EBA-9C246653472C}"/>
              </a:ext>
            </a:extLst>
          </p:cNvPr>
          <p:cNvSpPr/>
          <p:nvPr/>
        </p:nvSpPr>
        <p:spPr>
          <a:xfrm>
            <a:off x="7162800" y="1948070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격리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F14ED4-93E9-4BC9-92EC-C5D2B8BF1D68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8425070" y="2206488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EC427E-CF40-4656-A210-82E59DC16D84}"/>
              </a:ext>
            </a:extLst>
          </p:cNvPr>
          <p:cNvCxnSpPr/>
          <p:nvPr/>
        </p:nvCxnSpPr>
        <p:spPr>
          <a:xfrm>
            <a:off x="8425070" y="2985988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C2ACE2-0367-4E06-9C04-A77057C40547}"/>
              </a:ext>
            </a:extLst>
          </p:cNvPr>
          <p:cNvCxnSpPr/>
          <p:nvPr/>
        </p:nvCxnSpPr>
        <p:spPr>
          <a:xfrm>
            <a:off x="8425070" y="3768803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0F79DD-C781-47B4-B01B-072D88A22493}"/>
              </a:ext>
            </a:extLst>
          </p:cNvPr>
          <p:cNvCxnSpPr/>
          <p:nvPr/>
        </p:nvCxnSpPr>
        <p:spPr>
          <a:xfrm>
            <a:off x="8425070" y="4544990"/>
            <a:ext cx="573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A68B40-835D-4397-9053-B3BA14246646}"/>
              </a:ext>
            </a:extLst>
          </p:cNvPr>
          <p:cNvSpPr/>
          <p:nvPr/>
        </p:nvSpPr>
        <p:spPr>
          <a:xfrm>
            <a:off x="7162800" y="2723322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1F3220-43CA-4414-9425-1BB7095BDCBC}"/>
              </a:ext>
            </a:extLst>
          </p:cNvPr>
          <p:cNvSpPr/>
          <p:nvPr/>
        </p:nvSpPr>
        <p:spPr>
          <a:xfrm>
            <a:off x="7162800" y="3487194"/>
            <a:ext cx="12622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03C22-39FF-418C-AF6E-BE502D855DB7}"/>
              </a:ext>
            </a:extLst>
          </p:cNvPr>
          <p:cNvSpPr/>
          <p:nvPr/>
        </p:nvSpPr>
        <p:spPr>
          <a:xfrm>
            <a:off x="6911009" y="4300042"/>
            <a:ext cx="151406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77CB319-6B10-430E-8DAC-01195791968D}"/>
              </a:ext>
            </a:extLst>
          </p:cNvPr>
          <p:cNvSpPr/>
          <p:nvPr/>
        </p:nvSpPr>
        <p:spPr>
          <a:xfrm>
            <a:off x="6096000" y="2087218"/>
            <a:ext cx="493644" cy="2729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A2ECAA-1513-4583-B35F-A2524FBDB658}"/>
              </a:ext>
            </a:extLst>
          </p:cNvPr>
          <p:cNvSpPr/>
          <p:nvPr/>
        </p:nvSpPr>
        <p:spPr>
          <a:xfrm>
            <a:off x="4253949" y="3193629"/>
            <a:ext cx="151406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032F99-1F13-4CC7-B139-337DAECC90BE}"/>
              </a:ext>
            </a:extLst>
          </p:cNvPr>
          <p:cNvSpPr txBox="1"/>
          <p:nvPr/>
        </p:nvSpPr>
        <p:spPr>
          <a:xfrm>
            <a:off x="367747" y="2448628"/>
            <a:ext cx="37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Ifram</a:t>
            </a:r>
            <a:r>
              <a:rPr lang="en-US" altLang="ko-KR" dirty="0"/>
              <a:t> </a:t>
            </a:r>
            <a:r>
              <a:rPr lang="ko-KR" altLang="en-US" dirty="0"/>
              <a:t>사용해서 결제 가져오고</a:t>
            </a:r>
            <a:endParaRPr lang="en-US" altLang="ko-KR" dirty="0"/>
          </a:p>
          <a:p>
            <a:r>
              <a:rPr lang="ko-KR" altLang="en-US" dirty="0"/>
              <a:t>상품 가져오고 장바구니 가져오고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3D93F-050E-4586-B690-8BFA87651D1B}"/>
              </a:ext>
            </a:extLst>
          </p:cNvPr>
          <p:cNvSpPr txBox="1"/>
          <p:nvPr/>
        </p:nvSpPr>
        <p:spPr>
          <a:xfrm>
            <a:off x="376029" y="3894590"/>
            <a:ext cx="37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Repo </a:t>
            </a:r>
            <a:r>
              <a:rPr lang="ko-KR" altLang="en-US" dirty="0"/>
              <a:t>안에 여러 패키지로 관심사를 분리하고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1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7. Backends For Frontend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974036" y="1162879"/>
            <a:ext cx="83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에서 사용하는 </a:t>
            </a:r>
            <a:r>
              <a:rPr lang="en-US" altLang="ko-KR" dirty="0"/>
              <a:t>API </a:t>
            </a:r>
            <a:r>
              <a:rPr lang="ko-KR" altLang="en-US" dirty="0"/>
              <a:t>포맷과 </a:t>
            </a:r>
            <a:r>
              <a:rPr lang="en-US" altLang="ko-KR" dirty="0"/>
              <a:t>APP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사용하는 </a:t>
            </a:r>
            <a:r>
              <a:rPr lang="en-US" altLang="ko-KR" dirty="0"/>
              <a:t>API </a:t>
            </a:r>
            <a:r>
              <a:rPr lang="ko-KR" altLang="en-US" dirty="0"/>
              <a:t>포맷이 조금씩 상이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BB253-1954-4850-9559-9AA3B231EA2C}"/>
              </a:ext>
            </a:extLst>
          </p:cNvPr>
          <p:cNvSpPr/>
          <p:nvPr/>
        </p:nvSpPr>
        <p:spPr>
          <a:xfrm>
            <a:off x="1272209" y="2579206"/>
            <a:ext cx="1461052" cy="53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MSA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C9333-5E00-454B-A01D-94E525824F47}"/>
              </a:ext>
            </a:extLst>
          </p:cNvPr>
          <p:cNvSpPr/>
          <p:nvPr/>
        </p:nvSpPr>
        <p:spPr>
          <a:xfrm>
            <a:off x="1272209" y="4447764"/>
            <a:ext cx="1461052" cy="53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1DA4-9DA9-428B-BA4C-AB97404A003A}"/>
              </a:ext>
            </a:extLst>
          </p:cNvPr>
          <p:cNvSpPr txBox="1"/>
          <p:nvPr/>
        </p:nvSpPr>
        <p:spPr>
          <a:xfrm>
            <a:off x="3021496" y="453145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70869-FC87-4460-91C2-6CA3C7EBFBCA}"/>
              </a:ext>
            </a:extLst>
          </p:cNvPr>
          <p:cNvSpPr txBox="1"/>
          <p:nvPr/>
        </p:nvSpPr>
        <p:spPr>
          <a:xfrm>
            <a:off x="3144079" y="2815296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1000000</a:t>
            </a:r>
            <a:endParaRPr lang="ko-KR" altLang="en-US" dirty="0"/>
          </a:p>
        </p:txBody>
      </p:sp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BC1B1F43-FF7D-4E9F-92B4-EEE495E926C8}"/>
              </a:ext>
            </a:extLst>
          </p:cNvPr>
          <p:cNvSpPr/>
          <p:nvPr/>
        </p:nvSpPr>
        <p:spPr>
          <a:xfrm>
            <a:off x="7455012" y="1543730"/>
            <a:ext cx="3776869" cy="1777520"/>
          </a:xfrm>
          <a:prstGeom prst="cloudCallout">
            <a:avLst>
              <a:gd name="adj1" fmla="val -91886"/>
              <a:gd name="adj2" fmla="val 300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Plain number</a:t>
            </a:r>
            <a:r>
              <a:rPr lang="ko-KR" altLang="en-US" dirty="0"/>
              <a:t>를 어디서 </a:t>
            </a:r>
            <a:r>
              <a:rPr lang="ko-KR" altLang="en-US" dirty="0" err="1"/>
              <a:t>포맷팅할건가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77AB71-C3D4-427B-BB29-544DB2E84443}"/>
              </a:ext>
            </a:extLst>
          </p:cNvPr>
          <p:cNvSpPr/>
          <p:nvPr/>
        </p:nvSpPr>
        <p:spPr>
          <a:xfrm>
            <a:off x="1272209" y="3467173"/>
            <a:ext cx="1461052" cy="685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BFF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67C64-C58D-46EB-BB9A-E0085D629FBE}"/>
              </a:ext>
            </a:extLst>
          </p:cNvPr>
          <p:cNvSpPr/>
          <p:nvPr/>
        </p:nvSpPr>
        <p:spPr>
          <a:xfrm>
            <a:off x="2890631" y="3536750"/>
            <a:ext cx="5098774" cy="603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데이터를 </a:t>
            </a:r>
            <a:r>
              <a:rPr lang="ko-KR" altLang="en-US" dirty="0" err="1"/>
              <a:t>포맷팅</a:t>
            </a:r>
            <a:r>
              <a:rPr lang="en-US" altLang="ko-KR" dirty="0"/>
              <a:t>, </a:t>
            </a:r>
            <a:r>
              <a:rPr lang="ko-KR" altLang="en-US" dirty="0"/>
              <a:t>정제할 수 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web</a:t>
            </a:r>
            <a:r>
              <a:rPr lang="ko-KR" altLang="en-US" dirty="0"/>
              <a:t>에 필요한 형식으로 데이터를 바꾼다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82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D9F9-B1D8-47DC-9CBF-DB976257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7781"/>
            <a:ext cx="9144000" cy="815767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8. Why React?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E37C-158E-4FA3-A4AF-E0343DCD4F44}"/>
              </a:ext>
            </a:extLst>
          </p:cNvPr>
          <p:cNvSpPr txBox="1"/>
          <p:nvPr/>
        </p:nvSpPr>
        <p:spPr>
          <a:xfrm flipH="1">
            <a:off x="2474844" y="1654002"/>
            <a:ext cx="8369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커뮤니티 </a:t>
            </a:r>
            <a:r>
              <a:rPr lang="en-US" altLang="ko-KR" dirty="0"/>
              <a:t>(Facebook)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확장성 </a:t>
            </a:r>
            <a:r>
              <a:rPr lang="en-US" altLang="ko-KR" dirty="0"/>
              <a:t>Next, Gatsby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경쟁 상대의 부재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채용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B7019C5-BE1C-41B8-B8D4-E726AD03462A}"/>
              </a:ext>
            </a:extLst>
          </p:cNvPr>
          <p:cNvSpPr txBox="1">
            <a:spLocks/>
          </p:cNvSpPr>
          <p:nvPr/>
        </p:nvSpPr>
        <p:spPr>
          <a:xfrm>
            <a:off x="1524000" y="3726671"/>
            <a:ext cx="9144000" cy="815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9. Why Function Component?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58E2F-C009-4924-BEB2-A96615805ED8}"/>
              </a:ext>
            </a:extLst>
          </p:cNvPr>
          <p:cNvSpPr txBox="1"/>
          <p:nvPr/>
        </p:nvSpPr>
        <p:spPr>
          <a:xfrm flipH="1">
            <a:off x="2554357" y="5142892"/>
            <a:ext cx="8369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 간결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직관적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Hooks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비즈니스 로직과 </a:t>
            </a:r>
            <a:r>
              <a:rPr lang="en-US" altLang="ko-KR" dirty="0"/>
              <a:t>UI </a:t>
            </a:r>
            <a:r>
              <a:rPr lang="ko-KR" altLang="en-US" dirty="0"/>
              <a:t>로직의 분리</a:t>
            </a:r>
          </a:p>
        </p:txBody>
      </p:sp>
    </p:spTree>
    <p:extLst>
      <p:ext uri="{BB962C8B-B14F-4D97-AF65-F5344CB8AC3E}">
        <p14:creationId xmlns:p14="http://schemas.microsoft.com/office/powerpoint/2010/main" val="197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632</Words>
  <Application>Microsoft Office PowerPoint</Application>
  <PresentationFormat>와이드스크린</PresentationFormat>
  <Paragraphs>163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1. 웹 전체를 아우르는 문제 정리하기</vt:lpstr>
      <vt:lpstr>2. 브라우저 렌더링 101</vt:lpstr>
      <vt:lpstr>2. 브라우저 렌더링 101</vt:lpstr>
      <vt:lpstr>3. 클라이언트 사이드 렌더링</vt:lpstr>
      <vt:lpstr>4. 서버 사이드 렌더링</vt:lpstr>
      <vt:lpstr>5. Micro Services Architectures </vt:lpstr>
      <vt:lpstr>6. Micro Frontend Architectures</vt:lpstr>
      <vt:lpstr>7. Backends For Frontend</vt:lpstr>
      <vt:lpstr>8. Why React?</vt:lpstr>
      <vt:lpstr>Next 기반 애플리케이션 개발 환경 구성하기</vt:lpstr>
      <vt:lpstr>Next 기반 애플리케이션 개발 환경 구성하기</vt:lpstr>
      <vt:lpstr>Next 기반 애플리케이션 개발 환경 구성하기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웹 전체를 아우르는 문제 정리하기</dc:title>
  <dc:creator>서지원</dc:creator>
  <cp:lastModifiedBy>서지원</cp:lastModifiedBy>
  <cp:revision>24</cp:revision>
  <dcterms:created xsi:type="dcterms:W3CDTF">2022-04-13T01:25:23Z</dcterms:created>
  <dcterms:modified xsi:type="dcterms:W3CDTF">2022-04-24T03:30:16Z</dcterms:modified>
</cp:coreProperties>
</file>