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3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6" r:id="rId6"/>
    <p:sldId id="261" r:id="rId7"/>
    <p:sldId id="263" r:id="rId8"/>
    <p:sldId id="268" r:id="rId9"/>
    <p:sldId id="271" r:id="rId10"/>
    <p:sldId id="269" r:id="rId11"/>
    <p:sldId id="265" r:id="rId12"/>
  </p:sldIdLst>
  <p:sldSz cx="12187238" cy="685482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>
        <a:alpha val="100000"/>
      </a:srgb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2"/>
    <p:restoredTop sz="90221"/>
  </p:normalViewPr>
  <p:slideViewPr>
    <p:cSldViewPr>
      <p:cViewPr varScale="1">
        <p:scale>
          <a:sx n="118" d="100"/>
          <a:sy n="118" d="100"/>
        </p:scale>
        <p:origin x="486" y="96"/>
      </p:cViewPr>
      <p:guideLst>
        <p:guide orient="horz" pos="2157"/>
        <p:guide pos="383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27" cy="7202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97" y="685800"/>
            <a:ext cx="6095804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4577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1673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1907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0141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328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4846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7766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3284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07908" y="6353597"/>
            <a:ext cx="2844293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91293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l" defTabSz="91293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2021-08-12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3261" y="6353597"/>
            <a:ext cx="3860060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91293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4438" y="6353597"/>
            <a:ext cx="284423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91293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1A0B375A-6ED1-4E7A-AFF2-92A891478FF5}" type="slidenum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r" defTabSz="91293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2021-08-12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제목 및 내용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7908" y="273003"/>
            <a:ext cx="10970766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2"/>
                </a:solidFill>
                <a:latin typeface="Arial"/>
                <a:sym typeface="Arial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908" y="1598334"/>
            <a:ext cx="10970766" cy="45251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45" lvl="0" indent="-342945" algn="l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마스터 텍스트 스타일을 편집합니다</a:t>
            </a:r>
          </a:p>
          <a:p>
            <a:pPr marL="342945" lvl="0" indent="-342945" algn="l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둘째 수준</a:t>
            </a:r>
          </a:p>
          <a:p>
            <a:pPr marL="342945" lvl="0" indent="-342945" algn="l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셋째 수준</a:t>
            </a:r>
          </a:p>
          <a:p>
            <a:pPr marL="342945" lvl="0" indent="-342945" algn="l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넷째 수준</a:t>
            </a:r>
          </a:p>
          <a:p>
            <a:pPr marL="342945" lvl="0" indent="-342945" algn="l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7908" y="6353597"/>
            <a:ext cx="2844293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91293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l" defTabSz="91293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2021-08-12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3261" y="6353597"/>
            <a:ext cx="386006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91293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4438" y="6353597"/>
            <a:ext cx="2844237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91293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D4310FE-EDF7-4C05-912F-1B73F66CC5CE}" type="slidenum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r" defTabSz="91293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  <a:sym typeface="Arial"/>
        </a:defRPr>
      </a:lvl1pPr>
      <a:lvl2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2pPr>
      <a:lvl3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3pPr>
      <a:lvl4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4pPr>
      <a:lvl5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5pPr>
      <a:lvl6pPr marL="4572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6pPr>
      <a:lvl7pPr marL="9144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7pPr>
      <a:lvl8pPr marL="13716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8pPr>
      <a:lvl9pPr marL="18288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9pPr>
    </p:titleStyle>
    <p:bodyStyle>
      <a:lvl1pPr marL="342900" indent="-342900" algn="l" rtl="0" fontAlgn="base" latinLnBrk="1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marL="742950" indent="-28575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marL="11430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marL="16002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marL="20574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2049"/>
          <p:cNvSpPr txBox="1"/>
          <p:nvPr/>
        </p:nvSpPr>
        <p:spPr>
          <a:xfrm>
            <a:off x="3247407" y="115877"/>
            <a:ext cx="5691768" cy="5189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굴림"/>
            </a:endParaRPr>
          </a:p>
        </p:txBody>
      </p:sp>
      <p:sp>
        <p:nvSpPr>
          <p:cNvPr id="2051" name="자유형: 도형 2050"/>
          <p:cNvSpPr/>
          <p:nvPr/>
        </p:nvSpPr>
        <p:spPr>
          <a:xfrm>
            <a:off x="11626288" y="261895"/>
            <a:ext cx="485724" cy="501576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52" name="TextBox 2051"/>
          <p:cNvSpPr txBox="1"/>
          <p:nvPr/>
        </p:nvSpPr>
        <p:spPr>
          <a:xfrm>
            <a:off x="250788" y="1842818"/>
            <a:ext cx="11690424" cy="24525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4600" b="1" i="0" baseline="0" dirty="0">
                <a:solidFill>
                  <a:srgbClr val="C75252">
                    <a:alpha val="100000"/>
                  </a:srgbClr>
                </a:solidFill>
                <a:latin typeface="함초롬돋움"/>
                <a:ea typeface="함초롬돋움"/>
              </a:rPr>
              <a:t>&lt; 자연어 처리</a:t>
            </a:r>
            <a:r>
              <a:rPr kumimoji="1" lang="en-US" altLang="ko-KR" sz="4600" b="1" i="0" baseline="0" dirty="0">
                <a:solidFill>
                  <a:srgbClr val="C75252">
                    <a:alpha val="100000"/>
                  </a:srgbClr>
                </a:solidFill>
                <a:latin typeface="함초롬돋움"/>
                <a:ea typeface="함초롬돋움"/>
              </a:rPr>
              <a:t> </a:t>
            </a:r>
            <a:r>
              <a:rPr kumimoji="1" lang="ko-KR" altLang="en-US" sz="4600" b="1" i="0" baseline="0" dirty="0">
                <a:solidFill>
                  <a:srgbClr val="C75252">
                    <a:alpha val="100000"/>
                  </a:srgbClr>
                </a:solidFill>
                <a:latin typeface="함초롬돋움"/>
                <a:ea typeface="함초롬돋움"/>
              </a:rPr>
              <a:t>&gt;</a:t>
            </a:r>
            <a:endParaRPr kumimoji="1" lang="en-US" altLang="ko-KR" sz="4600" b="1" i="0" baseline="0" dirty="0">
              <a:solidFill>
                <a:srgbClr val="C75252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0" lvl="0" indent="0" algn="ctr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en-US" altLang="ko-KR" sz="4600" b="1" dirty="0">
              <a:solidFill>
                <a:srgbClr val="C75252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0" lvl="0" indent="0" algn="ctr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4600" b="1" i="0" baseline="0" dirty="0">
                <a:solidFill>
                  <a:srgbClr val="0070C0"/>
                </a:solidFill>
                <a:latin typeface="함초롬돋움"/>
                <a:ea typeface="함초롬돋움"/>
              </a:rPr>
              <a:t>- </a:t>
            </a:r>
            <a:r>
              <a:rPr kumimoji="1" lang="ko-KR" altLang="en-US" sz="4600" b="1" i="0" baseline="0" dirty="0">
                <a:solidFill>
                  <a:srgbClr val="0070C0"/>
                </a:solidFill>
                <a:latin typeface="함초롬돋움"/>
                <a:ea typeface="함초롬돋움"/>
              </a:rPr>
              <a:t>데이터 </a:t>
            </a:r>
            <a:r>
              <a:rPr kumimoji="1" lang="ko-KR" altLang="en-US" sz="4600" b="1" i="0" baseline="0" dirty="0" err="1">
                <a:solidFill>
                  <a:srgbClr val="0070C0"/>
                </a:solidFill>
                <a:latin typeface="함초롬돋움"/>
                <a:ea typeface="함초롬돋움"/>
              </a:rPr>
              <a:t>크롤링</a:t>
            </a:r>
            <a:r>
              <a:rPr kumimoji="1" lang="ko-KR" altLang="en-US" sz="4600" b="1" i="0" baseline="0" dirty="0">
                <a:solidFill>
                  <a:srgbClr val="0070C0"/>
                </a:solidFill>
                <a:latin typeface="함초롬돋움"/>
                <a:ea typeface="함초롬돋움"/>
              </a:rPr>
              <a:t> </a:t>
            </a:r>
            <a:r>
              <a:rPr kumimoji="1" lang="en-US" altLang="ko-KR" sz="4600" b="1" i="0" baseline="0" dirty="0">
                <a:solidFill>
                  <a:srgbClr val="0070C0"/>
                </a:solidFill>
                <a:latin typeface="함초롬돋움"/>
                <a:ea typeface="함초롬돋움"/>
              </a:rPr>
              <a:t>-</a:t>
            </a:r>
            <a:endParaRPr kumimoji="1" lang="ko-KR" altLang="en-US" sz="4600" b="1" i="0" baseline="0" dirty="0">
              <a:solidFill>
                <a:srgbClr val="0070C0"/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097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3600" b="1" dirty="0" err="1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Selenuium_Crawling</a:t>
            </a:r>
            <a:endParaRPr kumimoji="1" lang="ko-KR" altLang="en-US" sz="3600" b="1" i="0" baseline="0" dirty="0">
              <a:solidFill>
                <a:srgbClr val="FF7C80">
                  <a:alpha val="100000"/>
                </a:srgbClr>
              </a:solidFill>
              <a:latin typeface="야놀자 야체 B"/>
              <a:ea typeface="굴림"/>
            </a:endParaRPr>
          </a:p>
        </p:txBody>
      </p:sp>
      <p:sp>
        <p:nvSpPr>
          <p:cNvPr id="4099" name="자유형: 도형 4098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48B282-2744-47FE-B386-FC395CB2F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5376" y="1122548"/>
            <a:ext cx="6511803" cy="29864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A763A5-37C9-4679-9256-5F2F96CEAC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4431" y="3139304"/>
            <a:ext cx="6081493" cy="34922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C7370D1-9017-44ED-898F-9E362D55F5D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641" t="24784" r="7179" b="19452"/>
          <a:stretch/>
        </p:blipFill>
        <p:spPr>
          <a:xfrm>
            <a:off x="475513" y="1266602"/>
            <a:ext cx="4561710" cy="21608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79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8193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600" b="1" i="0" baseline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결론</a:t>
            </a:r>
          </a:p>
        </p:txBody>
      </p:sp>
      <p:sp>
        <p:nvSpPr>
          <p:cNvPr id="8195" name="자유형: 도형 8194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96" name="내용 개체 틀 2"/>
          <p:cNvSpPr>
            <a:spLocks noGrp="1"/>
          </p:cNvSpPr>
          <p:nvPr>
            <p:ph sz="half" idx="1"/>
          </p:nvPr>
        </p:nvSpPr>
        <p:spPr>
          <a:xfrm>
            <a:off x="756783" y="1880441"/>
            <a:ext cx="10678434" cy="3709368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kumimoji="0" lang="ko-KR" altLang="en-US" sz="2000" b="0" i="0" baseline="0" dirty="0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데이터 </a:t>
            </a:r>
            <a:r>
              <a:rPr kumimoji="0" lang="ko-KR" altLang="en-US" sz="2000" b="0" i="0" baseline="0" dirty="0" err="1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크롤링을</a:t>
            </a:r>
            <a:r>
              <a:rPr kumimoji="0" lang="ko-KR" altLang="en-US" sz="2000" b="0" i="0" baseline="0" dirty="0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 통해서 기존에 수동적으로 작업했던 것들에 대해서 자동화 작업을 통해 보다 빠르고 효율적으로 진행 할 수 있었다</a:t>
            </a:r>
            <a:r>
              <a:rPr kumimoji="0" lang="en-US" altLang="ko-KR" sz="2000" b="0" i="0" baseline="0" dirty="0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.</a:t>
            </a: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endParaRPr kumimoji="0" lang="en-US" altLang="ko-KR" sz="2000" b="0" i="0" baseline="0" dirty="0">
              <a:solidFill>
                <a:srgbClr val="333333">
                  <a:alpha val="100000"/>
                </a:srgbClr>
              </a:solidFill>
              <a:latin typeface="Noto Sans KR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lang="ko-KR" altLang="en-US" sz="2000" dirty="0">
                <a:solidFill>
                  <a:srgbClr val="333333">
                    <a:alpha val="100000"/>
                  </a:srgbClr>
                </a:solidFill>
                <a:latin typeface="Noto Sans KR"/>
              </a:rPr>
              <a:t>위 데이터 작업을 거쳐 </a:t>
            </a:r>
            <a:r>
              <a:rPr lang="ko-KR" altLang="en-US" sz="2000" dirty="0" err="1">
                <a:solidFill>
                  <a:srgbClr val="333333">
                    <a:alpha val="100000"/>
                  </a:srgbClr>
                </a:solidFill>
                <a:latin typeface="Noto Sans KR"/>
              </a:rPr>
              <a:t>전처리</a:t>
            </a:r>
            <a:r>
              <a:rPr lang="ko-KR" altLang="en-US" sz="2000" dirty="0">
                <a:solidFill>
                  <a:srgbClr val="333333">
                    <a:alpha val="100000"/>
                  </a:srgbClr>
                </a:solidFill>
                <a:latin typeface="Noto Sans KR"/>
              </a:rPr>
              <a:t> 작업을 진행 할 수 있도록 이후 텍스트 전처리를 위해 </a:t>
            </a:r>
            <a:r>
              <a:rPr lang="en-US" altLang="ko-KR" sz="2000" dirty="0">
                <a:solidFill>
                  <a:srgbClr val="333333">
                    <a:alpha val="100000"/>
                  </a:srgbClr>
                </a:solidFill>
                <a:latin typeface="Noto Sans KR"/>
              </a:rPr>
              <a:t>NLTK</a:t>
            </a:r>
            <a:r>
              <a:rPr lang="ko-KR" altLang="en-US" sz="2000" dirty="0">
                <a:solidFill>
                  <a:srgbClr val="333333">
                    <a:alpha val="100000"/>
                  </a:srgbClr>
                </a:solidFill>
                <a:latin typeface="Noto Sans KR"/>
              </a:rPr>
              <a:t>나 </a:t>
            </a:r>
            <a:r>
              <a:rPr lang="en-US" altLang="ko-KR" sz="2000" dirty="0" err="1">
                <a:solidFill>
                  <a:srgbClr val="333333">
                    <a:alpha val="100000"/>
                  </a:srgbClr>
                </a:solidFill>
                <a:latin typeface="Noto Sans KR"/>
              </a:rPr>
              <a:t>KoNLPy</a:t>
            </a:r>
            <a:r>
              <a:rPr lang="ko-KR" altLang="en-US" sz="2000" dirty="0">
                <a:solidFill>
                  <a:srgbClr val="333333">
                    <a:alpha val="100000"/>
                  </a:srgbClr>
                </a:solidFill>
                <a:latin typeface="Noto Sans KR"/>
              </a:rPr>
              <a:t>를 통한 데이터 토큰화 작업을 공부해보고자 한다</a:t>
            </a:r>
            <a:endParaRPr kumimoji="0" lang="en-US" altLang="ko-KR" sz="2000" b="0" i="0" baseline="0" dirty="0">
              <a:solidFill>
                <a:srgbClr val="333333">
                  <a:alpha val="100000"/>
                </a:srgbClr>
              </a:solidFill>
              <a:latin typeface="Noto Sans KR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097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600" b="1" i="0" baseline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자연어 처리</a:t>
            </a:r>
          </a:p>
        </p:txBody>
      </p:sp>
      <p:sp>
        <p:nvSpPr>
          <p:cNvPr id="4099" name="자유형: 도형 4098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00" name="내용 개체 틀 2"/>
          <p:cNvSpPr>
            <a:spLocks noGrp="1"/>
          </p:cNvSpPr>
          <p:nvPr>
            <p:ph sz="half" idx="1"/>
          </p:nvPr>
        </p:nvSpPr>
        <p:spPr>
          <a:xfrm>
            <a:off x="754075" y="1554885"/>
            <a:ext cx="10669215" cy="4393646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kumimoji="1" lang="en-US" altLang="en-US" sz="180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우리가</a:t>
            </a:r>
            <a:r>
              <a:rPr kumimoji="1" lang="en-US" altLang="en-US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</a:t>
            </a:r>
            <a:r>
              <a:rPr kumimoji="1" lang="en-US" altLang="en-US" sz="180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일상</a:t>
            </a:r>
            <a:r>
              <a:rPr kumimoji="1" lang="en-US" altLang="en-US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생활에서 </a:t>
            </a:r>
            <a:r>
              <a:rPr kumimoji="1" lang="en-US" altLang="en-US" sz="180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사용하는</a:t>
            </a:r>
            <a:r>
              <a:rPr kumimoji="1" lang="en-US" altLang="en-US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</a:t>
            </a:r>
            <a:r>
              <a:rPr kumimoji="1" lang="en-US" altLang="en-US" sz="180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언어의</a:t>
            </a:r>
            <a:r>
              <a:rPr kumimoji="1" lang="en-US" altLang="en-US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</a:t>
            </a:r>
            <a:r>
              <a:rPr kumimoji="1" lang="en-US" altLang="en-US" sz="180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의미를</a:t>
            </a:r>
            <a:r>
              <a:rPr kumimoji="1" lang="en-US" altLang="en-US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</a:t>
            </a:r>
            <a:r>
              <a:rPr kumimoji="1" lang="en-US" altLang="en-US" sz="180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분석하여</a:t>
            </a:r>
            <a:r>
              <a:rPr kumimoji="1" lang="en-US" altLang="en-US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</a:t>
            </a:r>
            <a:r>
              <a:rPr kumimoji="1" lang="en-US" altLang="en-US" sz="180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컴퓨터가</a:t>
            </a:r>
            <a:r>
              <a:rPr kumimoji="1" lang="en-US" altLang="en-US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</a:t>
            </a:r>
            <a:r>
              <a:rPr kumimoji="1" lang="en-US" altLang="en-US" sz="180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처리할</a:t>
            </a:r>
            <a:r>
              <a:rPr kumimoji="1" lang="en-US" altLang="en-US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수 </a:t>
            </a:r>
            <a:r>
              <a:rPr kumimoji="1" lang="en-US" altLang="en-US" sz="180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있도록</a:t>
            </a:r>
            <a:r>
              <a:rPr kumimoji="1" lang="en-US" altLang="en-US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</a:t>
            </a:r>
            <a:r>
              <a:rPr kumimoji="1" lang="en-US" altLang="en-US" sz="180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하는</a:t>
            </a:r>
            <a:r>
              <a:rPr kumimoji="1" lang="en-US" altLang="en-US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일</a:t>
            </a:r>
            <a:r>
              <a:rPr kumimoji="1" lang="ko-KR" altLang="en-US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로</a:t>
            </a:r>
            <a:r>
              <a:rPr kumimoji="1" lang="en-US" altLang="ko-KR" sz="18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</a:t>
            </a:r>
            <a:r>
              <a:rPr kumimoji="1" lang="en-US" altLang="en-US" sz="180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인간의</a:t>
            </a:r>
            <a:r>
              <a:rPr kumimoji="1" lang="en-US" altLang="en-US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</a:t>
            </a:r>
            <a:r>
              <a:rPr kumimoji="1" lang="en-US" altLang="en-US" sz="180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의사</a:t>
            </a:r>
            <a:r>
              <a:rPr kumimoji="1" lang="en-US" altLang="en-US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</a:t>
            </a:r>
            <a:r>
              <a:rPr kumimoji="1" lang="en-US" altLang="en-US" sz="180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소통</a:t>
            </a:r>
            <a:r>
              <a:rPr kumimoji="1" lang="en-US" altLang="en-US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</a:t>
            </a:r>
            <a:r>
              <a:rPr kumimoji="1" lang="en-US" altLang="en-US" sz="180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방식과</a:t>
            </a:r>
            <a:r>
              <a:rPr kumimoji="1" lang="en-US" altLang="en-US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</a:t>
            </a:r>
            <a:r>
              <a:rPr kumimoji="1" lang="en-US" altLang="en-US" sz="180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컴퓨터의</a:t>
            </a:r>
            <a:r>
              <a:rPr kumimoji="1" lang="en-US" altLang="en-US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</a:t>
            </a:r>
            <a:r>
              <a:rPr kumimoji="1" lang="en-US" altLang="en-US" sz="180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이해력의</a:t>
            </a:r>
            <a:r>
              <a:rPr kumimoji="1" lang="en-US" altLang="en-US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</a:t>
            </a:r>
            <a:r>
              <a:rPr kumimoji="1" lang="en-US" altLang="en-US" sz="180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간극을</a:t>
            </a:r>
            <a:r>
              <a:rPr kumimoji="1" lang="en-US" altLang="en-US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</a:t>
            </a:r>
            <a:r>
              <a:rPr kumimoji="1" lang="en-US" altLang="en-US" sz="180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메우기</a:t>
            </a:r>
            <a:r>
              <a:rPr kumimoji="1" lang="en-US" altLang="en-US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</a:t>
            </a:r>
            <a:r>
              <a:rPr kumimoji="1" lang="en-US" altLang="en-US" sz="180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위해</a:t>
            </a:r>
            <a:r>
              <a:rPr kumimoji="1" lang="en-US" altLang="en-US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</a:t>
            </a:r>
            <a:r>
              <a:rPr kumimoji="1" lang="en-US" altLang="en-US" sz="180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컴퓨터</a:t>
            </a:r>
            <a:r>
              <a:rPr kumimoji="1" lang="en-US" altLang="en-US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</a:t>
            </a:r>
            <a:r>
              <a:rPr kumimoji="1" lang="en-US" altLang="en-US" sz="180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과학이나</a:t>
            </a:r>
            <a:r>
              <a:rPr kumimoji="1" lang="en-US" altLang="en-US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</a:t>
            </a:r>
            <a:r>
              <a:rPr kumimoji="1" lang="en-US" altLang="en-US" sz="180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전산</a:t>
            </a:r>
            <a:r>
              <a:rPr kumimoji="1" lang="en-US" altLang="en-US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</a:t>
            </a:r>
            <a:r>
              <a:rPr kumimoji="1" lang="en-US" altLang="en-US" sz="180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언어학</a:t>
            </a:r>
            <a:r>
              <a:rPr kumimoji="1" lang="en-US" altLang="en-US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등 </a:t>
            </a:r>
            <a:r>
              <a:rPr kumimoji="1" lang="en-US" altLang="en-US" sz="180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많은</a:t>
            </a:r>
            <a:r>
              <a:rPr kumimoji="1" lang="en-US" altLang="en-US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</a:t>
            </a:r>
            <a:r>
              <a:rPr kumimoji="1" lang="en-US" altLang="en-US" sz="180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분야가</a:t>
            </a:r>
            <a:r>
              <a:rPr kumimoji="1" lang="en-US" altLang="en-US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</a:t>
            </a:r>
            <a:r>
              <a:rPr kumimoji="1" lang="en-US" altLang="en-US" sz="180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동원</a:t>
            </a:r>
            <a:endParaRPr kumimoji="1" lang="ko-KR" altLang="en-US" sz="1800" i="0" baseline="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endParaRPr kumimoji="1" lang="en-US" altLang="en-US" sz="1800" i="0" baseline="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kumimoji="1" lang="en-US" altLang="en-US" sz="180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음성</a:t>
            </a:r>
            <a:r>
              <a:rPr kumimoji="1" lang="en-US" altLang="en-US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</a:t>
            </a:r>
            <a:r>
              <a:rPr kumimoji="1" lang="en-US" altLang="en-US" sz="180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인식</a:t>
            </a:r>
            <a:r>
              <a:rPr kumimoji="1" lang="en-US" altLang="en-US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, </a:t>
            </a:r>
            <a:r>
              <a:rPr kumimoji="1" lang="en-US" altLang="en-US" sz="180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내용</a:t>
            </a:r>
            <a:r>
              <a:rPr kumimoji="1" lang="en-US" altLang="en-US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</a:t>
            </a:r>
            <a:r>
              <a:rPr kumimoji="1" lang="en-US" altLang="en-US" sz="180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요약</a:t>
            </a:r>
            <a:r>
              <a:rPr kumimoji="1" lang="en-US" altLang="en-US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, </a:t>
            </a:r>
            <a:r>
              <a:rPr kumimoji="1" lang="en-US" altLang="en-US" sz="180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번역</a:t>
            </a:r>
            <a:r>
              <a:rPr kumimoji="1" lang="en-US" altLang="en-US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, </a:t>
            </a:r>
            <a:r>
              <a:rPr kumimoji="1" lang="en-US" altLang="en-US" sz="180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사용자의</a:t>
            </a:r>
            <a:r>
              <a:rPr kumimoji="1" lang="en-US" altLang="en-US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</a:t>
            </a:r>
            <a:r>
              <a:rPr kumimoji="1" lang="en-US" altLang="en-US" sz="180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감성</a:t>
            </a:r>
            <a:r>
              <a:rPr kumimoji="1" lang="en-US" altLang="en-US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</a:t>
            </a:r>
            <a:r>
              <a:rPr kumimoji="1" lang="en-US" altLang="en-US" sz="180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분석</a:t>
            </a:r>
            <a:r>
              <a:rPr kumimoji="1" lang="en-US" altLang="en-US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, </a:t>
            </a:r>
            <a:r>
              <a:rPr kumimoji="1" lang="en-US" altLang="en-US" sz="180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텍스트</a:t>
            </a:r>
            <a:r>
              <a:rPr kumimoji="1" lang="en-US" altLang="en-US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</a:t>
            </a:r>
            <a:r>
              <a:rPr kumimoji="1" lang="en-US" altLang="en-US" sz="180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분류</a:t>
            </a:r>
            <a:r>
              <a:rPr kumimoji="1" lang="en-US" altLang="en-US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</a:t>
            </a:r>
            <a:r>
              <a:rPr kumimoji="1" lang="en-US" altLang="en-US" sz="180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작업</a:t>
            </a:r>
            <a:r>
              <a:rPr kumimoji="1" lang="en-US" altLang="en-US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, </a:t>
            </a:r>
            <a:r>
              <a:rPr kumimoji="1" lang="en-US" altLang="en-US" sz="180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질의</a:t>
            </a:r>
            <a:r>
              <a:rPr kumimoji="1" lang="en-US" altLang="en-US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</a:t>
            </a:r>
            <a:r>
              <a:rPr kumimoji="1" lang="en-US" altLang="en-US" sz="180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응답</a:t>
            </a:r>
            <a:r>
              <a:rPr kumimoji="1" lang="en-US" altLang="en-US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</a:t>
            </a:r>
            <a:r>
              <a:rPr kumimoji="1" lang="en-US" altLang="en-US" sz="180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시스템</a:t>
            </a:r>
            <a:r>
              <a:rPr kumimoji="1" lang="en-US" altLang="en-US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, </a:t>
            </a:r>
            <a:r>
              <a:rPr kumimoji="1" lang="en-US" altLang="en-US" sz="180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챗봇과</a:t>
            </a:r>
            <a:r>
              <a:rPr kumimoji="1" lang="en-US" altLang="en-US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</a:t>
            </a:r>
            <a:r>
              <a:rPr kumimoji="1" lang="en-US" altLang="en-US" sz="180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같은</a:t>
            </a:r>
            <a:r>
              <a:rPr kumimoji="1" lang="en-US" altLang="en-US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</a:t>
            </a:r>
            <a:r>
              <a:rPr kumimoji="1" lang="en-US" altLang="en-US" sz="180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곳에서</a:t>
            </a:r>
            <a:r>
              <a:rPr kumimoji="1" lang="en-US" altLang="en-US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</a:t>
            </a:r>
            <a:r>
              <a:rPr kumimoji="1" lang="en-US" altLang="en-US" sz="180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사용되는</a:t>
            </a:r>
            <a:r>
              <a:rPr kumimoji="1" lang="en-US" altLang="en-US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</a:t>
            </a:r>
            <a:r>
              <a:rPr kumimoji="1" lang="en-US" altLang="en-US" sz="180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분야</a:t>
            </a:r>
            <a:endParaRPr kumimoji="1" lang="en-US" altLang="en-US" sz="1800" i="0" baseline="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endParaRPr kumimoji="1" lang="en-US" altLang="en-US" sz="180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endParaRPr kumimoji="1" lang="en-US" altLang="en-US" sz="1800" i="0" baseline="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DAF2EB-006A-4FE5-B2F6-64280963B020}"/>
              </a:ext>
            </a:extLst>
          </p:cNvPr>
          <p:cNvSpPr txBox="1"/>
          <p:nvPr/>
        </p:nvSpPr>
        <p:spPr>
          <a:xfrm>
            <a:off x="1530908" y="4625911"/>
            <a:ext cx="1184940" cy="646331"/>
          </a:xfrm>
          <a:prstGeom prst="rect">
            <a:avLst/>
          </a:prstGeom>
          <a:ln w="12700">
            <a:solidFill>
              <a:schemeClr val="accent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자연 언어</a:t>
            </a:r>
            <a:endParaRPr kumimoji="1" lang="en-US" altLang="ko-KR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  <a:p>
            <a:pPr algn="ctr"/>
            <a:r>
              <a:rPr kumimoji="1" lang="ko-KR" altLang="en-US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문장 입력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9ED815-2157-4489-9367-B233252E1EEF}"/>
              </a:ext>
            </a:extLst>
          </p:cNvPr>
          <p:cNvSpPr txBox="1"/>
          <p:nvPr/>
        </p:nvSpPr>
        <p:spPr>
          <a:xfrm>
            <a:off x="3402151" y="4625910"/>
            <a:ext cx="2810385" cy="646331"/>
          </a:xfrm>
          <a:prstGeom prst="rect">
            <a:avLst/>
          </a:prstGeom>
          <a:ln w="12700">
            <a:solidFill>
              <a:schemeClr val="accent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형태소 분석</a:t>
            </a:r>
            <a:endParaRPr kumimoji="1" lang="en-US" altLang="ko-KR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  <a:p>
            <a:pPr algn="ctr"/>
            <a:r>
              <a:rPr kumimoji="1" lang="ko-KR" altLang="en-US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(</a:t>
            </a:r>
            <a:r>
              <a:rPr kumimoji="1" lang="ko-KR" altLang="en-US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Morphological</a:t>
            </a:r>
            <a:r>
              <a:rPr kumimoji="1" lang="ko-KR" altLang="en-US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</a:t>
            </a:r>
            <a:r>
              <a:rPr kumimoji="1" lang="ko-KR" altLang="en-US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Analysis</a:t>
            </a:r>
            <a:r>
              <a:rPr kumimoji="1" lang="ko-KR" altLang="en-US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85F0AC-0F1F-4F02-8D21-24F3017D09E5}"/>
              </a:ext>
            </a:extLst>
          </p:cNvPr>
          <p:cNvSpPr txBox="1"/>
          <p:nvPr/>
        </p:nvSpPr>
        <p:spPr>
          <a:xfrm>
            <a:off x="7029970" y="4598209"/>
            <a:ext cx="2015295" cy="701731"/>
          </a:xfrm>
          <a:prstGeom prst="rect">
            <a:avLst/>
          </a:prstGeom>
          <a:ln w="12700">
            <a:solidFill>
              <a:schemeClr val="accent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 lvl="0" algn="ctr" defTabSz="912932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ko-KR" altLang="en-US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구문 분석</a:t>
            </a:r>
            <a:endParaRPr kumimoji="1" lang="en-US" altLang="ko-KR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  <a:p>
            <a:pPr lvl="0" algn="ctr" defTabSz="912932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ko-KR" altLang="en-US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(</a:t>
            </a:r>
            <a:r>
              <a:rPr kumimoji="1" lang="ko-KR" altLang="en-US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Syntax</a:t>
            </a:r>
            <a:r>
              <a:rPr kumimoji="1" lang="ko-KR" altLang="en-US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</a:t>
            </a:r>
            <a:r>
              <a:rPr kumimoji="1" lang="ko-KR" altLang="en-US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Analysis</a:t>
            </a:r>
            <a:r>
              <a:rPr kumimoji="1" lang="ko-KR" altLang="en-US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9E180D-8034-488D-AB39-A366555DC587}"/>
              </a:ext>
            </a:extLst>
          </p:cNvPr>
          <p:cNvSpPr txBox="1"/>
          <p:nvPr/>
        </p:nvSpPr>
        <p:spPr>
          <a:xfrm>
            <a:off x="3101094" y="5748095"/>
            <a:ext cx="2315057" cy="701731"/>
          </a:xfrm>
          <a:prstGeom prst="rect">
            <a:avLst/>
          </a:prstGeom>
          <a:ln w="12700">
            <a:solidFill>
              <a:schemeClr val="accent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 lvl="0" algn="ctr" defTabSz="912932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ko-KR" altLang="en-US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의미 분석</a:t>
            </a:r>
            <a:endParaRPr kumimoji="1" lang="en-US" altLang="ko-KR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  <a:p>
            <a:pPr lvl="0" algn="ctr" defTabSz="912932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ko-KR" altLang="en-US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(</a:t>
            </a:r>
            <a:r>
              <a:rPr kumimoji="1" lang="ko-KR" altLang="en-US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Semantic</a:t>
            </a:r>
            <a:r>
              <a:rPr kumimoji="1" lang="ko-KR" altLang="en-US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</a:t>
            </a:r>
            <a:r>
              <a:rPr kumimoji="1" lang="ko-KR" altLang="en-US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Analysis</a:t>
            </a:r>
            <a:r>
              <a:rPr kumimoji="1" lang="ko-KR" altLang="en-US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D9A2B1-0548-4E0E-8365-9622374C44DB}"/>
              </a:ext>
            </a:extLst>
          </p:cNvPr>
          <p:cNvSpPr txBox="1"/>
          <p:nvPr/>
        </p:nvSpPr>
        <p:spPr>
          <a:xfrm>
            <a:off x="6340397" y="5748095"/>
            <a:ext cx="2403222" cy="701731"/>
          </a:xfrm>
          <a:prstGeom prst="rect">
            <a:avLst/>
          </a:prstGeom>
          <a:ln w="12700">
            <a:solidFill>
              <a:schemeClr val="accent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 lvl="0" algn="ctr" defTabSz="912932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ko-KR" altLang="en-US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화용 분석</a:t>
            </a:r>
            <a:endParaRPr kumimoji="1" lang="en-US" altLang="ko-KR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  <a:p>
            <a:pPr lvl="0" algn="ctr" defTabSz="912932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ko-KR" altLang="en-US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(</a:t>
            </a:r>
            <a:r>
              <a:rPr kumimoji="1" lang="ko-KR" altLang="en-US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Pragmatic</a:t>
            </a:r>
            <a:r>
              <a:rPr kumimoji="1" lang="ko-KR" altLang="en-US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</a:t>
            </a:r>
            <a:r>
              <a:rPr kumimoji="1" lang="ko-KR" altLang="en-US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Analysis</a:t>
            </a:r>
            <a:r>
              <a:rPr kumimoji="1" lang="ko-KR" altLang="en-US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7D0BC4-D732-47D0-851C-823EB3058EF8}"/>
              </a:ext>
            </a:extLst>
          </p:cNvPr>
          <p:cNvSpPr txBox="1"/>
          <p:nvPr/>
        </p:nvSpPr>
        <p:spPr>
          <a:xfrm>
            <a:off x="9344699" y="5755270"/>
            <a:ext cx="646331" cy="646331"/>
          </a:xfrm>
          <a:prstGeom prst="rect">
            <a:avLst/>
          </a:prstGeom>
          <a:ln w="12700">
            <a:solidFill>
              <a:schemeClr val="accent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결과</a:t>
            </a:r>
            <a:endParaRPr kumimoji="1" lang="en-US" altLang="ko-KR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  <a:p>
            <a:pPr algn="ctr"/>
            <a:r>
              <a:rPr kumimoji="1" lang="ko-KR" altLang="en-US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도출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72B1981B-6350-41EC-950C-D70FE6E57EA0}"/>
              </a:ext>
            </a:extLst>
          </p:cNvPr>
          <p:cNvSpPr/>
          <p:nvPr/>
        </p:nvSpPr>
        <p:spPr>
          <a:xfrm>
            <a:off x="2879095" y="4818073"/>
            <a:ext cx="359808" cy="262002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200" b="0" i="0" u="none" strike="noStrike" cap="none" normalizeH="0" baseline="0"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A4B0F9AA-4103-4204-A397-50FAA7A108D4}"/>
              </a:ext>
            </a:extLst>
          </p:cNvPr>
          <p:cNvSpPr/>
          <p:nvPr/>
        </p:nvSpPr>
        <p:spPr>
          <a:xfrm>
            <a:off x="6409997" y="4818073"/>
            <a:ext cx="359808" cy="262002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200" b="0" i="0" u="none" strike="noStrike" cap="none" normalizeH="0" baseline="0"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308CD658-44BF-4F59-84A9-5C65C567CE5B}"/>
              </a:ext>
            </a:extLst>
          </p:cNvPr>
          <p:cNvSpPr/>
          <p:nvPr/>
        </p:nvSpPr>
        <p:spPr>
          <a:xfrm>
            <a:off x="5723581" y="5948531"/>
            <a:ext cx="359808" cy="262002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200" b="0" i="0" u="none" strike="noStrike" cap="none" normalizeH="0" baseline="0"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ED5163CF-9E58-4D77-B267-C022BA46C9F3}"/>
              </a:ext>
            </a:extLst>
          </p:cNvPr>
          <p:cNvSpPr/>
          <p:nvPr/>
        </p:nvSpPr>
        <p:spPr>
          <a:xfrm>
            <a:off x="8865361" y="5948531"/>
            <a:ext cx="359808" cy="262002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200" b="0" i="0" u="none" strike="noStrike" cap="none" normalizeH="0" baseline="0"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CA3BB21F-FACD-497E-8859-D1FC1D106785}"/>
              </a:ext>
            </a:extLst>
          </p:cNvPr>
          <p:cNvSpPr/>
          <p:nvPr/>
        </p:nvSpPr>
        <p:spPr>
          <a:xfrm>
            <a:off x="9262807" y="4806838"/>
            <a:ext cx="359808" cy="262002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200" b="0" i="0" u="none" strike="noStrike" cap="none" normalizeH="0" baseline="0"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097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600" b="1" i="0" baseline="0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자연어 처리</a:t>
            </a:r>
            <a:r>
              <a:rPr kumimoji="1" lang="en-US" altLang="ko-KR" sz="3600" b="1" i="0" baseline="0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_</a:t>
            </a:r>
            <a:r>
              <a:rPr kumimoji="1" lang="ko-KR" altLang="en-US" sz="3600" b="1" i="0" baseline="0" dirty="0" err="1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크롤링</a:t>
            </a:r>
            <a:endParaRPr kumimoji="1" lang="en-US" altLang="ko-KR" sz="3600" b="1" i="0" baseline="0" dirty="0">
              <a:solidFill>
                <a:srgbClr val="FF7C80">
                  <a:alpha val="100000"/>
                </a:srgbClr>
              </a:solidFill>
              <a:latin typeface="야놀자 야체 B"/>
              <a:ea typeface="굴림"/>
            </a:endParaRPr>
          </a:p>
        </p:txBody>
      </p:sp>
      <p:sp>
        <p:nvSpPr>
          <p:cNvPr id="4099" name="자유형: 도형 4098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00" name="내용 개체 틀 2"/>
          <p:cNvSpPr>
            <a:spLocks noGrp="1"/>
          </p:cNvSpPr>
          <p:nvPr>
            <p:ph sz="half" idx="1"/>
          </p:nvPr>
        </p:nvSpPr>
        <p:spPr>
          <a:xfrm>
            <a:off x="754075" y="1698764"/>
            <a:ext cx="10671923" cy="4249767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kumimoji="1" lang="ko-KR" altLang="en-US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각각의 문장의 의미를 분석하는 </a:t>
            </a:r>
            <a:r>
              <a:rPr kumimoji="1" lang="ko-KR" altLang="en-US" sz="180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전처리</a:t>
            </a:r>
            <a:r>
              <a:rPr kumimoji="1" lang="ko-KR" altLang="en-US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과정 전에 진행 할 문장 데이터를 수집하기 위해서 일일이 수작업으로 데이터를 모으기에는 시간적 </a:t>
            </a:r>
            <a:r>
              <a:rPr kumimoji="1" lang="ko-KR" altLang="en-US" sz="18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효율이 떨어진다고 할 수 있다</a:t>
            </a:r>
            <a:r>
              <a:rPr kumimoji="1" lang="en-US" altLang="ko-KR" sz="18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.</a:t>
            </a: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endParaRPr kumimoji="1" lang="en-US" altLang="ko-KR" sz="1800" i="0" baseline="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kumimoji="1" lang="ko-KR" altLang="en-US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이에 보다 효율적으로 많은 데이터 수집을 위해서 </a:t>
            </a:r>
            <a:r>
              <a:rPr kumimoji="1" lang="ko-KR" altLang="en-US" sz="1800" i="0" baseline="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크롤링을</a:t>
            </a:r>
            <a:r>
              <a:rPr kumimoji="1" lang="ko-KR" altLang="en-US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활용</a:t>
            </a:r>
            <a:r>
              <a:rPr kumimoji="1" lang="en-US" altLang="ko-KR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,</a:t>
            </a:r>
            <a:r>
              <a:rPr kumimoji="1" lang="ko-KR" altLang="en-US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자동화 작업을 통해서 보다 쉽게 데이터를 가져올 수 있다</a:t>
            </a: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endParaRPr kumimoji="1" lang="ko-KR" altLang="en-US" sz="1800" i="0" baseline="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  <a:p>
            <a:pPr marL="347708" lvl="0" indent="-347708" algn="l" defTabSz="91293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kumimoji="1" lang="ko-KR" altLang="en-US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위 과정에서는 텍스트 데이터를 수집하는데 </a:t>
            </a:r>
            <a:r>
              <a:rPr kumimoji="1" lang="en-US" altLang="ko-KR" sz="1800" b="1" i="0" baseline="0" dirty="0">
                <a:solidFill>
                  <a:srgbClr val="C00000"/>
                </a:solidFill>
                <a:latin typeface="돋움"/>
                <a:ea typeface="돋움"/>
              </a:rPr>
              <a:t>BeautifulSoup4</a:t>
            </a:r>
            <a:r>
              <a:rPr kumimoji="1" lang="ko-KR" altLang="en-US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를 사용해서 웹에서의 원하는 데이터를 </a:t>
            </a:r>
            <a:r>
              <a:rPr kumimoji="1" lang="en-US" altLang="ko-KR" sz="18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HTML</a:t>
            </a:r>
            <a:r>
              <a:rPr kumimoji="1" lang="ko-KR" altLang="en-US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로 부터 가져 올 수 있</a:t>
            </a:r>
            <a:r>
              <a:rPr kumimoji="1" lang="ko-KR" altLang="en-US" sz="18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고</a:t>
            </a:r>
            <a:r>
              <a:rPr kumimoji="1" lang="en-US" altLang="ko-KR" sz="18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, </a:t>
            </a:r>
            <a:r>
              <a:rPr kumimoji="1" lang="en-US" altLang="ko-KR" sz="1800" b="1" dirty="0">
                <a:solidFill>
                  <a:srgbClr val="C00000"/>
                </a:solidFill>
                <a:latin typeface="돋움"/>
                <a:ea typeface="돋움"/>
              </a:rPr>
              <a:t>Selenium</a:t>
            </a:r>
            <a:r>
              <a:rPr kumimoji="1" lang="ko-KR" altLang="en-US" sz="18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을 통해 원하는 이미지 소스 데이터도 받을 수 있다</a:t>
            </a:r>
            <a:endParaRPr kumimoji="1" lang="ko-KR" altLang="en-US" sz="1800" i="0" baseline="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097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3600" b="1" i="0" baseline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BeautifulSoup</a:t>
            </a:r>
          </a:p>
        </p:txBody>
      </p:sp>
      <p:sp>
        <p:nvSpPr>
          <p:cNvPr id="4099" name="자유형: 도형 4098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00" name="내용 개체 틀 2"/>
          <p:cNvSpPr>
            <a:spLocks noGrp="1"/>
          </p:cNvSpPr>
          <p:nvPr>
            <p:ph sz="half" idx="1"/>
          </p:nvPr>
        </p:nvSpPr>
        <p:spPr>
          <a:xfrm>
            <a:off x="754075" y="2058899"/>
            <a:ext cx="10669215" cy="3745578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en-US" altLang="ko-KR" sz="18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Beautiful Soup</a:t>
            </a:r>
            <a:r>
              <a:rPr kumimoji="1" lang="ko-KR" altLang="en-US" sz="18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은 </a:t>
            </a:r>
            <a:r>
              <a:rPr kumimoji="1" lang="en-US" altLang="ko-KR" sz="18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HTML </a:t>
            </a:r>
            <a:r>
              <a:rPr kumimoji="1" lang="ko-KR" altLang="en-US" sz="18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및 </a:t>
            </a:r>
            <a:r>
              <a:rPr kumimoji="1" lang="en-US" altLang="ko-KR" sz="18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XML </a:t>
            </a:r>
            <a:r>
              <a:rPr kumimoji="1" lang="ko-KR" altLang="en-US" sz="18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문서를 구문 분석하는 </a:t>
            </a:r>
            <a:r>
              <a:rPr kumimoji="1" lang="en-US" altLang="ko-KR" sz="18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Python </a:t>
            </a:r>
            <a:r>
              <a:rPr kumimoji="1" lang="ko-KR" altLang="en-US" sz="18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패키지</a:t>
            </a:r>
            <a:endParaRPr kumimoji="1" lang="en-US" altLang="ko-KR" sz="180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  <a:p>
            <a:pPr marL="347708" lvl="0" indent="-347708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endParaRPr kumimoji="1" lang="en-US" altLang="ko-KR" sz="180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  <a:p>
            <a:pPr marL="347708" lvl="0" indent="-347708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sz="18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웹 </a:t>
            </a:r>
            <a:r>
              <a:rPr kumimoji="1" lang="ko-KR" altLang="en-US" sz="180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스크래핑에</a:t>
            </a:r>
            <a:r>
              <a:rPr kumimoji="1" lang="ko-KR" altLang="en-US" sz="18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유용한 </a:t>
            </a:r>
            <a:r>
              <a:rPr kumimoji="1" lang="en-US" altLang="ko-KR" sz="18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HTML</a:t>
            </a:r>
            <a:r>
              <a:rPr kumimoji="1" lang="ko-KR" altLang="en-US" sz="18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에서 데이터를 추출하는 데 사용할 수 있는 구문 분석 페이지용 파스 트리를 만든다</a:t>
            </a:r>
            <a:endParaRPr kumimoji="1" lang="en-US" altLang="ko-KR" sz="180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  <a:p>
            <a:pPr marL="347708" lvl="0" indent="-347708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endParaRPr kumimoji="1" lang="en-US" altLang="ko-KR" sz="1800" i="0" baseline="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  <a:p>
            <a:pPr marL="347708" lvl="0" indent="-347708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sz="1800" i="0" baseline="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위 작업을 통해서 </a:t>
            </a:r>
            <a:r>
              <a:rPr kumimoji="1" lang="ko-KR" altLang="en-US" sz="18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텍스트 형태의 </a:t>
            </a:r>
            <a:r>
              <a:rPr kumimoji="1" lang="en-US" altLang="ko-KR" sz="18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html</a:t>
            </a:r>
            <a:r>
              <a:rPr kumimoji="1" lang="ko-KR" altLang="en-US" sz="18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을 우리가 사용하기에 용이하도록 </a:t>
            </a:r>
            <a:r>
              <a:rPr kumimoji="1" lang="ko-KR" altLang="en-US" sz="1800" dirty="0" err="1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바꿀수</a:t>
            </a:r>
            <a:r>
              <a:rPr kumimoji="1" lang="ko-KR" altLang="en-US" sz="18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 있다</a:t>
            </a:r>
            <a:r>
              <a:rPr kumimoji="1" lang="en-US" altLang="ko-KR" sz="1800" dirty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.</a:t>
            </a:r>
            <a:endParaRPr kumimoji="1" lang="en-US" altLang="ko-KR" sz="1800" i="0" baseline="0" dirty="0">
              <a:solidFill>
                <a:srgbClr val="000000">
                  <a:alpha val="100000"/>
                </a:srgbClr>
              </a:solidFill>
              <a:latin typeface="돋움"/>
              <a:ea typeface="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097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3600" b="1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Beautiful</a:t>
            </a:r>
            <a:r>
              <a:rPr kumimoji="1" lang="ko-KR" altLang="en-US" sz="3600" b="1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 </a:t>
            </a:r>
            <a:r>
              <a:rPr kumimoji="1" lang="en-US" altLang="ko-KR" sz="3600" b="1" dirty="0" err="1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Soup_Crawling</a:t>
            </a:r>
            <a:endParaRPr kumimoji="1" lang="ko-KR" altLang="en-US" sz="3600" b="1" i="0" baseline="0" dirty="0">
              <a:solidFill>
                <a:srgbClr val="FF7C80">
                  <a:alpha val="100000"/>
                </a:srgbClr>
              </a:solidFill>
              <a:latin typeface="야놀자 야체 B"/>
              <a:ea typeface="굴림"/>
            </a:endParaRPr>
          </a:p>
        </p:txBody>
      </p:sp>
      <p:sp>
        <p:nvSpPr>
          <p:cNvPr id="4099" name="자유형: 도형 4098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00" name="내용 개체 틀 2"/>
          <p:cNvSpPr>
            <a:spLocks noGrp="1"/>
          </p:cNvSpPr>
          <p:nvPr>
            <p:ph sz="half" idx="1"/>
          </p:nvPr>
        </p:nvSpPr>
        <p:spPr>
          <a:xfrm>
            <a:off x="754075" y="1266602"/>
            <a:ext cx="10669215" cy="5113917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0" indent="0">
              <a:lnSpc>
                <a:spcPct val="175000"/>
              </a:lnSpc>
              <a:buNone/>
            </a:pPr>
            <a:r>
              <a:rPr lang="en-US" altLang="ko-KR" sz="1400" dirty="0"/>
              <a:t>import requests	</a:t>
            </a:r>
            <a:r>
              <a:rPr lang="en-US" altLang="ko-KR" sz="1200" b="1" dirty="0">
                <a:solidFill>
                  <a:srgbClr val="00B050"/>
                </a:solidFill>
              </a:rPr>
              <a:t># HTML</a:t>
            </a:r>
            <a:r>
              <a:rPr lang="ko-KR" altLang="en-US" sz="1200" b="1" dirty="0">
                <a:solidFill>
                  <a:srgbClr val="00B050"/>
                </a:solidFill>
              </a:rPr>
              <a:t>문서에 담긴 내용을 가져오도록 요청할 수 있는 모듈</a:t>
            </a:r>
            <a:endParaRPr lang="en-US" altLang="ko-KR" sz="1200" b="1" dirty="0">
              <a:solidFill>
                <a:srgbClr val="00B050"/>
              </a:solidFill>
            </a:endParaRPr>
          </a:p>
          <a:p>
            <a:pPr marL="0" indent="0">
              <a:lnSpc>
                <a:spcPct val="175000"/>
              </a:lnSpc>
              <a:buNone/>
            </a:pPr>
            <a:r>
              <a:rPr lang="en-US" altLang="ko-KR" sz="1400" dirty="0"/>
              <a:t>from bs4 import </a:t>
            </a:r>
            <a:r>
              <a:rPr lang="en-US" altLang="ko-KR" sz="1400" dirty="0" err="1"/>
              <a:t>BeautifulSoup</a:t>
            </a:r>
            <a:endParaRPr lang="en-US" altLang="ko-KR" sz="1400" dirty="0"/>
          </a:p>
          <a:p>
            <a:pPr marL="0" indent="0">
              <a:lnSpc>
                <a:spcPct val="175000"/>
              </a:lnSpc>
              <a:buNone/>
            </a:pPr>
            <a:br>
              <a:rPr lang="en-US" altLang="ko-KR" sz="1400" dirty="0"/>
            </a:br>
            <a:r>
              <a:rPr lang="en-US" altLang="ko-KR" sz="1400" dirty="0" err="1"/>
              <a:t>url</a:t>
            </a:r>
            <a:r>
              <a:rPr lang="en-US" altLang="ko-KR" sz="1400" dirty="0"/>
              <a:t> = </a:t>
            </a:r>
            <a:r>
              <a:rPr lang="en-US" altLang="ko-KR" sz="1400" dirty="0">
                <a:solidFill>
                  <a:srgbClr val="C00000"/>
                </a:solidFill>
              </a:rPr>
              <a:t>”</a:t>
            </a:r>
            <a:r>
              <a:rPr lang="en-US" altLang="ko-KR" sz="1400" i="1" dirty="0">
                <a:solidFill>
                  <a:srgbClr val="C00000"/>
                </a:solidFill>
              </a:rPr>
              <a:t> https://search.naver.com/</a:t>
            </a:r>
            <a:r>
              <a:rPr lang="en-US" altLang="ko-KR" sz="1400" i="1" dirty="0" err="1">
                <a:solidFill>
                  <a:srgbClr val="C00000"/>
                </a:solidFill>
              </a:rPr>
              <a:t>search.naver?where</a:t>
            </a:r>
            <a:r>
              <a:rPr lang="en-US" altLang="ko-KR" sz="1400" i="1" dirty="0">
                <a:solidFill>
                  <a:srgbClr val="C00000"/>
                </a:solidFill>
              </a:rPr>
              <a:t>=</a:t>
            </a:r>
            <a:r>
              <a:rPr lang="en-US" altLang="ko-KR" sz="1400" i="1" dirty="0" err="1">
                <a:solidFill>
                  <a:srgbClr val="C00000"/>
                </a:solidFill>
              </a:rPr>
              <a:t>view&amp;sm</a:t>
            </a:r>
            <a:r>
              <a:rPr lang="en-US" altLang="ko-KR" sz="1400" i="1" dirty="0">
                <a:solidFill>
                  <a:srgbClr val="C00000"/>
                </a:solidFill>
              </a:rPr>
              <a:t>=</a:t>
            </a:r>
            <a:r>
              <a:rPr lang="en-US" altLang="ko-KR" sz="1400" i="1" dirty="0" err="1">
                <a:solidFill>
                  <a:srgbClr val="C00000"/>
                </a:solidFill>
              </a:rPr>
              <a:t>tab_jum&amp;query</a:t>
            </a:r>
            <a:r>
              <a:rPr lang="en-US" altLang="ko-KR" sz="1400" i="1" dirty="0">
                <a:solidFill>
                  <a:srgbClr val="C00000"/>
                </a:solidFill>
              </a:rPr>
              <a:t>=%ED%97%A4%EB%AA%A8%ED%9E%98”</a:t>
            </a:r>
          </a:p>
          <a:p>
            <a:pPr marL="0" indent="0">
              <a:lnSpc>
                <a:spcPct val="175000"/>
              </a:lnSpc>
              <a:buNone/>
            </a:pPr>
            <a:r>
              <a:rPr lang="en-US" altLang="ko-KR" sz="1400" b="1" i="1" dirty="0">
                <a:solidFill>
                  <a:srgbClr val="C00000"/>
                </a:solidFill>
              </a:rPr>
              <a:t>						</a:t>
            </a:r>
            <a:r>
              <a:rPr lang="en-US" altLang="ko-KR" sz="1200" b="1" dirty="0">
                <a:solidFill>
                  <a:srgbClr val="00B050"/>
                </a:solidFill>
              </a:rPr>
              <a:t># </a:t>
            </a:r>
            <a:r>
              <a:rPr lang="ko-KR" altLang="en-US" sz="1200" b="1" dirty="0">
                <a:solidFill>
                  <a:srgbClr val="00B050"/>
                </a:solidFill>
              </a:rPr>
              <a:t>작업을 진행할 링크를 작성</a:t>
            </a:r>
            <a:endParaRPr lang="en-US" altLang="ko-KR" sz="1200" b="1" dirty="0">
              <a:solidFill>
                <a:srgbClr val="00B050"/>
              </a:solidFill>
            </a:endParaRPr>
          </a:p>
          <a:p>
            <a:pPr marL="0" indent="0">
              <a:lnSpc>
                <a:spcPct val="175000"/>
              </a:lnSpc>
              <a:buNone/>
            </a:pPr>
            <a:r>
              <a:rPr lang="en-US" altLang="ko-KR" sz="1400" dirty="0"/>
              <a:t>result = </a:t>
            </a:r>
            <a:r>
              <a:rPr lang="en-US" altLang="ko-KR" sz="1400" dirty="0" err="1"/>
              <a:t>requests.get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)		</a:t>
            </a:r>
            <a:r>
              <a:rPr lang="en-US" altLang="ko-KR" sz="1200" b="1" dirty="0">
                <a:solidFill>
                  <a:srgbClr val="00B050"/>
                </a:solidFill>
              </a:rPr>
              <a:t># HTML</a:t>
            </a:r>
            <a:r>
              <a:rPr lang="ko-KR" altLang="en-US" sz="1200" b="1" dirty="0">
                <a:solidFill>
                  <a:srgbClr val="00B050"/>
                </a:solidFill>
              </a:rPr>
              <a:t>로 부터 문서를 가져오기 위한 요청을 통해 문서 전체를 가져온다</a:t>
            </a:r>
            <a:endParaRPr lang="en-US" altLang="ko-KR" sz="1200" b="1" dirty="0">
              <a:solidFill>
                <a:srgbClr val="00B050"/>
              </a:solidFill>
            </a:endParaRPr>
          </a:p>
          <a:p>
            <a:pPr marL="0" indent="0">
              <a:lnSpc>
                <a:spcPct val="175000"/>
              </a:lnSpc>
              <a:buNone/>
            </a:pPr>
            <a:r>
              <a:rPr lang="en-US" altLang="ko-KR" sz="1400" dirty="0" err="1"/>
              <a:t>bs_obj</a:t>
            </a:r>
            <a:r>
              <a:rPr lang="en-US" altLang="ko-KR" sz="1400" dirty="0"/>
              <a:t> = </a:t>
            </a:r>
            <a:r>
              <a:rPr lang="en-US" altLang="ko-KR" sz="1400" dirty="0" err="1"/>
              <a:t>BeautifulSoup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result.content</a:t>
            </a:r>
            <a:r>
              <a:rPr lang="en-US" altLang="ko-KR" sz="1400" dirty="0"/>
              <a:t>, "</a:t>
            </a:r>
            <a:r>
              <a:rPr lang="en-US" altLang="ko-KR" sz="1400" dirty="0" err="1"/>
              <a:t>html.parser</a:t>
            </a:r>
            <a:r>
              <a:rPr lang="en-US" altLang="ko-KR" sz="1400" dirty="0"/>
              <a:t>")</a:t>
            </a:r>
          </a:p>
          <a:p>
            <a:pPr marL="0" indent="0">
              <a:lnSpc>
                <a:spcPct val="175000"/>
              </a:lnSpc>
              <a:buNone/>
            </a:pPr>
            <a:r>
              <a:rPr lang="en-US" altLang="ko-KR" sz="1400" dirty="0"/>
              <a:t>		</a:t>
            </a:r>
            <a:r>
              <a:rPr lang="en-US" altLang="ko-KR" sz="1200" b="1" dirty="0">
                <a:solidFill>
                  <a:srgbClr val="00B050"/>
                </a:solidFill>
              </a:rPr>
              <a:t># </a:t>
            </a:r>
            <a:r>
              <a:rPr lang="en-US" altLang="ko-KR" sz="1200" b="1" dirty="0" err="1">
                <a:solidFill>
                  <a:srgbClr val="00B050"/>
                </a:solidFill>
              </a:rPr>
              <a:t>html.parser</a:t>
            </a:r>
            <a:r>
              <a:rPr lang="en-US" altLang="ko-KR" sz="1200" b="1" dirty="0">
                <a:solidFill>
                  <a:srgbClr val="00B050"/>
                </a:solidFill>
              </a:rPr>
              <a:t> </a:t>
            </a:r>
            <a:r>
              <a:rPr lang="ko-KR" altLang="en-US" sz="1200" b="1" dirty="0">
                <a:solidFill>
                  <a:srgbClr val="00B050"/>
                </a:solidFill>
              </a:rPr>
              <a:t>를 통해 받은 문서 전체를 작업에 쓸 수 있는 형태로 파싱 작업 진행</a:t>
            </a:r>
            <a:endParaRPr lang="en-US" altLang="ko-KR" sz="1200" dirty="0"/>
          </a:p>
          <a:p>
            <a:pPr marL="0" indent="0">
              <a:lnSpc>
                <a:spcPct val="175000"/>
              </a:lnSpc>
              <a:buNone/>
            </a:pPr>
            <a:r>
              <a:rPr lang="en-US" altLang="ko-KR" sz="1400" dirty="0" err="1"/>
              <a:t>lst_total</a:t>
            </a:r>
            <a:r>
              <a:rPr lang="en-US" altLang="ko-KR" sz="1400" dirty="0"/>
              <a:t> = </a:t>
            </a:r>
            <a:r>
              <a:rPr lang="en-US" altLang="ko-KR" sz="1400" dirty="0" err="1">
                <a:solidFill>
                  <a:srgbClr val="FF0000"/>
                </a:solidFill>
              </a:rPr>
              <a:t>bs_obj.find</a:t>
            </a:r>
            <a:r>
              <a:rPr lang="en-US" altLang="ko-KR" sz="1400" dirty="0">
                <a:solidFill>
                  <a:srgbClr val="FF0000"/>
                </a:solidFill>
              </a:rPr>
              <a:t>("ul", {"class":"</a:t>
            </a:r>
            <a:r>
              <a:rPr lang="en-US" altLang="ko-KR" sz="1400" dirty="0" err="1">
                <a:solidFill>
                  <a:srgbClr val="FF0000"/>
                </a:solidFill>
              </a:rPr>
              <a:t>lst_total</a:t>
            </a:r>
            <a:r>
              <a:rPr lang="en-US" altLang="ko-KR" sz="1400" dirty="0">
                <a:solidFill>
                  <a:srgbClr val="FF0000"/>
                </a:solidFill>
              </a:rPr>
              <a:t> _</a:t>
            </a:r>
            <a:r>
              <a:rPr lang="en-US" altLang="ko-KR" sz="1400" dirty="0" err="1">
                <a:solidFill>
                  <a:srgbClr val="FF0000"/>
                </a:solidFill>
              </a:rPr>
              <a:t>list_base</a:t>
            </a:r>
            <a:r>
              <a:rPr lang="en-US" altLang="ko-KR" sz="1400" dirty="0">
                <a:solidFill>
                  <a:srgbClr val="FF0000"/>
                </a:solidFill>
              </a:rPr>
              <a:t>"})</a:t>
            </a:r>
            <a:r>
              <a:rPr lang="en-US" altLang="ko-KR" sz="1400" dirty="0"/>
              <a:t>     </a:t>
            </a:r>
            <a:r>
              <a:rPr lang="en-US" altLang="ko-KR" sz="1200" b="1" dirty="0">
                <a:solidFill>
                  <a:srgbClr val="00B050"/>
                </a:solidFill>
              </a:rPr>
              <a:t># </a:t>
            </a:r>
            <a:r>
              <a:rPr lang="ko-KR" altLang="en-US" sz="1200" b="1" dirty="0">
                <a:solidFill>
                  <a:srgbClr val="00B050"/>
                </a:solidFill>
              </a:rPr>
              <a:t>추출한 </a:t>
            </a:r>
            <a:r>
              <a:rPr lang="en-US" altLang="ko-KR" sz="1200" b="1" dirty="0">
                <a:solidFill>
                  <a:srgbClr val="00B050"/>
                </a:solidFill>
              </a:rPr>
              <a:t>HTML</a:t>
            </a:r>
            <a:r>
              <a:rPr lang="ko-KR" altLang="en-US" sz="1200" b="1" dirty="0">
                <a:solidFill>
                  <a:srgbClr val="00B050"/>
                </a:solidFill>
              </a:rPr>
              <a:t>문서로 부터 원하는 태그로 들어가 텍스트를 가져온다</a:t>
            </a:r>
            <a:endParaRPr lang="en-US" altLang="ko-KR" sz="1200" b="1" dirty="0">
              <a:solidFill>
                <a:srgbClr val="00B050"/>
              </a:solidFill>
            </a:endParaRPr>
          </a:p>
          <a:p>
            <a:pPr marL="0" indent="0">
              <a:lnSpc>
                <a:spcPct val="175000"/>
              </a:lnSpc>
              <a:buNone/>
            </a:pPr>
            <a:r>
              <a:rPr lang="en-US" altLang="ko-KR" sz="1400" dirty="0"/>
              <a:t>for n in range(1,30) :</a:t>
            </a:r>
          </a:p>
          <a:p>
            <a:pPr marL="0" indent="0">
              <a:lnSpc>
                <a:spcPct val="175000"/>
              </a:lnSpc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data_rank</a:t>
            </a:r>
            <a:r>
              <a:rPr lang="en-US" altLang="ko-KR" sz="1400" dirty="0"/>
              <a:t> = </a:t>
            </a:r>
            <a:r>
              <a:rPr lang="en-US" altLang="ko-KR" sz="1400" dirty="0" err="1">
                <a:solidFill>
                  <a:srgbClr val="FF0000"/>
                </a:solidFill>
              </a:rPr>
              <a:t>lst_total.find</a:t>
            </a:r>
            <a:r>
              <a:rPr lang="en-US" altLang="ko-KR" sz="1400" dirty="0">
                <a:solidFill>
                  <a:srgbClr val="FF0000"/>
                </a:solidFill>
              </a:rPr>
              <a:t>("li", {"</a:t>
            </a:r>
            <a:r>
              <a:rPr lang="en-US" altLang="ko-KR" sz="1400" dirty="0" err="1">
                <a:solidFill>
                  <a:srgbClr val="FF0000"/>
                </a:solidFill>
              </a:rPr>
              <a:t>da</a:t>
            </a:r>
            <a:r>
              <a:rPr lang="en-US" altLang="ko-KR" sz="1400" dirty="0">
                <a:solidFill>
                  <a:srgbClr val="FF0000"/>
                </a:solidFill>
              </a:rPr>
              <a:t>ta-cr-rank":str(n)}	</a:t>
            </a:r>
            <a:r>
              <a:rPr lang="en-US" altLang="ko-KR" sz="1200" b="1" dirty="0">
                <a:solidFill>
                  <a:srgbClr val="00B050"/>
                </a:solidFill>
              </a:rPr>
              <a:t># </a:t>
            </a:r>
            <a:r>
              <a:rPr lang="ko-KR" altLang="en-US" sz="1200" b="1" dirty="0">
                <a:solidFill>
                  <a:srgbClr val="00B050"/>
                </a:solidFill>
              </a:rPr>
              <a:t>반복문을 통해 해당 텍스트의 내용을 가져와 태그별로 작업 진행</a:t>
            </a:r>
            <a:endParaRPr lang="en-US" altLang="ko-KR" sz="1200" b="1" dirty="0">
              <a:solidFill>
                <a:srgbClr val="00B050"/>
              </a:solidFill>
            </a:endParaRPr>
          </a:p>
          <a:p>
            <a:pPr marL="0" indent="0">
              <a:lnSpc>
                <a:spcPct val="175000"/>
              </a:lnSpc>
              <a:buNone/>
            </a:pPr>
            <a:r>
              <a:rPr lang="en-US" altLang="ko-KR" sz="1400" b="1" dirty="0">
                <a:solidFill>
                  <a:srgbClr val="00B050"/>
                </a:solidFill>
              </a:rPr>
              <a:t>        </a:t>
            </a:r>
            <a:r>
              <a:rPr lang="en-US" altLang="ko-KR" sz="1400" dirty="0" err="1"/>
              <a:t>api_txt_lines</a:t>
            </a:r>
            <a:r>
              <a:rPr lang="en-US" altLang="ko-KR" sz="1400" dirty="0"/>
              <a:t>=</a:t>
            </a:r>
            <a:r>
              <a:rPr lang="en-US" altLang="ko-KR" sz="1400" dirty="0" err="1">
                <a:solidFill>
                  <a:srgbClr val="FF0000"/>
                </a:solidFill>
              </a:rPr>
              <a:t>data_rank.find</a:t>
            </a:r>
            <a:r>
              <a:rPr lang="en-US" altLang="ko-KR" sz="1400" dirty="0">
                <a:solidFill>
                  <a:srgbClr val="FF0000"/>
                </a:solidFill>
              </a:rPr>
              <a:t>("a",{"class":"</a:t>
            </a:r>
            <a:r>
              <a:rPr lang="en-US" altLang="ko-KR" sz="1400" dirty="0" err="1">
                <a:solidFill>
                  <a:srgbClr val="FF0000"/>
                </a:solidFill>
              </a:rPr>
              <a:t>api_txt_lines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total_tit</a:t>
            </a:r>
            <a:r>
              <a:rPr lang="en-US" altLang="ko-KR" sz="1400" dirty="0">
                <a:solidFill>
                  <a:srgbClr val="FF0000"/>
                </a:solidFill>
              </a:rPr>
              <a:t>"})  </a:t>
            </a:r>
          </a:p>
          <a:p>
            <a:pPr marL="0" indent="0">
              <a:lnSpc>
                <a:spcPct val="175000"/>
              </a:lnSpc>
              <a:buNone/>
            </a:pPr>
            <a:r>
              <a:rPr lang="en-US" altLang="ko-KR" sz="1400" dirty="0"/>
              <a:t>        print(str(n),</a:t>
            </a:r>
            <a:r>
              <a:rPr lang="en-US" altLang="ko-KR" sz="1400" dirty="0" err="1"/>
              <a:t>api_txt_lines.text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9020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097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3600" b="1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Beautiful</a:t>
            </a:r>
            <a:r>
              <a:rPr kumimoji="1" lang="ko-KR" altLang="en-US" sz="3600" b="1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 </a:t>
            </a:r>
            <a:r>
              <a:rPr kumimoji="1" lang="en-US" altLang="ko-KR" sz="3600" b="1" dirty="0" err="1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Soup_Crawling</a:t>
            </a:r>
            <a:endParaRPr kumimoji="1" lang="ko-KR" altLang="en-US" sz="3600" b="1" i="0" baseline="0" dirty="0">
              <a:solidFill>
                <a:srgbClr val="FF7C80">
                  <a:alpha val="100000"/>
                </a:srgbClr>
              </a:solidFill>
              <a:latin typeface="야놀자 야체 B"/>
              <a:ea typeface="굴림"/>
            </a:endParaRPr>
          </a:p>
        </p:txBody>
      </p:sp>
      <p:sp>
        <p:nvSpPr>
          <p:cNvPr id="4099" name="자유형: 도형 4098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04BFEE4-958F-4670-BC85-3EBEB740B9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038"/>
          <a:stretch/>
        </p:blipFill>
        <p:spPr>
          <a:xfrm>
            <a:off x="5877538" y="1770790"/>
            <a:ext cx="5494135" cy="41718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810532-8BFC-4F85-8957-95FC719B6C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820" y="1076646"/>
            <a:ext cx="3969173" cy="55600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097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3600" b="1" dirty="0" err="1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Selenuium</a:t>
            </a:r>
            <a:endParaRPr kumimoji="1" lang="ko-KR" altLang="en-US" sz="3600" b="1" i="0" baseline="0" dirty="0">
              <a:solidFill>
                <a:srgbClr val="FF7C80">
                  <a:alpha val="100000"/>
                </a:srgbClr>
              </a:solidFill>
              <a:latin typeface="야놀자 야체 B"/>
              <a:ea typeface="굴림"/>
            </a:endParaRPr>
          </a:p>
        </p:txBody>
      </p:sp>
      <p:sp>
        <p:nvSpPr>
          <p:cNvPr id="4099" name="자유형: 도형 4098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00" name="내용 개체 틀 2"/>
          <p:cNvSpPr>
            <a:spLocks noGrp="1"/>
          </p:cNvSpPr>
          <p:nvPr>
            <p:ph sz="half" idx="1"/>
          </p:nvPr>
        </p:nvSpPr>
        <p:spPr>
          <a:xfrm>
            <a:off x="754075" y="1554710"/>
            <a:ext cx="10669215" cy="4393821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ko-KR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웹 브라우저를 컨트롤하여 웹 </a:t>
            </a:r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UI </a:t>
            </a:r>
            <a:r>
              <a:rPr lang="ko-KR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를 자동화하는 도구 중의 하나이다</a:t>
            </a:r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7708" lvl="0" indent="-347708"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endParaRPr lang="en-US" altLang="ko-K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7708" lvl="0" indent="-347708"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ko-KR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로컬 컴퓨터의 웹 브라우저를 컨트롤하기 위해서 </a:t>
            </a:r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Selenium Client </a:t>
            </a:r>
            <a:r>
              <a:rPr lang="ko-KR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사용</a:t>
            </a:r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, WebDriver</a:t>
            </a:r>
            <a:r>
              <a:rPr lang="ko-KR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라는 공통 인터페이스와 각 브라우저 </a:t>
            </a:r>
            <a:r>
              <a:rPr lang="ko-KR" alt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타입별</a:t>
            </a:r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(IE, Chrome, </a:t>
            </a:r>
            <a:r>
              <a:rPr lang="en-US" altLang="ko-KR" sz="1500" dirty="0" err="1">
                <a:latin typeface="Arial" panose="020B0604020202020204" pitchFamily="34" charset="0"/>
                <a:cs typeface="Arial" panose="020B0604020202020204" pitchFamily="34" charset="0"/>
              </a:rPr>
              <a:t>FireFox</a:t>
            </a:r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등</a:t>
            </a:r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로 하나씩 있는 </a:t>
            </a:r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Browser Driver</a:t>
            </a:r>
            <a:r>
              <a:rPr lang="ko-KR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로 구성되어 있다</a:t>
            </a:r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7708" lvl="0" indent="-347708"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endParaRPr kumimoji="1" lang="en-US" altLang="ko-KR" sz="1500" i="0" baseline="0" dirty="0">
              <a:solidFill>
                <a:srgbClr val="000000">
                  <a:alpha val="100000"/>
                </a:srgbClr>
              </a:solidFill>
              <a:latin typeface="Arial" panose="020B0604020202020204" pitchFamily="34" charset="0"/>
              <a:ea typeface="돋움"/>
              <a:cs typeface="Arial" panose="020B0604020202020204" pitchFamily="34" charset="0"/>
            </a:endParaRPr>
          </a:p>
          <a:p>
            <a:pPr marL="347708" lvl="0" indent="-347708"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sz="1500" i="0" baseline="0" dirty="0">
                <a:solidFill>
                  <a:srgbClr val="000000">
                    <a:alpha val="100000"/>
                  </a:srgbClr>
                </a:solidFill>
                <a:latin typeface="+mn-ea"/>
                <a:cs typeface="Arial" panose="020B0604020202020204" pitchFamily="34" charset="0"/>
              </a:rPr>
              <a:t>모듈을 통해 해당 </a:t>
            </a:r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Browser Driver</a:t>
            </a:r>
            <a:r>
              <a:rPr lang="ko-KR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를 사용할 수도 있지만 사용자에게 맞는 컴퓨터를 사용하기 위해서는 개별적으로 드라이버 파일을 다운받아 사용해야 한다</a:t>
            </a:r>
            <a:endParaRPr kumimoji="1" lang="ko-KR" altLang="en-US" sz="1500" i="0" baseline="0" dirty="0">
              <a:solidFill>
                <a:srgbClr val="000000">
                  <a:alpha val="100000"/>
                </a:srgbClr>
              </a:solidFill>
              <a:latin typeface="Arial" panose="020B0604020202020204" pitchFamily="34" charset="0"/>
              <a:ea typeface="돋움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097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3600" b="1" dirty="0" err="1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Selenuium_Crawling</a:t>
            </a:r>
            <a:endParaRPr kumimoji="1" lang="ko-KR" altLang="en-US" sz="3600" b="1" i="0" baseline="0" dirty="0">
              <a:solidFill>
                <a:srgbClr val="FF7C80">
                  <a:alpha val="100000"/>
                </a:srgbClr>
              </a:solidFill>
              <a:latin typeface="야놀자 야체 B"/>
              <a:ea typeface="굴림"/>
            </a:endParaRPr>
          </a:p>
        </p:txBody>
      </p:sp>
      <p:sp>
        <p:nvSpPr>
          <p:cNvPr id="4099" name="자유형: 도형 4098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00" name="내용 개체 틀 2"/>
          <p:cNvSpPr>
            <a:spLocks noGrp="1"/>
          </p:cNvSpPr>
          <p:nvPr>
            <p:ph sz="half" idx="1"/>
          </p:nvPr>
        </p:nvSpPr>
        <p:spPr>
          <a:xfrm>
            <a:off x="754075" y="1554710"/>
            <a:ext cx="10669215" cy="4393821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None/>
              <a:defRPr/>
            </a:pPr>
            <a:r>
              <a:rPr lang="en-US" altLang="ko-KR" sz="1500" dirty="0">
                <a:latin typeface="+mn-ea"/>
                <a:cs typeface="Arial" panose="020B0604020202020204" pitchFamily="34" charset="0"/>
              </a:rPr>
              <a:t>def crawling(name):</a:t>
            </a:r>
          </a:p>
          <a:p>
            <a:pPr marL="0" lvl="0" indent="0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None/>
              <a:defRPr/>
            </a:pPr>
            <a:r>
              <a:rPr lang="en-US" altLang="ko-KR" sz="1500" dirty="0"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sz="1500" dirty="0" err="1">
                <a:latin typeface="+mn-ea"/>
                <a:cs typeface="Arial" panose="020B0604020202020204" pitchFamily="34" charset="0"/>
              </a:rPr>
              <a:t>chromedriver</a:t>
            </a:r>
            <a:r>
              <a:rPr lang="en-US" altLang="ko-KR" sz="1500" dirty="0">
                <a:latin typeface="+mn-ea"/>
                <a:cs typeface="Arial" panose="020B0604020202020204" pitchFamily="34" charset="0"/>
              </a:rPr>
              <a:t> = 'C://chromedriver.exe'</a:t>
            </a:r>
          </a:p>
          <a:p>
            <a:pPr marL="0" lvl="0" indent="0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None/>
              <a:defRPr/>
            </a:pPr>
            <a:r>
              <a:rPr lang="en-US" altLang="ko-KR" sz="1500" dirty="0">
                <a:latin typeface="+mn-ea"/>
                <a:cs typeface="Arial" panose="020B0604020202020204" pitchFamily="34" charset="0"/>
              </a:rPr>
              <a:t>    driver = </a:t>
            </a:r>
            <a:r>
              <a:rPr lang="en-US" altLang="ko-KR" sz="1500" dirty="0" err="1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webdriver.Chrome</a:t>
            </a:r>
            <a:r>
              <a:rPr lang="en-US" altLang="ko-KR" sz="1500" dirty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500" dirty="0" err="1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chromedriver</a:t>
            </a:r>
            <a:r>
              <a:rPr lang="en-US" altLang="ko-KR" sz="1500" dirty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 marL="0" lvl="0" indent="0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None/>
              <a:defRPr/>
            </a:pPr>
            <a:r>
              <a:rPr kumimoji="1" lang="en-US" altLang="ko-KR" sz="1500" dirty="0">
                <a:solidFill>
                  <a:srgbClr val="000000">
                    <a:alpha val="100000"/>
                  </a:srgbClr>
                </a:solidFill>
                <a:latin typeface="+mn-ea"/>
                <a:cs typeface="Arial" panose="020B0604020202020204" pitchFamily="34" charset="0"/>
              </a:rPr>
              <a:t>    				</a:t>
            </a:r>
            <a:r>
              <a:rPr kumimoji="1" lang="en-US" altLang="ko-KR" sz="1200" b="1" dirty="0">
                <a:solidFill>
                  <a:srgbClr val="00B050"/>
                </a:solidFill>
                <a:latin typeface="+mn-ea"/>
                <a:cs typeface="Arial" panose="020B0604020202020204" pitchFamily="34" charset="0"/>
              </a:rPr>
              <a:t># </a:t>
            </a:r>
            <a:r>
              <a:rPr kumimoji="1" lang="ko-KR" altLang="en-US" sz="1200" b="1" dirty="0">
                <a:solidFill>
                  <a:srgbClr val="00B050"/>
                </a:solidFill>
                <a:latin typeface="+mn-ea"/>
                <a:cs typeface="Arial" panose="020B0604020202020204" pitchFamily="34" charset="0"/>
              </a:rPr>
              <a:t>사용자의 </a:t>
            </a:r>
            <a:r>
              <a:rPr kumimoji="1" lang="en-US" altLang="ko-KR" sz="1200" b="1" dirty="0" err="1">
                <a:solidFill>
                  <a:srgbClr val="00B050"/>
                </a:solidFill>
                <a:latin typeface="+mn-ea"/>
                <a:cs typeface="Arial" panose="020B0604020202020204" pitchFamily="34" charset="0"/>
              </a:rPr>
              <a:t>chromedriver</a:t>
            </a:r>
            <a:r>
              <a:rPr kumimoji="1" lang="ko-KR" altLang="en-US" sz="1200" b="1" dirty="0">
                <a:solidFill>
                  <a:srgbClr val="00B050"/>
                </a:solidFill>
                <a:latin typeface="+mn-ea"/>
                <a:cs typeface="Arial" panose="020B0604020202020204" pitchFamily="34" charset="0"/>
              </a:rPr>
              <a:t>를 사용하도록 설정해서 자동화 작업을 진행</a:t>
            </a:r>
            <a:endParaRPr kumimoji="1" lang="en-US" altLang="ko-KR" sz="1200" b="1" dirty="0">
              <a:solidFill>
                <a:srgbClr val="00B050"/>
              </a:solidFill>
              <a:latin typeface="+mn-ea"/>
              <a:cs typeface="Arial" panose="020B0604020202020204" pitchFamily="34" charset="0"/>
            </a:endParaRPr>
          </a:p>
          <a:p>
            <a:pPr marL="0" lvl="0" indent="0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None/>
              <a:defRPr/>
            </a:pPr>
            <a:r>
              <a:rPr kumimoji="1" lang="en-US" altLang="ko-KR" sz="1500" dirty="0">
                <a:solidFill>
                  <a:srgbClr val="000000">
                    <a:alpha val="100000"/>
                  </a:srgbClr>
                </a:solidFill>
                <a:latin typeface="+mn-ea"/>
                <a:cs typeface="Arial" panose="020B0604020202020204" pitchFamily="34" charset="0"/>
              </a:rPr>
              <a:t>    </a:t>
            </a:r>
          </a:p>
          <a:p>
            <a:pPr marL="0" lvl="0" indent="0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None/>
              <a:defRPr/>
            </a:pPr>
            <a:r>
              <a:rPr kumimoji="1" lang="en-US" altLang="ko-KR" sz="1500" dirty="0">
                <a:solidFill>
                  <a:srgbClr val="000000">
                    <a:alpha val="100000"/>
                  </a:srgbClr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kumimoji="1" lang="en-US" altLang="ko-KR" sz="1500" dirty="0" err="1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driver.get</a:t>
            </a:r>
            <a:r>
              <a:rPr kumimoji="1" lang="en-US" altLang="ko-KR" sz="1500" dirty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('https://www.google.co.kr/imghp?hl=ko')</a:t>
            </a:r>
          </a:p>
          <a:p>
            <a:pPr marL="0" lvl="0" indent="0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None/>
              <a:defRPr/>
            </a:pPr>
            <a:r>
              <a:rPr kumimoji="1" lang="en-US" altLang="ko-KR" sz="1500" dirty="0">
                <a:solidFill>
                  <a:srgbClr val="000000">
                    <a:alpha val="100000"/>
                  </a:srgbClr>
                </a:solidFill>
                <a:latin typeface="+mn-ea"/>
                <a:cs typeface="Arial" panose="020B0604020202020204" pitchFamily="34" charset="0"/>
              </a:rPr>
              <a:t>    Keyword=</a:t>
            </a:r>
            <a:r>
              <a:rPr kumimoji="1" lang="en-US" altLang="ko-KR" sz="1500" dirty="0" err="1">
                <a:solidFill>
                  <a:srgbClr val="000000">
                    <a:alpha val="100000"/>
                  </a:srgbClr>
                </a:solidFill>
                <a:latin typeface="+mn-ea"/>
                <a:cs typeface="Arial" panose="020B0604020202020204" pitchFamily="34" charset="0"/>
              </a:rPr>
              <a:t>driver.find_element_by_xpath</a:t>
            </a:r>
            <a:r>
              <a:rPr kumimoji="1" lang="en-US" altLang="ko-KR" sz="1500" dirty="0">
                <a:solidFill>
                  <a:srgbClr val="000000">
                    <a:alpha val="100000"/>
                  </a:srgbClr>
                </a:solidFill>
                <a:latin typeface="+mn-ea"/>
                <a:cs typeface="Arial" panose="020B0604020202020204" pitchFamily="34" charset="0"/>
              </a:rPr>
              <a:t>('//*[@id="</a:t>
            </a:r>
            <a:r>
              <a:rPr kumimoji="1" lang="en-US" altLang="ko-KR" sz="1500" dirty="0" err="1">
                <a:solidFill>
                  <a:srgbClr val="000000">
                    <a:alpha val="100000"/>
                  </a:srgbClr>
                </a:solidFill>
                <a:latin typeface="+mn-ea"/>
                <a:cs typeface="Arial" panose="020B0604020202020204" pitchFamily="34" charset="0"/>
              </a:rPr>
              <a:t>sbtc</a:t>
            </a:r>
            <a:r>
              <a:rPr kumimoji="1" lang="en-US" altLang="ko-KR" sz="1500" dirty="0">
                <a:solidFill>
                  <a:srgbClr val="000000">
                    <a:alpha val="100000"/>
                  </a:srgbClr>
                </a:solidFill>
                <a:latin typeface="+mn-ea"/>
                <a:cs typeface="Arial" panose="020B0604020202020204" pitchFamily="34" charset="0"/>
              </a:rPr>
              <a:t>"]/div/div[2]/input')</a:t>
            </a:r>
          </a:p>
          <a:p>
            <a:pPr marL="0" lvl="0" indent="0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None/>
              <a:defRPr/>
            </a:pPr>
            <a:r>
              <a:rPr kumimoji="1" lang="en-US" altLang="ko-KR" sz="1500" dirty="0">
                <a:solidFill>
                  <a:srgbClr val="000000">
                    <a:alpha val="100000"/>
                  </a:srgbClr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kumimoji="1" lang="en-US" altLang="ko-KR" sz="1500" dirty="0" err="1">
                <a:solidFill>
                  <a:srgbClr val="000000">
                    <a:alpha val="100000"/>
                  </a:srgbClr>
                </a:solidFill>
                <a:latin typeface="+mn-ea"/>
                <a:cs typeface="Arial" panose="020B0604020202020204" pitchFamily="34" charset="0"/>
              </a:rPr>
              <a:t>Keyword.send_keys</a:t>
            </a:r>
            <a:r>
              <a:rPr kumimoji="1" lang="en-US" altLang="ko-KR" sz="1500" dirty="0">
                <a:solidFill>
                  <a:srgbClr val="000000">
                    <a:alpha val="100000"/>
                  </a:srgbClr>
                </a:solidFill>
                <a:latin typeface="+mn-ea"/>
                <a:cs typeface="Arial" panose="020B0604020202020204" pitchFamily="34" charset="0"/>
              </a:rPr>
              <a:t>(name)</a:t>
            </a:r>
          </a:p>
          <a:p>
            <a:pPr marL="0" lvl="0" indent="0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None/>
              <a:defRPr/>
            </a:pPr>
            <a:r>
              <a:rPr kumimoji="1" lang="en-US" altLang="ko-KR" sz="1500" dirty="0">
                <a:solidFill>
                  <a:srgbClr val="000000">
                    <a:alpha val="100000"/>
                  </a:srgbClr>
                </a:solidFill>
                <a:latin typeface="+mn-ea"/>
                <a:cs typeface="Arial" panose="020B0604020202020204" pitchFamily="34" charset="0"/>
              </a:rPr>
              <a:t>    </a:t>
            </a:r>
            <a:r>
              <a:rPr kumimoji="1" lang="en-US" altLang="ko-KR" sz="1500" dirty="0" err="1">
                <a:solidFill>
                  <a:srgbClr val="000000">
                    <a:alpha val="100000"/>
                  </a:srgbClr>
                </a:solidFill>
                <a:latin typeface="+mn-ea"/>
                <a:cs typeface="Arial" panose="020B0604020202020204" pitchFamily="34" charset="0"/>
              </a:rPr>
              <a:t>driver.find_element_by_xpath</a:t>
            </a:r>
            <a:r>
              <a:rPr kumimoji="1" lang="en-US" altLang="ko-KR" sz="1500" dirty="0">
                <a:solidFill>
                  <a:srgbClr val="000000">
                    <a:alpha val="100000"/>
                  </a:srgbClr>
                </a:solidFill>
                <a:latin typeface="+mn-ea"/>
                <a:cs typeface="Arial" panose="020B0604020202020204" pitchFamily="34" charset="0"/>
              </a:rPr>
              <a:t>('//*[@id="</a:t>
            </a:r>
            <a:r>
              <a:rPr kumimoji="1" lang="en-US" altLang="ko-KR" sz="1500" dirty="0" err="1">
                <a:solidFill>
                  <a:srgbClr val="000000">
                    <a:alpha val="100000"/>
                  </a:srgbClr>
                </a:solidFill>
                <a:latin typeface="+mn-ea"/>
                <a:cs typeface="Arial" panose="020B0604020202020204" pitchFamily="34" charset="0"/>
              </a:rPr>
              <a:t>sbtc</a:t>
            </a:r>
            <a:r>
              <a:rPr kumimoji="1" lang="en-US" altLang="ko-KR" sz="1500" dirty="0">
                <a:solidFill>
                  <a:srgbClr val="000000">
                    <a:alpha val="100000"/>
                  </a:srgbClr>
                </a:solidFill>
                <a:latin typeface="+mn-ea"/>
                <a:cs typeface="Arial" panose="020B0604020202020204" pitchFamily="34" charset="0"/>
              </a:rPr>
              <a:t>"]/button').click()</a:t>
            </a:r>
          </a:p>
          <a:p>
            <a:pPr marL="0" lvl="0" indent="0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None/>
              <a:defRPr/>
            </a:pPr>
            <a:r>
              <a:rPr kumimoji="1" lang="en-US" altLang="ko-KR" sz="1500" i="0" baseline="0" dirty="0">
                <a:solidFill>
                  <a:srgbClr val="000000">
                    <a:alpha val="100000"/>
                  </a:srgbClr>
                </a:solidFill>
                <a:latin typeface="+mn-ea"/>
                <a:cs typeface="Arial" panose="020B0604020202020204" pitchFamily="34" charset="0"/>
              </a:rPr>
              <a:t>				</a:t>
            </a:r>
            <a:r>
              <a:rPr kumimoji="1" lang="en-US" altLang="ko-KR" sz="1200" b="1" i="0" baseline="0" dirty="0">
                <a:solidFill>
                  <a:srgbClr val="00B050"/>
                </a:solidFill>
                <a:latin typeface="+mn-ea"/>
                <a:cs typeface="Arial" panose="020B0604020202020204" pitchFamily="34" charset="0"/>
              </a:rPr>
              <a:t># </a:t>
            </a:r>
            <a:r>
              <a:rPr kumimoji="1" lang="ko-KR" altLang="en-US" sz="1200" b="1" i="0" baseline="0" dirty="0">
                <a:solidFill>
                  <a:srgbClr val="00B050"/>
                </a:solidFill>
                <a:latin typeface="+mn-ea"/>
                <a:cs typeface="Arial" panose="020B0604020202020204" pitchFamily="34" charset="0"/>
              </a:rPr>
              <a:t>구글 이미지 창을 통해 원하는 이미지를 검색하도록 자동화 진행</a:t>
            </a:r>
          </a:p>
        </p:txBody>
      </p:sp>
    </p:spTree>
    <p:extLst>
      <p:ext uri="{BB962C8B-B14F-4D97-AF65-F5344CB8AC3E}">
        <p14:creationId xmlns:p14="http://schemas.microsoft.com/office/powerpoint/2010/main" val="227149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097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3600" b="1" dirty="0" err="1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Selenuium_Crawling</a:t>
            </a:r>
            <a:endParaRPr kumimoji="1" lang="ko-KR" altLang="en-US" sz="3600" b="1" i="0" baseline="0" dirty="0">
              <a:solidFill>
                <a:srgbClr val="FF7C80">
                  <a:alpha val="100000"/>
                </a:srgbClr>
              </a:solidFill>
              <a:latin typeface="야놀자 야체 B"/>
              <a:ea typeface="굴림"/>
            </a:endParaRPr>
          </a:p>
        </p:txBody>
      </p:sp>
      <p:sp>
        <p:nvSpPr>
          <p:cNvPr id="4099" name="자유형: 도형 4098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00" name="내용 개체 틀 2"/>
          <p:cNvSpPr>
            <a:spLocks noGrp="1"/>
          </p:cNvSpPr>
          <p:nvPr>
            <p:ph sz="half" idx="1"/>
          </p:nvPr>
        </p:nvSpPr>
        <p:spPr>
          <a:xfrm>
            <a:off x="754075" y="1194576"/>
            <a:ext cx="10669215" cy="4969862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None/>
              <a:defRPr/>
            </a:pPr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links=[]</a:t>
            </a:r>
          </a:p>
          <a:p>
            <a:pPr marL="0" lvl="0" indent="0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None/>
              <a:defRPr/>
            </a:pPr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    images = </a:t>
            </a:r>
            <a:r>
              <a:rPr lang="en-US" altLang="ko-KR" sz="1500" dirty="0" err="1">
                <a:latin typeface="Arial" panose="020B0604020202020204" pitchFamily="34" charset="0"/>
                <a:cs typeface="Arial" panose="020B0604020202020204" pitchFamily="34" charset="0"/>
              </a:rPr>
              <a:t>driver.</a:t>
            </a:r>
            <a:r>
              <a:rPr lang="en-US" altLang="ko-KR" sz="1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find_elements_by_css_selector</a:t>
            </a:r>
            <a:r>
              <a:rPr lang="en-US" altLang="ko-KR" sz="1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("img.rg_i.Q4LuWd")</a:t>
            </a:r>
          </a:p>
          <a:p>
            <a:pPr marL="0" lvl="0" indent="0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None/>
              <a:defRPr/>
            </a:pPr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altLang="ko-KR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해당</a:t>
            </a:r>
            <a:r>
              <a:rPr lang="en-US" altLang="ko-KR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ko-KR" altLang="en-US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태그로 부터 이미지 파일 소스를 불러와서 사용</a:t>
            </a:r>
            <a:endParaRPr lang="en-US" altLang="ko-KR" sz="12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None/>
              <a:defRPr/>
            </a:pPr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    for image in images:</a:t>
            </a:r>
          </a:p>
          <a:p>
            <a:pPr marL="0" lvl="0" indent="0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None/>
              <a:defRPr/>
            </a:pPr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        if </a:t>
            </a:r>
            <a:r>
              <a:rPr lang="en-US" altLang="ko-KR" sz="1500" dirty="0" err="1">
                <a:latin typeface="Arial" panose="020B0604020202020204" pitchFamily="34" charset="0"/>
                <a:cs typeface="Arial" panose="020B0604020202020204" pitchFamily="34" charset="0"/>
              </a:rPr>
              <a:t>image.get_attribute</a:t>
            </a:r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en-US" altLang="ko-KR" sz="15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')!=None:		</a:t>
            </a:r>
            <a:r>
              <a:rPr lang="en-US" altLang="ko-KR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해당 이미지 소스로 부터 원소가 있으면 해당 원소를 리스트에 삽입</a:t>
            </a:r>
            <a:endParaRPr lang="en-US" altLang="ko-KR" sz="12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None/>
              <a:defRPr/>
            </a:pPr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ko-KR" sz="1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links.append</a:t>
            </a:r>
            <a:r>
              <a:rPr lang="en-US" altLang="ko-KR" sz="1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image.get_attribute</a:t>
            </a:r>
            <a:r>
              <a:rPr lang="en-US" altLang="ko-KR" sz="1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en-US" altLang="ko-KR" sz="1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ko-KR" sz="1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’))</a:t>
            </a:r>
          </a:p>
          <a:p>
            <a:pPr marL="0" lvl="0" indent="0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None/>
              <a:defRPr/>
            </a:pPr>
            <a:endParaRPr lang="en-US" altLang="ko-K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None/>
              <a:defRPr/>
            </a:pPr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altLang="ko-KR" sz="1500" dirty="0" err="1">
                <a:latin typeface="Arial" panose="020B0604020202020204" pitchFamily="34" charset="0"/>
                <a:cs typeface="Arial" panose="020B0604020202020204" pitchFamily="34" charset="0"/>
              </a:rPr>
              <a:t>k,i</a:t>
            </a:r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 in enumerate(links):</a:t>
            </a:r>
          </a:p>
          <a:p>
            <a:pPr marL="0" lvl="0" indent="0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None/>
              <a:defRPr/>
            </a:pPr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5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 = I</a:t>
            </a:r>
          </a:p>
          <a:p>
            <a:pPr marL="0" lvl="0" indent="0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None/>
              <a:defRPr/>
            </a:pPr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urllib.request.urlretrieve</a:t>
            </a:r>
            <a:r>
              <a:rPr lang="en-US" altLang="ko-KR" sz="1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altLang="ko-KR" sz="1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,”./</a:t>
            </a:r>
            <a:r>
              <a:rPr lang="en-US" altLang="ko-KR" sz="1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ko-KR" sz="1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/”+name+”/”+name+”_”+str(k)+”.jpg”) </a:t>
            </a:r>
          </a:p>
          <a:p>
            <a:pPr marL="0" lvl="0" indent="0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None/>
              <a:defRPr/>
            </a:pPr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en-US" altLang="ko-KR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리스트에 저장된 이미지 파일들을 디렉토리에 저장한다</a:t>
            </a:r>
            <a:endParaRPr lang="en-US" altLang="ko-KR" sz="12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None/>
              <a:defRPr/>
            </a:pPr>
            <a:r>
              <a:rPr lang="en-US" altLang="ko-KR" sz="1500" dirty="0" err="1">
                <a:latin typeface="Arial" panose="020B0604020202020204" pitchFamily="34" charset="0"/>
                <a:cs typeface="Arial" panose="020B0604020202020204" pitchFamily="34" charset="0"/>
              </a:rPr>
              <a:t>driver.close</a:t>
            </a:r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kumimoji="1" lang="ko-KR" altLang="en-US" sz="1500" i="0" baseline="0" dirty="0">
              <a:solidFill>
                <a:srgbClr val="000000">
                  <a:alpha val="100000"/>
                </a:srgbClr>
              </a:solidFill>
              <a:latin typeface="Arial" panose="020B0604020202020204" pitchFamily="34" charset="0"/>
              <a:ea typeface="돋움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85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제목 및 내용">
  <a:themeElements>
    <a:clrScheme name="">
      <a:dk1>
        <a:srgbClr val="000000"/>
      </a:dk1>
      <a:lt1>
        <a:srgbClr val="FFFFFF"/>
      </a:lt1>
      <a:dk2>
        <a:srgbClr val="000000"/>
      </a:dk2>
      <a:lt2>
        <a:srgbClr val="E3DCC1"/>
      </a:lt2>
      <a:accent1>
        <a:srgbClr val="315F97"/>
      </a:accent1>
      <a:accent2>
        <a:srgbClr val="C75252"/>
      </a:accent2>
      <a:accent3>
        <a:srgbClr val="FFFFFF"/>
      </a:accent3>
      <a:accent4>
        <a:srgbClr val="000000"/>
      </a:accent4>
      <a:accent5>
        <a:srgbClr val="ADB6C9"/>
      </a:accent5>
      <a:accent6>
        <a:srgbClr val="B44949"/>
      </a:accent6>
      <a:hlink>
        <a:srgbClr val="0000FF"/>
      </a:hlink>
      <a:folHlink>
        <a:srgbClr val="800080"/>
      </a:folHlink>
    </a:clrScheme>
    <a:fontScheme name="제목 및 내용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1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FontTx/>
          <a:buNone/>
          <a:defRPr kumimoji="1" lang="ko-KR" altLang="en-US" sz="1200" b="0" i="0" u="none" strike="noStrike" cap="none" normalizeH="0" baseline="0" smtClean="0">
            <a:solidFill>
              <a:schemeClr val="tx1"/>
            </a:solidFill>
            <a:effectLst/>
            <a:latin typeface="Arial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1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FontTx/>
          <a:buNone/>
          <a:defRPr kumimoji="1" lang="ko-KR" altLang="en-US" sz="1200" b="0" i="0" u="none" strike="noStrike" cap="none" normalizeH="0" baseline="0" smtClean="0">
            <a:solidFill>
              <a:schemeClr val="tx1"/>
            </a:solidFill>
            <a:effectLst/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870</Words>
  <Application>Microsoft Office PowerPoint</Application>
  <PresentationFormat>사용자 지정</PresentationFormat>
  <Paragraphs>89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Noto Sans KR</vt:lpstr>
      <vt:lpstr>굴림</vt:lpstr>
      <vt:lpstr>돋움</vt:lpstr>
      <vt:lpstr>야놀자 야체 B</vt:lpstr>
      <vt:lpstr>함초롬돋움</vt:lpstr>
      <vt:lpstr>Arial</vt:lpstr>
      <vt:lpstr>Times New Roman</vt:lpstr>
      <vt:lpstr>제목 및 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황지원</dc:creator>
  <cp:lastModifiedBy>sslab</cp:lastModifiedBy>
  <cp:revision>336</cp:revision>
  <dcterms:created xsi:type="dcterms:W3CDTF">2015-12-02T08:34:04Z</dcterms:created>
  <dcterms:modified xsi:type="dcterms:W3CDTF">2021-08-12T03:17:44Z</dcterms:modified>
  <cp:version>0906.0100.01</cp:version>
</cp:coreProperties>
</file>