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14"/>
  </p:notesMasterIdLst>
  <p:sldIdLst>
    <p:sldId id="256" r:id="rId2"/>
    <p:sldId id="267" r:id="rId3"/>
    <p:sldId id="274" r:id="rId4"/>
    <p:sldId id="257" r:id="rId5"/>
    <p:sldId id="258" r:id="rId6"/>
    <p:sldId id="259" r:id="rId7"/>
    <p:sldId id="268" r:id="rId8"/>
    <p:sldId id="269" r:id="rId9"/>
    <p:sldId id="271" r:id="rId10"/>
    <p:sldId id="272" r:id="rId11"/>
    <p:sldId id="273" r:id="rId12"/>
    <p:sldId id="266" r:id="rId13"/>
  </p:sldIdLst>
  <p:sldSz cx="12187238" cy="68548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/>
    <p:restoredTop sz="90221"/>
  </p:normalViewPr>
  <p:slideViewPr>
    <p:cSldViewPr>
      <p:cViewPr varScale="1">
        <p:scale>
          <a:sx n="118" d="100"/>
          <a:sy n="118" d="100"/>
        </p:scale>
        <p:origin x="486" y="96"/>
      </p:cViewPr>
      <p:guideLst>
        <p:guide orient="horz" pos="2156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642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21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36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71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81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45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32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2021-08-20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제목 및 내용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2021-08-20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자유형: 도형 2050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250788" y="2204541"/>
            <a:ext cx="11690424" cy="2090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</a:t>
            </a:r>
            <a:r>
              <a:rPr kumimoji="1" lang="en-US" altLang="ko-KR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BERT </a:t>
            </a:r>
            <a:r>
              <a:rPr kumimoji="1" lang="ko-KR" altLang="en-US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모델 학습 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Pre-Training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338629"/>
            <a:ext cx="10669215" cy="515115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    </a:t>
            </a:r>
            <a:r>
              <a:rPr kumimoji="1" lang="en-US" altLang="ko-KR" sz="2000" b="1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BERT</a:t>
            </a:r>
            <a:r>
              <a:rPr kumimoji="1" lang="ko-KR" altLang="en-US" sz="2000" b="1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의 사전 훈련</a:t>
            </a:r>
            <a:r>
              <a:rPr kumimoji="1" lang="en-US" altLang="ko-KR" sz="2000" b="1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(pre-training) </a:t>
            </a:r>
            <a:r>
              <a:rPr kumimoji="1" lang="ko-KR" altLang="en-US" sz="2000" b="1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과정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 경우 </a:t>
            </a:r>
            <a:r>
              <a:rPr kumimoji="1" lang="en-US" altLang="ko-KR" sz="1600" dirty="0">
                <a:solidFill>
                  <a:srgbClr val="FF0000"/>
                </a:solidFill>
                <a:latin typeface="돋움"/>
                <a:ea typeface="돋움"/>
              </a:rPr>
              <a:t>"bidirectional Transformer"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구조를 가져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양방향으로 단어를 예측할 때 모든 문맥의 단어를 참고하여 단어를 예측한다고 할 수 있다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는 </a:t>
            </a:r>
            <a:r>
              <a:rPr kumimoji="1" lang="en-US" altLang="ko-KR" sz="1600" dirty="0">
                <a:solidFill>
                  <a:srgbClr val="FF0000"/>
                </a:solidFill>
                <a:latin typeface="돋움"/>
                <a:ea typeface="돋움"/>
              </a:rPr>
              <a:t>Masked Language Model(MLM)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과 </a:t>
            </a:r>
            <a:r>
              <a:rPr kumimoji="1" lang="en-US" altLang="ko-KR" sz="1600" dirty="0">
                <a:solidFill>
                  <a:srgbClr val="FF0000"/>
                </a:solidFill>
                <a:latin typeface="돋움"/>
                <a:ea typeface="돋움"/>
              </a:rPr>
              <a:t>Next Sentence Prediction(NSP)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방식으로 훈련을 진행한다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en-US" altLang="ko-KR" sz="1600" b="1" dirty="0">
                <a:solidFill>
                  <a:srgbClr val="C00000"/>
                </a:solidFill>
                <a:latin typeface="돋움"/>
                <a:ea typeface="돋움"/>
              </a:rPr>
              <a:t>Masked Language Model(MLM)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입력으로 들어가는 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단어 토큰의 일부분을 랜덤으로 </a:t>
            </a:r>
            <a:r>
              <a:rPr kumimoji="1" lang="en-US" altLang="ko-KR" sz="1600" dirty="0">
                <a:solidFill>
                  <a:srgbClr val="FF0000"/>
                </a:solidFill>
                <a:latin typeface="돋움"/>
                <a:ea typeface="돋움"/>
              </a:rPr>
              <a:t>Masking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을 하고</a:t>
            </a:r>
            <a:r>
              <a:rPr kumimoji="1" lang="en-US" altLang="ko-KR" sz="1600" dirty="0">
                <a:solidFill>
                  <a:srgbClr val="FF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모델이 문맥을 통해서 원래 단어를 예측하도록 하는 학습 모델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말한다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결과적으로 약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15%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 단어만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Masking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진행하며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이는 문맥을 양방향으로 예측하는데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이는 단방향으로 예측하는 것보다 훨씬 강력하다고 논문에서 강조한다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en-US" altLang="ko-KR" sz="1600" b="1" dirty="0">
                <a:solidFill>
                  <a:srgbClr val="C00000"/>
                </a:solidFill>
                <a:latin typeface="돋움"/>
                <a:ea typeface="돋움"/>
              </a:rPr>
              <a:t>Next Sentence Prediction(NSP)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두 개의 문장을 주고 이 문장들이 이어지는 문장인지를 맞추도록 학습시키는 것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문장마다 문장의 끝에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[SEP]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라는 토큰을 붙여 문장을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구분짓고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는 이를 기점으로 해당 문장이 이어지는 문장인지 이어지지 않는 문장인지 판별하는 학습을 하게 됨</a:t>
            </a:r>
          </a:p>
        </p:txBody>
      </p:sp>
    </p:spTree>
    <p:extLst>
      <p:ext uri="{BB962C8B-B14F-4D97-AF65-F5344CB8AC3E}">
        <p14:creationId xmlns:p14="http://schemas.microsoft.com/office/powerpoint/2010/main" val="23417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Fine-tuning</a:t>
            </a:r>
            <a:endParaRPr kumimoji="1" lang="en-US" altLang="ko-KR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626738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일부분의 데이터만 추가로 학습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시켜주고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자신의 목적 또는 용도에 따라 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output layer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를 추가하는 과정으로 파라미터를 재조정하고 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output layer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를 추가함으로써 원하는 목적에 맞게 사용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할 수 있다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예를 들어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를 이용하여 전자기기 서비스 상담원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챗봇을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만들고자 할 때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상담시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자주 하는 질문 텍스트들을 추가로 학습시킨 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적절한 답변이 도출되도록 하는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output layer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를 추가하여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multi-classification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모델을 만들면 된다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어느정도 데이터가 많아야 겠지만 이미 많은 단어들이 학습되어 있기 때문에 정확도가 상당히 높을 수 있다</a:t>
            </a:r>
            <a:endParaRPr kumimoji="1" lang="en-US" altLang="ko-KR" sz="16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FD3AC0-F8D8-4A21-AFD1-3DF7527F4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60175"/>
              </p:ext>
            </p:extLst>
          </p:nvPr>
        </p:nvGraphicFramePr>
        <p:xfrm>
          <a:off x="2852408" y="4795925"/>
          <a:ext cx="194473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122">
                  <a:extLst>
                    <a:ext uri="{9D8B030D-6E8A-4147-A177-3AD203B41FA5}">
                      <a16:colId xmlns:a16="http://schemas.microsoft.com/office/drawing/2014/main" val="3761903784"/>
                    </a:ext>
                  </a:extLst>
                </a:gridCol>
                <a:gridCol w="324122">
                  <a:extLst>
                    <a:ext uri="{9D8B030D-6E8A-4147-A177-3AD203B41FA5}">
                      <a16:colId xmlns:a16="http://schemas.microsoft.com/office/drawing/2014/main" val="4259584411"/>
                    </a:ext>
                  </a:extLst>
                </a:gridCol>
                <a:gridCol w="324122">
                  <a:extLst>
                    <a:ext uri="{9D8B030D-6E8A-4147-A177-3AD203B41FA5}">
                      <a16:colId xmlns:a16="http://schemas.microsoft.com/office/drawing/2014/main" val="3294511089"/>
                    </a:ext>
                  </a:extLst>
                </a:gridCol>
                <a:gridCol w="324122">
                  <a:extLst>
                    <a:ext uri="{9D8B030D-6E8A-4147-A177-3AD203B41FA5}">
                      <a16:colId xmlns:a16="http://schemas.microsoft.com/office/drawing/2014/main" val="371902898"/>
                    </a:ext>
                  </a:extLst>
                </a:gridCol>
                <a:gridCol w="324122">
                  <a:extLst>
                    <a:ext uri="{9D8B030D-6E8A-4147-A177-3AD203B41FA5}">
                      <a16:colId xmlns:a16="http://schemas.microsoft.com/office/drawing/2014/main" val="3370126095"/>
                    </a:ext>
                  </a:extLst>
                </a:gridCol>
                <a:gridCol w="324122">
                  <a:extLst>
                    <a:ext uri="{9D8B030D-6E8A-4147-A177-3AD203B41FA5}">
                      <a16:colId xmlns:a16="http://schemas.microsoft.com/office/drawing/2014/main" val="34001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728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177D7A-D6F9-4F18-98EB-3787E7956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41852"/>
              </p:ext>
            </p:extLst>
          </p:nvPr>
        </p:nvGraphicFramePr>
        <p:xfrm>
          <a:off x="7390109" y="4795925"/>
          <a:ext cx="302513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2513">
                  <a:extLst>
                    <a:ext uri="{9D8B030D-6E8A-4147-A177-3AD203B41FA5}">
                      <a16:colId xmlns:a16="http://schemas.microsoft.com/office/drawing/2014/main" val="3761903784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4259584411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3294511089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371902898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3370126095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340012456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1391427911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2793751877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3730105798"/>
                    </a:ext>
                  </a:extLst>
                </a:gridCol>
                <a:gridCol w="302513">
                  <a:extLst>
                    <a:ext uri="{9D8B030D-6E8A-4147-A177-3AD203B41FA5}">
                      <a16:colId xmlns:a16="http://schemas.microsoft.com/office/drawing/2014/main" val="308579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72891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9A68F83-9FD4-4776-A1FD-D0415CE31D5B}"/>
              </a:ext>
            </a:extLst>
          </p:cNvPr>
          <p:cNvSpPr/>
          <p:nvPr/>
        </p:nvSpPr>
        <p:spPr>
          <a:xfrm>
            <a:off x="5733488" y="5295289"/>
            <a:ext cx="978408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6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8193"/>
          <p:cNvSpPr txBox="1"/>
          <p:nvPr/>
        </p:nvSpPr>
        <p:spPr>
          <a:xfrm>
            <a:off x="3247407" y="476516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</a:p>
        </p:txBody>
      </p:sp>
      <p:sp>
        <p:nvSpPr>
          <p:cNvPr id="8195" name="자유형: 도형 8194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2310993"/>
            <a:ext cx="10678434" cy="223283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0" lang="en-US" altLang="ko-KR" sz="32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BERT </a:t>
            </a:r>
            <a:r>
              <a:rPr kumimoji="0" lang="ko-KR" altLang="en-US" sz="32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모델에 대한 선행 학습을 진행하였고</a:t>
            </a:r>
            <a:r>
              <a:rPr kumimoji="0" lang="en-US" altLang="ko-KR" sz="32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,</a:t>
            </a:r>
          </a:p>
          <a:p>
            <a:pPr marL="0" lvl="0" indent="0" algn="ctr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0" lang="ko-KR" altLang="en-US" sz="32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이후 주어진 예시를 따라서 한번 실습을 진행해 볼 예정</a:t>
            </a:r>
            <a:endParaRPr kumimoji="0" lang="en-US" altLang="ko-KR" sz="3200" b="0" i="0" baseline="0" dirty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619567" y="455274"/>
            <a:ext cx="10804050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BERT : Bidirectional Encoder Representations from Transformers</a:t>
            </a:r>
            <a:endParaRPr kumimoji="1" lang="ko-KR" altLang="en-US" sz="28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A55D34-6864-446B-BFAC-B0316E95E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구글에서 개발한 </a:t>
            </a:r>
            <a:r>
              <a:rPr kumimoji="1" lang="en-US" altLang="ko-KR" sz="1600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NLP(</a:t>
            </a:r>
            <a:r>
              <a:rPr kumimoji="1" lang="ko-KR" altLang="en-US" sz="1600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자연어 처리</a:t>
            </a:r>
            <a:r>
              <a:rPr kumimoji="1" lang="en-US" altLang="ko-KR" sz="1600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1" lang="ko-KR" altLang="en-US" sz="1600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사전 훈련 기술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로 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Transformers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라는 모델의 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Encoder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구조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를 사용하고 성능을 업그레이드한 모델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특정 분야에 국한된 기술이 아니라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모든 자연어 처리 분야에서 좋은 성능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내는 범용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Language Model</a:t>
            </a: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Text classification, Answering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등을 해결할 수 있는 모델이지만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이보다는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Language Representation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해결하기 위해 고안된 구조</a:t>
            </a: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양방향성을 포함하여 전체적인 문맥을 더욱 자연스럽게 파악할 수 있으며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앞뒤 단어의 관계성을 파악해야 한다</a:t>
            </a:r>
            <a:endParaRPr kumimoji="1" lang="ko-KR" altLang="en-US" sz="16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45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619567" y="455274"/>
            <a:ext cx="10804050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BERT : Bidirectional Encoder Representations from Transformers</a:t>
            </a:r>
            <a:endParaRPr kumimoji="1" lang="ko-KR" altLang="en-US" sz="28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A55D34-6864-446B-BFAC-B0316E95E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075" y="1554884"/>
            <a:ext cx="10669215" cy="4753607"/>
          </a:xfrm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>
                <a:solidFill>
                  <a:srgbClr val="0070C0"/>
                </a:solidFill>
              </a:rPr>
              <a:t>BERT input = Token Embedding + Segment Embedding + Position Embedding</a:t>
            </a:r>
          </a:p>
          <a:p>
            <a:pPr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US" altLang="ko-KR" sz="1600" b="1" dirty="0">
                <a:solidFill>
                  <a:srgbClr val="FF6600"/>
                </a:solidFill>
              </a:rPr>
              <a:t>Token Embedding</a:t>
            </a:r>
            <a:r>
              <a:rPr lang="en-US" altLang="ko-KR" sz="1600" dirty="0"/>
              <a:t> : </a:t>
            </a:r>
            <a:r>
              <a:rPr lang="ko-KR" altLang="en-US" sz="1600" dirty="0"/>
              <a:t>각 </a:t>
            </a:r>
            <a:r>
              <a:rPr lang="en-US" altLang="ko-KR" sz="1600" dirty="0"/>
              <a:t>char(</a:t>
            </a:r>
            <a:r>
              <a:rPr lang="ko-KR" altLang="en-US" sz="1600" dirty="0"/>
              <a:t>문자</a:t>
            </a:r>
            <a:r>
              <a:rPr lang="en-US" altLang="ko-KR" sz="1600" dirty="0"/>
              <a:t>) </a:t>
            </a:r>
            <a:r>
              <a:rPr lang="ko-KR" altLang="en-US" sz="1600" dirty="0"/>
              <a:t>단위로 </a:t>
            </a:r>
            <a:r>
              <a:rPr lang="ko-KR" altLang="en-US" sz="1600" dirty="0" err="1"/>
              <a:t>임베딩을</a:t>
            </a:r>
            <a:r>
              <a:rPr lang="ko-KR" altLang="en-US" sz="1600" dirty="0"/>
              <a:t>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자주 등장하면서 가장 긴 길이의 </a:t>
            </a:r>
            <a:r>
              <a:rPr lang="en-US" altLang="ko-KR" sz="1600" dirty="0"/>
              <a:t>Sub-Word</a:t>
            </a:r>
            <a:r>
              <a:rPr lang="ko-KR" altLang="en-US" sz="1600" dirty="0"/>
              <a:t>를 하나의 단위로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자주 등장하지 않는 단어</a:t>
            </a:r>
            <a:r>
              <a:rPr lang="en-US" altLang="ko-KR" sz="1600" dirty="0"/>
              <a:t>(rare word)</a:t>
            </a:r>
            <a:r>
              <a:rPr lang="ko-KR" altLang="en-US" sz="1600" dirty="0"/>
              <a:t>는 다시 </a:t>
            </a:r>
            <a:r>
              <a:rPr lang="en-US" altLang="ko-KR" sz="1600" dirty="0"/>
              <a:t>sub-word</a:t>
            </a:r>
            <a:r>
              <a:rPr lang="ko-KR" altLang="en-US" sz="1600" dirty="0"/>
              <a:t>로 만들어 낸다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US" altLang="ko-KR" sz="1600" b="1" dirty="0">
                <a:solidFill>
                  <a:srgbClr val="FF6600"/>
                </a:solidFill>
              </a:rPr>
              <a:t>Segment Embedding(Sentence Embedding) </a:t>
            </a:r>
            <a:r>
              <a:rPr lang="en-US" altLang="ko-KR" sz="1600" dirty="0"/>
              <a:t>: </a:t>
            </a:r>
            <a:r>
              <a:rPr lang="ko-KR" altLang="en-US" sz="1600" dirty="0"/>
              <a:t>토큰 시킨 단어들을 다시 하나의 문장으로 만드는 작업</a:t>
            </a:r>
            <a:r>
              <a:rPr lang="en-US" altLang="ko-KR" sz="1600" dirty="0"/>
              <a:t>, BERT</a:t>
            </a:r>
            <a:r>
              <a:rPr lang="ko-KR" altLang="en-US" sz="1600" dirty="0"/>
              <a:t>에서는 두개의 문장을 </a:t>
            </a:r>
            <a:r>
              <a:rPr lang="ko-KR" altLang="en-US" sz="1600" dirty="0" err="1"/>
              <a:t>구분자</a:t>
            </a:r>
            <a:r>
              <a:rPr lang="en-US" altLang="ko-KR" sz="1600" dirty="0"/>
              <a:t>([SEP])</a:t>
            </a:r>
            <a:r>
              <a:rPr lang="ko-KR" altLang="en-US" sz="1600" dirty="0"/>
              <a:t>를 넣어 구분하고 그 두 문장을 하나의 </a:t>
            </a:r>
            <a:r>
              <a:rPr lang="en-US" altLang="ko-KR" sz="1600" dirty="0"/>
              <a:t>Segment</a:t>
            </a:r>
            <a:r>
              <a:rPr lang="ko-KR" altLang="en-US" sz="1600" dirty="0"/>
              <a:t>로 지정하여 입력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US" altLang="ko-KR" sz="1600" b="1" dirty="0">
                <a:solidFill>
                  <a:srgbClr val="FF6600"/>
                </a:solidFill>
              </a:rPr>
              <a:t>Position Embedding </a:t>
            </a:r>
            <a:r>
              <a:rPr lang="en-US" altLang="ko-KR" sz="1600" dirty="0"/>
              <a:t>: CNN, RNN</a:t>
            </a:r>
            <a:r>
              <a:rPr lang="ko-KR" altLang="en-US" sz="1600" dirty="0"/>
              <a:t>과 같은 모델 대신 </a:t>
            </a:r>
            <a:r>
              <a:rPr lang="en-US" altLang="ko-KR" sz="1600" dirty="0"/>
              <a:t>Self-Attention</a:t>
            </a:r>
            <a:r>
              <a:rPr lang="ko-KR" altLang="en-US" sz="1600" dirty="0"/>
              <a:t>를 사용하는 </a:t>
            </a:r>
            <a:r>
              <a:rPr lang="en-US" altLang="ko-KR" sz="1600" dirty="0"/>
              <a:t>Transformer() </a:t>
            </a:r>
            <a:r>
              <a:rPr lang="ko-KR" altLang="en-US" sz="1600" dirty="0"/>
              <a:t>모델을 사용</a:t>
            </a:r>
            <a:r>
              <a:rPr lang="en-US" altLang="ko-KR" sz="1600" dirty="0"/>
              <a:t>, BERT</a:t>
            </a:r>
            <a:r>
              <a:rPr lang="ko-KR" altLang="en-US" sz="1600" dirty="0"/>
              <a:t>의 </a:t>
            </a:r>
            <a:r>
              <a:rPr lang="en-US" altLang="ko-KR" sz="1600" dirty="0"/>
              <a:t>Transformer</a:t>
            </a:r>
            <a:r>
              <a:rPr lang="ko-KR" altLang="en-US" sz="1600" dirty="0"/>
              <a:t>의 </a:t>
            </a:r>
            <a:r>
              <a:rPr lang="en-US" altLang="ko-KR" sz="1600" dirty="0"/>
              <a:t>Encoder, Decoder </a:t>
            </a:r>
            <a:r>
              <a:rPr lang="ko-KR" altLang="en-US" sz="1600" dirty="0"/>
              <a:t>중 </a:t>
            </a:r>
            <a:r>
              <a:rPr lang="en-US" altLang="ko-KR" sz="1600" dirty="0"/>
              <a:t>Encoder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Token </a:t>
            </a:r>
            <a:r>
              <a:rPr lang="ko-KR" altLang="en-US" sz="1600" dirty="0"/>
              <a:t>순서대로 인코딩을 진행</a:t>
            </a:r>
          </a:p>
        </p:txBody>
      </p:sp>
    </p:spTree>
    <p:extLst>
      <p:ext uri="{BB962C8B-B14F-4D97-AF65-F5344CB8AC3E}">
        <p14:creationId xmlns:p14="http://schemas.microsoft.com/office/powerpoint/2010/main" val="38903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Transformer</a:t>
            </a:r>
            <a:endParaRPr kumimoji="1" lang="ko-KR" altLang="en-US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7284273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 경우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Transformer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라는 모델의 인코더 구조를 여러 층으로 쌓은 형태의 구조를 가지고 있다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 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는 그 중에서 왼쪽부분의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Transformer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 인코더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(Encoder)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구조를 이용한다</a:t>
            </a: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Transformer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는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Encoder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와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Decoder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로 이루어졌으며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n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개의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Encoding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층을 가지고 있다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하나의 인코더 층에는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셀프 </a:t>
            </a:r>
            <a:r>
              <a:rPr kumimoji="1" lang="ko-KR" altLang="en-US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어텐션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(Multi-Head Attention), </a:t>
            </a:r>
            <a:r>
              <a:rPr kumimoji="1" lang="ko-KR" altLang="en-US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피드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 포워드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(Feed Forward)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신경망 구조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로 이루어져 있다</a:t>
            </a:r>
            <a:endParaRPr kumimoji="1" lang="ko-KR" altLang="en-US" sz="16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2050" name="Picture 2" descr="transformer_img">
            <a:extLst>
              <a:ext uri="{FF2B5EF4-FFF2-40B4-BE49-F238E27FC236}">
                <a16:creationId xmlns:a16="http://schemas.microsoft.com/office/drawing/2014/main" id="{0840ABA4-3202-4B80-9E4F-FA903B16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48" y="996675"/>
            <a:ext cx="3719094" cy="50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B300D68-63E4-46FD-936F-0B322D622523}"/>
              </a:ext>
            </a:extLst>
          </p:cNvPr>
          <p:cNvSpPr/>
          <p:nvPr/>
        </p:nvSpPr>
        <p:spPr>
          <a:xfrm>
            <a:off x="8470510" y="2347007"/>
            <a:ext cx="1584594" cy="336708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25557D-FC1D-49B4-89BC-6D2B8CA97565}"/>
              </a:ext>
            </a:extLst>
          </p:cNvPr>
          <p:cNvSpPr/>
          <p:nvPr/>
        </p:nvSpPr>
        <p:spPr>
          <a:xfrm>
            <a:off x="8758618" y="3724611"/>
            <a:ext cx="1044391" cy="711180"/>
          </a:xfrm>
          <a:prstGeom prst="rect">
            <a:avLst/>
          </a:prstGeom>
          <a:solidFill>
            <a:srgbClr val="FFFFCC">
              <a:alpha val="70000"/>
            </a:srgbClr>
          </a:solidFill>
          <a:ln w="12700" cap="rnd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F41F6B-46B8-4EFA-9F84-BECC39BAA9E3}"/>
              </a:ext>
            </a:extLst>
          </p:cNvPr>
          <p:cNvSpPr/>
          <p:nvPr/>
        </p:nvSpPr>
        <p:spPr>
          <a:xfrm>
            <a:off x="8758618" y="2888875"/>
            <a:ext cx="1044391" cy="711180"/>
          </a:xfrm>
          <a:prstGeom prst="rect">
            <a:avLst/>
          </a:prstGeom>
          <a:solidFill>
            <a:srgbClr val="FFFFCC">
              <a:alpha val="70000"/>
            </a:srgbClr>
          </a:solidFill>
          <a:ln w="12700" cap="rnd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Contextual Embedding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4" y="1482683"/>
            <a:ext cx="10872214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임베딩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벡터들이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 입력으로 받아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BERT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머신의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연산을 거치면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출력 </a:t>
            </a:r>
            <a:r>
              <a:rPr kumimoji="1" lang="ko-KR" altLang="en-US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임베딩은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 문장의 모든 문맥이 반영된 </a:t>
            </a:r>
            <a:r>
              <a:rPr kumimoji="1" lang="ko-KR" altLang="en-US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임베딩이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 된다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입력된 문장에 대해 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각각의 단어 벡터들은 각각의 단어 벡터들을 참고한 벡터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로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임베딩이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된다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위 단어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임베딩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연산의 경우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BERT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모델의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12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개의 층에서 이루어지며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이는 셀프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어텐션을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통해 이루어지게 된다</a:t>
            </a:r>
            <a:endParaRPr kumimoji="1" lang="ko-KR" altLang="en-US" sz="16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3076" name="Picture 4" descr="transformer_img">
            <a:extLst>
              <a:ext uri="{FF2B5EF4-FFF2-40B4-BE49-F238E27FC236}">
                <a16:creationId xmlns:a16="http://schemas.microsoft.com/office/drawing/2014/main" id="{E25D338B-D6B0-4751-A1DA-77FD377A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79" y="4099541"/>
            <a:ext cx="7426162" cy="256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Self Attention</a:t>
            </a:r>
            <a:endParaRPr kumimoji="1" lang="en-US" altLang="ko-KR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482509"/>
            <a:ext cx="10669215" cy="460990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자기 자신에게 </a:t>
            </a:r>
            <a:r>
              <a:rPr kumimoji="1" lang="ko-KR" altLang="en-US" sz="1600" dirty="0" err="1">
                <a:solidFill>
                  <a:srgbClr val="FF0000"/>
                </a:solidFill>
                <a:latin typeface="돋움"/>
                <a:ea typeface="돋움"/>
              </a:rPr>
              <a:t>어텐션을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 수행하는 것을 의미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어텐션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함수는 쿼리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(Query)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가 주어졌을 때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 쿼리와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여러개의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(key)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와의 유사도를 각각 구하고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구한 유사도를 가중치로 설정하여 각각의 값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(value)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구한 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유사도가 반영된 값들을 모두 </a:t>
            </a:r>
            <a:r>
              <a:rPr kumimoji="1" lang="ko-KR" altLang="en-US" sz="1600" dirty="0" err="1">
                <a:solidFill>
                  <a:srgbClr val="FF0000"/>
                </a:solidFill>
                <a:latin typeface="돋움"/>
                <a:ea typeface="돋움"/>
              </a:rPr>
              <a:t>가중합하여</a:t>
            </a:r>
            <a:r>
              <a:rPr kumimoji="1" lang="ko-KR" altLang="en-US" sz="1600" dirty="0">
                <a:solidFill>
                  <a:srgbClr val="FF0000"/>
                </a:solidFill>
                <a:latin typeface="돋움"/>
                <a:ea typeface="돋움"/>
              </a:rPr>
              <a:t> 반환하는 함수</a:t>
            </a:r>
            <a:endParaRPr kumimoji="1" lang="en-US" altLang="ko-KR" sz="1600" dirty="0">
              <a:solidFill>
                <a:srgbClr val="FF0000"/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한 단어 벡터가 입력이 되면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각각 쿼리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값의 가중치 행렬을 곱해주어 쿼리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값 벡터를 얻어낸다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이렇게 쿼리 벡터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키 벡터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값 벡터를 얻어냈다면 쿼리 벡터는 모든 키 벡터에 대해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어텐션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스코어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(attention score)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를 구하게 되고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이를 이용하여 모든 값 벡터를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가중합하여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어텐션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값을 구하게 된다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</a:t>
            </a:r>
            <a:endParaRPr kumimoji="1" lang="en-US" altLang="ko-KR" sz="16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2" name="Picture 2" descr="transformer_img">
            <a:extLst>
              <a:ext uri="{FF2B5EF4-FFF2-40B4-BE49-F238E27FC236}">
                <a16:creationId xmlns:a16="http://schemas.microsoft.com/office/drawing/2014/main" id="{58FE81C4-A7BB-4D0C-9A71-60709862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01" y="3962909"/>
            <a:ext cx="2412414" cy="26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Self Attention</a:t>
            </a:r>
            <a:endParaRPr kumimoji="1" lang="en-US" altLang="ko-KR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842818"/>
            <a:ext cx="10669215" cy="417756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각 단어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마다가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아닌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문장 전체에 대해 행렬 연산으로도 일괄적으로 연산이 가능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마지막으로 쿼리 벡터와 키 벡터가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연산되어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나온 행렬에 전체적으로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특정값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(key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벡터 차원의 제곱근 값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나누어 준 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소프트맥스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(SoftMax)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함수를 적용해주고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가중치가 계산된 값 벡터를 곱하게 되면 최종적으로 각 단어의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어텐션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(Attention)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값을 가지는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어텐션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(Attention)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값 행렬이 도출됨</a:t>
            </a:r>
            <a:endParaRPr kumimoji="1" lang="en-US" altLang="ko-KR" sz="16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5122" name="Picture 2" descr="transformer_img">
            <a:extLst>
              <a:ext uri="{FF2B5EF4-FFF2-40B4-BE49-F238E27FC236}">
                <a16:creationId xmlns:a16="http://schemas.microsoft.com/office/drawing/2014/main" id="{955DB371-6E4B-4FA8-97B9-00448C23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30" y="4498893"/>
            <a:ext cx="6195620" cy="15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0A1BE02-9567-4921-BBB0-500D49A19BBF}"/>
              </a:ext>
            </a:extLst>
          </p:cNvPr>
          <p:cNvSpPr/>
          <p:nvPr/>
        </p:nvSpPr>
        <p:spPr>
          <a:xfrm>
            <a:off x="9839023" y="4291736"/>
            <a:ext cx="2006461" cy="213370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4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WordPiece</a:t>
            </a:r>
            <a:endParaRPr kumimoji="1" lang="en-US" altLang="ko-KR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122548"/>
            <a:ext cx="10669215" cy="547405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보통의 언어 모델은 단어 자체를 텍스트 형식으로 입력할 수 없으니 단어를 토큰으로 만든 뒤 정수 인코딩과 패딩 과정을 거치게 되는데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에서는 </a:t>
            </a:r>
            <a:r>
              <a:rPr kumimoji="1" lang="en-US" altLang="ko-KR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WordPiece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라는 서브 워드 </a:t>
            </a:r>
            <a:r>
              <a:rPr kumimoji="1" lang="ko-KR" altLang="en-US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토크나이저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(</a:t>
            </a:r>
            <a:r>
              <a:rPr kumimoji="1" lang="en-US" altLang="ko-KR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Subword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 Tokenizer)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를 사용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하다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이는 기본적으로 자주 등장하는 단어를 단어 집합에 추가한다는 점에서 다른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토크나이저와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비슷하지만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빈도가 낮은 단어는 더 작은 단어인 </a:t>
            </a:r>
            <a:r>
              <a:rPr kumimoji="1" lang="ko-KR" altLang="en-US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서브워드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(</a:t>
            </a:r>
            <a:r>
              <a:rPr kumimoji="1" lang="en-US" altLang="ko-KR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Subword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)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로 분리되어 단어의 집합에 추가된다는 특징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가지고 있다</a:t>
            </a: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WordPiece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 경우 단어 집합에 단어가 존재하지 않으면 단어를 더 쪼개려고 하고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서브워드로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쪼개졌다는 것을 </a:t>
            </a:r>
            <a:r>
              <a:rPr kumimoji="1" lang="en-US" altLang="ko-KR" sz="1600" b="1" dirty="0">
                <a:solidFill>
                  <a:srgbClr val="FF6600"/>
                </a:solidFill>
                <a:latin typeface="돋움"/>
                <a:ea typeface="돋움"/>
              </a:rPr>
              <a:t>'#'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를 붙여 표시를 하게 되며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이렇게 표기를 함으로써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해당 </a:t>
            </a:r>
            <a:r>
              <a:rPr kumimoji="1" lang="ko-KR" altLang="en-US" sz="1600" dirty="0" err="1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서브워드가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 단어의 중간부터 시작된 단어라는 것을 알려주고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또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다시 원래 단어로 쉽게 복원을 할 수 있게 된다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</a:t>
            </a:r>
            <a:endParaRPr kumimoji="1" lang="en-US" altLang="ko-KR" sz="16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984C1-0DD1-47C8-AB4C-F4D168ABCE0B}"/>
              </a:ext>
            </a:extLst>
          </p:cNvPr>
          <p:cNvSpPr txBox="1"/>
          <p:nvPr/>
        </p:nvSpPr>
        <p:spPr>
          <a:xfrm>
            <a:off x="1550312" y="2984323"/>
            <a:ext cx="9153035" cy="1523494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7708" lvl="0" indent="-347708" algn="ctr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2400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I am rewriting the posts</a:t>
            </a:r>
          </a:p>
          <a:p>
            <a:pPr marL="347708" lvl="0" indent="-347708" algn="ctr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'I', 'am', 'rewriting', 'the', 'posts'</a:t>
            </a:r>
            <a:r>
              <a:rPr kumimoji="1" lang="en-US" altLang="ko-KR" b="1" dirty="0">
                <a:solidFill>
                  <a:srgbClr val="FF6600"/>
                </a:solidFill>
                <a:latin typeface="돋움"/>
                <a:ea typeface="돋움"/>
              </a:rPr>
              <a:t> -&gt; </a:t>
            </a:r>
            <a:r>
              <a:rPr kumimoji="1" lang="ko-KR" altLang="en-US" b="1" dirty="0">
                <a:solidFill>
                  <a:srgbClr val="FF6600"/>
                </a:solidFill>
                <a:latin typeface="돋움"/>
                <a:ea typeface="돋움"/>
              </a:rPr>
              <a:t>일반적인 </a:t>
            </a:r>
            <a:r>
              <a:rPr kumimoji="1" lang="ko-KR" altLang="en-US" b="1" dirty="0" err="1">
                <a:solidFill>
                  <a:srgbClr val="FF6600"/>
                </a:solidFill>
                <a:latin typeface="돋움"/>
                <a:ea typeface="돋움"/>
              </a:rPr>
              <a:t>토크나이저</a:t>
            </a:r>
            <a:r>
              <a:rPr kumimoji="1" lang="en-US" altLang="ko-KR" b="1" dirty="0">
                <a:solidFill>
                  <a:srgbClr val="FF6600"/>
                </a:solidFill>
                <a:latin typeface="돋움"/>
                <a:ea typeface="돋움"/>
              </a:rPr>
              <a:t>(Tokenizer)</a:t>
            </a:r>
            <a:r>
              <a:rPr kumimoji="1" lang="ko-KR" altLang="en-US" b="1" dirty="0">
                <a:solidFill>
                  <a:srgbClr val="FF6600"/>
                </a:solidFill>
                <a:latin typeface="돋움"/>
                <a:ea typeface="돋움"/>
              </a:rPr>
              <a:t>를 통한 토큰화</a:t>
            </a:r>
          </a:p>
          <a:p>
            <a:pPr marL="347708" lvl="0" indent="-347708" algn="ctr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'I', ‘am,', </a:t>
            </a:r>
            <a:r>
              <a:rPr kumimoji="1" lang="en-US" altLang="ko-KR" b="1" dirty="0">
                <a:solidFill>
                  <a:srgbClr val="FF0000"/>
                </a:solidFill>
                <a:latin typeface="돋움"/>
                <a:ea typeface="돋움"/>
              </a:rPr>
              <a:t>'re', '##writ', '##</a:t>
            </a:r>
            <a:r>
              <a:rPr kumimoji="1" lang="en-US" altLang="ko-KR" b="1" dirty="0" err="1">
                <a:solidFill>
                  <a:srgbClr val="FF0000"/>
                </a:solidFill>
                <a:latin typeface="돋움"/>
                <a:ea typeface="돋움"/>
              </a:rPr>
              <a:t>ing</a:t>
            </a:r>
            <a:r>
              <a:rPr kumimoji="1" lang="en-US" altLang="ko-KR" b="1" dirty="0">
                <a:solidFill>
                  <a:srgbClr val="FF0000"/>
                </a:solidFill>
                <a:latin typeface="돋움"/>
                <a:ea typeface="돋움"/>
              </a:rPr>
              <a:t>'</a:t>
            </a:r>
            <a:r>
              <a:rPr kumimoji="1" lang="en-US" altLang="ko-KR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'the', </a:t>
            </a:r>
            <a:r>
              <a:rPr kumimoji="1" lang="en-US" altLang="ko-KR" b="1" dirty="0">
                <a:solidFill>
                  <a:srgbClr val="FF0000"/>
                </a:solidFill>
                <a:latin typeface="돋움"/>
                <a:ea typeface="돋움"/>
              </a:rPr>
              <a:t>'post', '##s'</a:t>
            </a:r>
            <a:r>
              <a:rPr kumimoji="1" lang="en-US" altLang="ko-KR" b="1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ko-KR" b="1" dirty="0">
                <a:solidFill>
                  <a:srgbClr val="FF6600"/>
                </a:solidFill>
                <a:latin typeface="돋움"/>
                <a:ea typeface="돋움"/>
              </a:rPr>
              <a:t>-&gt; </a:t>
            </a:r>
            <a:r>
              <a:rPr kumimoji="1" lang="en-US" altLang="ko-KR" b="1" dirty="0" err="1">
                <a:solidFill>
                  <a:srgbClr val="FF6600"/>
                </a:solidFill>
                <a:latin typeface="돋움"/>
                <a:ea typeface="돋움"/>
              </a:rPr>
              <a:t>WordPiece</a:t>
            </a:r>
            <a:r>
              <a:rPr kumimoji="1" lang="ko-KR" altLang="en-US" b="1" dirty="0">
                <a:solidFill>
                  <a:srgbClr val="FF6600"/>
                </a:solidFill>
                <a:latin typeface="돋움"/>
                <a:ea typeface="돋움"/>
              </a:rPr>
              <a:t>를 통한 토큰화</a:t>
            </a:r>
          </a:p>
        </p:txBody>
      </p:sp>
    </p:spTree>
    <p:extLst>
      <p:ext uri="{BB962C8B-B14F-4D97-AF65-F5344CB8AC3E}">
        <p14:creationId xmlns:p14="http://schemas.microsoft.com/office/powerpoint/2010/main" val="23781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Pre-Training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626738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는 기계번역 성능이 좋은 가장 큰 이유로 방대한 양의 데이터로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pre-training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 되어있는 것으로 설명하고 있다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이는 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CC"/>
                </a:highlight>
                <a:latin typeface="돋움"/>
                <a:ea typeface="돋움"/>
              </a:rPr>
              <a:t>많은 양의 데이터로 먼저 학습이 이루어졌다는 것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의미하는데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많은 양의 데이터가 먼저 학습되어 있기 때문에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BERT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를 사용하는 누구든지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33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억개의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단어를 학습시킬 시간을 단축시킬 수 있다는 장점을 가지고 있다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</a:t>
            </a:r>
            <a:endParaRPr kumimoji="1" lang="ko-KR" altLang="en-US" sz="16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7170" name="Picture 2" descr="transformer_img">
            <a:extLst>
              <a:ext uri="{FF2B5EF4-FFF2-40B4-BE49-F238E27FC236}">
                <a16:creationId xmlns:a16="http://schemas.microsoft.com/office/drawing/2014/main" id="{AE6E68BB-6363-47DF-80C4-C988F183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99" y="3643493"/>
            <a:ext cx="6770538" cy="27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1033</Words>
  <Application>Microsoft Office PowerPoint</Application>
  <PresentationFormat>사용자 지정</PresentationFormat>
  <Paragraphs>74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KR</vt:lpstr>
      <vt:lpstr>굴림</vt:lpstr>
      <vt:lpstr>돋움</vt:lpstr>
      <vt:lpstr>야놀자 야체 B</vt:lpstr>
      <vt:lpstr>함초롬돋움</vt:lpstr>
      <vt:lpstr>Arial</vt:lpstr>
      <vt:lpstr>Times New Roman</vt:lpstr>
      <vt:lpstr>제목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</dc:creator>
  <cp:lastModifiedBy>sslab</cp:lastModifiedBy>
  <cp:revision>375</cp:revision>
  <dcterms:created xsi:type="dcterms:W3CDTF">2015-12-02T08:34:04Z</dcterms:created>
  <dcterms:modified xsi:type="dcterms:W3CDTF">2021-08-20T04:52:32Z</dcterms:modified>
  <cp:version>0906.0100.01</cp:version>
</cp:coreProperties>
</file>