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87238" cy="68548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/>
    <p:restoredTop sz="90221"/>
  </p:normalViewPr>
  <p:slideViewPr>
    <p:cSldViewPr>
      <p:cViewPr varScale="1">
        <p:scale>
          <a:sx n="118" d="100"/>
          <a:sy n="118" d="100"/>
        </p:scale>
        <p:origin x="486" y="96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파라미터와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구분하는 기준은 사용자가 직접 설정하느냐 </a:t>
            </a:r>
            <a:r>
              <a:rPr lang="ko-KR" altLang="en-US" dirty="0" err="1"/>
              <a:t>아니냐입니다</a:t>
            </a:r>
            <a:r>
              <a:rPr lang="ko-KR" altLang="en-US" dirty="0"/>
              <a:t>. 사용자가 직접 설정하면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파라미터, 모델 혹은 데이터에 의해 결정되면 파라미터입니다.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64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2021-08-02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제목 및 내용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2021-08-02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자유형: 도형 2050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250788" y="2204541"/>
            <a:ext cx="11690424" cy="2090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600" b="1" i="0" baseline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하이퍼 파라미터 최적화</a:t>
            </a:r>
            <a:r>
              <a:rPr kumimoji="1" lang="en-US" altLang="ko-KR" sz="4600" b="1" i="0" baseline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kumimoji="1" lang="ko-KR" altLang="en-US" sz="4600" b="1" i="0" baseline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8193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</a:p>
        </p:txBody>
      </p:sp>
      <p:sp>
        <p:nvSpPr>
          <p:cNvPr id="8195" name="자유형: 도형 8194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1554710"/>
            <a:ext cx="10678434" cy="370936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신경망을 구성하는데 있어서 가중치 매개변수</a:t>
            </a:r>
            <a:r>
              <a:rPr kumimoji="0" lang="en-US" altLang="ko-KR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,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</a:t>
            </a:r>
            <a:r>
              <a:rPr kumimoji="0" lang="ko-KR" altLang="en-US" sz="2000" b="0" i="0" baseline="0" dirty="0" err="1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하이퍼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파라미터들 여러가지 요소가 필요</a:t>
            </a:r>
          </a:p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결과적인 목표는 최적화된 모델을 만드는데 목적을 두고 있다</a:t>
            </a:r>
          </a:p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이번에 학습한 </a:t>
            </a:r>
            <a:r>
              <a:rPr kumimoji="0" lang="ko-KR" altLang="en-US" sz="2000" b="0" i="0" baseline="0" dirty="0" err="1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하이퍼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파라미터에 대한 개념을 이해하고 이후</a:t>
            </a:r>
            <a:r>
              <a:rPr kumimoji="0" lang="en-US" altLang="ko-KR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,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모델링 작업에 있어서 조금은 도움이 </a:t>
            </a:r>
            <a:r>
              <a:rPr kumimoji="0" lang="ko-KR" altLang="en-US" sz="2000" b="0" i="0" baseline="0" dirty="0" err="1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될것이라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생각한다</a:t>
            </a:r>
            <a:r>
              <a:rPr kumimoji="0" lang="en-US" altLang="ko-KR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개   요</a:t>
            </a: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Arial"/>
                <a:sym typeface="Arial"/>
              </a:rPr>
              <a:t>지난 시간에는 손실함수를 구하는 과정에서 가중치 매개변수의 최적값을 탐색하는 방법에 대해 학습을 진행하였다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Arial"/>
                <a:sym typeface="Arial"/>
              </a:rPr>
              <a:t>신경망에서 사용되는 데이터에 해당되는 하이퍼 파라미터의 값을 최적화시켜 신경망에 적절한 값이 들어갈 수 있도록 하는 방법을 학습 진행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파라미터</a:t>
            </a:r>
            <a:r>
              <a:rPr kumimoji="1" lang="en-US" altLang="ko-KR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(Parameter)</a:t>
            </a:r>
            <a:r>
              <a:rPr kumimoji="1" lang="ko-KR" altLang="en-US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en-US" altLang="ko-KR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:</a:t>
            </a:r>
            <a:r>
              <a:rPr kumimoji="1" lang="ko-KR" altLang="en-US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모델 내부에서 결정되는 변수</a:t>
            </a:r>
            <a:r>
              <a:rPr kumimoji="1" lang="en-US" altLang="ko-KR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데이터로부터 결정되는 값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	데이터를 통해 구해지며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모델 내부적으로 모델링에 의해 자동으로 결정되는 값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사용자에 의해 조정되지 않는다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kumimoji="1" lang="en-US" altLang="ko-KR" sz="1800" b="0" i="0" baseline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 파라미터</a:t>
            </a:r>
            <a:r>
              <a:rPr kumimoji="1" lang="en-US" altLang="ko-KR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(Hyper parameter)</a:t>
            </a:r>
            <a:r>
              <a:rPr kumimoji="1" lang="ko-KR" altLang="en-US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en-US" altLang="ko-KR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:</a:t>
            </a:r>
            <a:r>
              <a:rPr kumimoji="1" lang="ko-KR" altLang="en-US" sz="21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모델링 할 때 사용자가 직접 세팅해주는 값</a:t>
            </a: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l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earning rate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학습률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sigma 값, KNN에서의 K값 등등 굉장히 많습니다.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하이퍼 파라미터는 정해진 최적의 값이 없어</a:t>
            </a:r>
            <a:r>
              <a:rPr kumimoji="1" lang="en-US" altLang="ko-KR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자동으로 하이퍼 파라미터를 선택해주는 라이브러리도 있기는 하지만 휴리스틱한 방법이나 경험 법칙(rules of thumb)에 의해 결정하는 경우가 많습니다.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8684" y="1698938"/>
            <a:ext cx="10669215" cy="403351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신경망에는 다수의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파라미터가 등장</a:t>
            </a:r>
            <a:endParaRPr kumimoji="1" lang="en-US" altLang="ko-KR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뉴런수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배치 크기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매개변수 갱신시의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학습률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가중치 감소 등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ko-KR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적절한 값으로 튜닝해 줌으로써 모델의 성능을 높이 수 있다. </a:t>
            </a: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파라미터에서 사용되는 데이터에는 </a:t>
            </a:r>
            <a:r>
              <a:rPr kumimoji="1" lang="ko-KR" altLang="en-US" sz="18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학습데이터</a:t>
            </a:r>
            <a:r>
              <a:rPr kumimoji="1" lang="en-US" altLang="ko-KR" sz="18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 검증 데이터</a:t>
            </a:r>
            <a:r>
              <a:rPr kumimoji="1" lang="en-US" altLang="ko-KR" sz="18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 테스트 데이터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가 있다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457200" lvl="0" indent="-457200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/>
              <a:defRPr/>
            </a:pPr>
            <a:r>
              <a:rPr kumimoji="1" lang="ko-KR" altLang="en-US" sz="20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학습 데이터</a:t>
            </a:r>
            <a:r>
              <a:rPr kumimoji="1" lang="en-US" altLang="ko-KR" sz="20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(Train)</a:t>
            </a:r>
            <a:endParaRPr kumimoji="1" lang="en-US" altLang="ko-KR" sz="1800" b="1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매개변수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가중치와 편향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학습에 이용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kumimoji="1" lang="ko-KR" altLang="en-US" sz="10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457200" lvl="0" indent="-457200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 startAt="2"/>
              <a:defRPr/>
            </a:pPr>
            <a:r>
              <a:rPr kumimoji="1" lang="ko-KR" altLang="en-US" sz="20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검증 데이터</a:t>
            </a:r>
            <a:r>
              <a:rPr kumimoji="1" lang="en-US" altLang="ko-KR" sz="20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(Valid)</a:t>
            </a:r>
            <a:endParaRPr kumimoji="1" lang="en-US" altLang="ko-KR" sz="1800" b="1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파라미터의 성능을 평가하는데 이용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kumimoji="1" lang="ko-KR" altLang="en-US" sz="10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457200" lvl="0" indent="-457200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 startAt="3"/>
              <a:defRPr/>
            </a:pPr>
            <a:r>
              <a:rPr kumimoji="1" lang="ko-KR" altLang="en-US" sz="20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테스트 데이터</a:t>
            </a:r>
            <a:r>
              <a:rPr kumimoji="1" lang="en-US" altLang="ko-KR" sz="20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(Test)</a:t>
            </a:r>
            <a:endParaRPr kumimoji="1" lang="en-US" altLang="ko-KR" sz="1800" b="1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신경망의 범용 성능을 평가하는데 이용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Test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데이터로 범용 성능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 성능 평가를 동시에 하면 안됨 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과적합의 문제가 발생할 수 있음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 최적화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626737"/>
            <a:ext cx="10669215" cy="475395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4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파라미터를 최적화할 때의 핵심은 </a:t>
            </a:r>
            <a:r>
              <a:rPr kumimoji="1" lang="ko-KR" altLang="en-US" sz="14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파라미터의 </a:t>
            </a:r>
            <a:r>
              <a:rPr kumimoji="1" lang="ko-KR" altLang="en-US" sz="14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"최적 </a:t>
            </a:r>
            <a:r>
              <a:rPr kumimoji="1" lang="ko-KR" altLang="en-US" sz="1400" b="1" i="0" baseline="0" dirty="0" err="1">
                <a:solidFill>
                  <a:srgbClr val="FF0000"/>
                </a:solidFill>
                <a:latin typeface="함초롬돋움"/>
                <a:sym typeface="Arial"/>
              </a:rPr>
              <a:t>값"</a:t>
            </a:r>
            <a:r>
              <a:rPr kumimoji="1" lang="ko-KR" altLang="en-US" sz="14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이</a:t>
            </a: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존재하는 범위를 조금씩 줄여간다는 것이다.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en-US" altLang="ko-KR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&lt;</a:t>
            </a: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4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Step</a:t>
            </a: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1 &gt;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- 대략적인 범위를 설정하고 그 범위에서 무작위로 </a:t>
            </a:r>
            <a:r>
              <a:rPr kumimoji="1" lang="ko-KR" altLang="en-US" sz="14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 값을 샘플링한 후, 그 값으로 정확도를 평가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&lt; </a:t>
            </a:r>
            <a:r>
              <a:rPr kumimoji="1" lang="ko-KR" altLang="en-US" sz="14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Step</a:t>
            </a: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2 &gt;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- 정확도를 살펴보면서 </a:t>
            </a:r>
            <a:r>
              <a:rPr kumimoji="1" lang="ko-KR" altLang="en-US" sz="14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Step</a:t>
            </a: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1 과정을 여러 번 반복하며 </a:t>
            </a:r>
            <a:r>
              <a:rPr kumimoji="1" lang="ko-KR" altLang="en-US" sz="14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4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파라미터의 최적 값의 범위를 </a:t>
            </a:r>
            <a:r>
              <a:rPr kumimoji="1" lang="ko-KR" altLang="en-US" sz="14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좁혀가기</a:t>
            </a:r>
            <a:endParaRPr kumimoji="1" lang="en-US" altLang="ko-KR" sz="1400" b="1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kumimoji="1" lang="en-US" altLang="ko-KR" sz="14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lvl="0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파라미터를 최적화할 때는 오랜 시간이 걸린다는 점을 항상 기억해야 한다. 따라서 학습을 위한 </a:t>
            </a:r>
            <a:r>
              <a:rPr kumimoji="1" lang="ko-KR" altLang="en-US" sz="1400" b="1" i="0" baseline="0" dirty="0" err="1">
                <a:solidFill>
                  <a:srgbClr val="FF0000"/>
                </a:solidFill>
                <a:latin typeface="함초롬돋움"/>
                <a:sym typeface="Arial"/>
              </a:rPr>
              <a:t>에폭</a:t>
            </a:r>
            <a:r>
              <a:rPr kumimoji="1" lang="ko-KR" altLang="en-US" sz="14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(</a:t>
            </a:r>
            <a:r>
              <a:rPr kumimoji="1" lang="ko-KR" altLang="en-US" sz="1400" b="1" i="0" baseline="0" dirty="0" err="1">
                <a:solidFill>
                  <a:srgbClr val="FF0000"/>
                </a:solidFill>
                <a:latin typeface="함초롬돋움"/>
                <a:sym typeface="Arial"/>
              </a:rPr>
              <a:t>Epoch</a:t>
            </a:r>
            <a:r>
              <a:rPr kumimoji="1" lang="ko-KR" altLang="en-US" sz="1400" b="1" i="0" baseline="0" dirty="0">
                <a:solidFill>
                  <a:srgbClr val="FF0000"/>
                </a:solidFill>
                <a:latin typeface="함초롬돋움"/>
                <a:sym typeface="Arial"/>
              </a:rPr>
              <a:t>)을 작게 해서 1회 평가에 걸리는 시간을 단축하는 것이 효과적</a:t>
            </a:r>
            <a:r>
              <a:rPr kumimoji="1" lang="ko-KR" altLang="en-US" sz="14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이다.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 최적화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457200" lvl="0" indent="-457200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/>
              <a:defRPr/>
            </a:pPr>
            <a:r>
              <a:rPr kumimoji="1" lang="ko-KR" altLang="en-US" sz="18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Manual</a:t>
            </a:r>
            <a:r>
              <a:rPr kumimoji="1" lang="ko-KR" altLang="en-US" sz="18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8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Search</a:t>
            </a:r>
            <a:r>
              <a:rPr kumimoji="1" lang="ko-KR" altLang="en-US" sz="18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( 직관에 의한 방법 )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반복 수행을 통해서 범위를 줄여 나감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결과를 판정하기 위한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validation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set가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필요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457200" lvl="0" indent="-4572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+mj-lt"/>
              <a:buAutoNum type="arabicPeriod" startAt="2"/>
              <a:defRPr/>
            </a:pPr>
            <a:r>
              <a:rPr kumimoji="1" lang="ko-KR" altLang="en-US" sz="18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Grid</a:t>
            </a:r>
            <a:r>
              <a:rPr kumimoji="1" lang="ko-KR" altLang="en-US" sz="18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8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Search</a:t>
            </a: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선험적인 지식을 활용하여 문제를 분석하고,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파라미터의 범위를 정한다.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그 범위 안에서 일정한 간격으로 점을 정하고 그 점들에 대해 1개씩 차례로 실험을 해보면서 최적의 값을 찾은 후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다시 최적으로 추정이 되는 점을 기준으로 세분화하여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최적값을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찾는 방법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결과를 판정하기 위한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validation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set가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 최적화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457200" lvl="0" indent="-457200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+mj-lt"/>
              <a:buAutoNum type="arabicPeriod" startAt="3"/>
              <a:defRPr/>
            </a:pPr>
            <a:r>
              <a:rPr kumimoji="1" lang="en-US" altLang="en-US" sz="18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Random search</a:t>
            </a: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Grid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search와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마찬가지로 선험적인 지식을 이용하여 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파라미터의 범위를 정한다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ko-KR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무작위로 </a:t>
            </a:r>
            <a:r>
              <a:rPr kumimoji="1" lang="ko-KR" altLang="ko-KR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최적값을</a:t>
            </a:r>
            <a:r>
              <a:rPr kumimoji="1" lang="ko-KR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찾는 작업을 진행</a:t>
            </a: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‘유한 </a:t>
            </a:r>
            <a:r>
              <a:rPr kumimoji="1" lang="ko-KR" altLang="ko-KR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자원’을</a:t>
            </a:r>
            <a:r>
              <a:rPr kumimoji="1" lang="ko-KR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기반으로 해야 할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kumimoji="1" lang="ko-KR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경우 사용 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457200" lvl="0" indent="-4572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+mj-lt"/>
              <a:buAutoNum type="arabicPeriod" startAt="4"/>
              <a:defRPr/>
            </a:pPr>
            <a:r>
              <a:rPr kumimoji="1" lang="ko-KR" altLang="en-US" sz="1800" b="1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베이즈</a:t>
            </a:r>
            <a:r>
              <a:rPr kumimoji="1" lang="ko-KR" altLang="en-US" sz="1800" b="1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최적화</a:t>
            </a: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kumimoji="1" lang="ko-KR" altLang="en-US" sz="1800" b="0" i="0" baseline="0" dirty="0" err="1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베이즈</a:t>
            </a:r>
            <a:r>
              <a:rPr kumimoji="1" lang="ko-KR" altLang="en-US" sz="1800" b="0" i="0" baseline="0" dirty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정리를 중심으로 한 수학 이론을 활용하여 현재까지 진행한 실험 결과를 바탕으로 통계적인 모델을 만들고, 그것을 바탕으로 다음 탐색을 해야 할 방향을 효과적으로 정하자는 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방식</a:t>
            </a:r>
            <a:endParaRPr kumimoji="1" lang="ko-KR" altLang="en-US" sz="1800" b="0" i="0" baseline="0" dirty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 최적화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770791"/>
            <a:ext cx="10669215" cy="417774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신경망의 </a:t>
            </a:r>
            <a:r>
              <a:rPr kumimoji="1" lang="ko-KR" altLang="en-US" sz="18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하이퍼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파라미터 최적화에서는 "그리드 </a:t>
            </a:r>
            <a:r>
              <a:rPr kumimoji="1" lang="ko-KR" altLang="en-US" sz="18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서치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</a:t>
            </a:r>
            <a:r>
              <a:rPr kumimoji="1" lang="ko-KR" altLang="en-US" sz="18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Grid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8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Search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)"와 같은 규칙적인 탐색보다는 </a:t>
            </a:r>
            <a:r>
              <a:rPr kumimoji="1" lang="ko-KR" altLang="en-US" sz="1800" b="1" dirty="0">
                <a:solidFill>
                  <a:srgbClr val="FF0000"/>
                </a:solidFill>
                <a:latin typeface="함초롬돋움"/>
              </a:rPr>
              <a:t>무작위로 샘플링을 해서 탐색하는 편이 좋은 결과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를 낸다고 알려져 있다.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최종 정확도에 미치는 영향력이 </a:t>
            </a:r>
            <a:r>
              <a:rPr kumimoji="1" lang="ko-KR" altLang="en-US" sz="18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하이퍼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파라미터마다 다르므로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)</a:t>
            </a: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8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800" spc="-1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따라서 </a:t>
            </a:r>
            <a:r>
              <a:rPr kumimoji="1" lang="ko-KR" altLang="en-US" sz="1800" spc="-1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하이퍼</a:t>
            </a:r>
            <a:r>
              <a:rPr kumimoji="1" lang="ko-KR" altLang="en-US" sz="1800" spc="-1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파라미터 범위는 "10의 거듭제곱" 단위와 같이 "대략적으로" 지정하는 것이 효과적이다.</a:t>
            </a:r>
          </a:p>
        </p:txBody>
      </p:sp>
    </p:spTree>
    <p:extLst>
      <p:ext uri="{BB962C8B-B14F-4D97-AF65-F5344CB8AC3E}">
        <p14:creationId xmlns:p14="http://schemas.microsoft.com/office/powerpoint/2010/main" val="162309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651</Words>
  <Application>Microsoft Office PowerPoint</Application>
  <PresentationFormat>사용자 지정</PresentationFormat>
  <Paragraphs>71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KR</vt:lpstr>
      <vt:lpstr>굴림</vt:lpstr>
      <vt:lpstr>야놀자 야체 B</vt:lpstr>
      <vt:lpstr>함초롬돋움</vt:lpstr>
      <vt:lpstr>Arial</vt:lpstr>
      <vt:lpstr>Times New Roman</vt:lpstr>
      <vt:lpstr>제목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</dc:creator>
  <cp:lastModifiedBy>sslab</cp:lastModifiedBy>
  <cp:revision>293</cp:revision>
  <dcterms:created xsi:type="dcterms:W3CDTF">2015-12-02T08:34:04Z</dcterms:created>
  <dcterms:modified xsi:type="dcterms:W3CDTF">2021-08-02T01:11:29Z</dcterms:modified>
  <cp:version>0906.0100.01</cp:version>
</cp:coreProperties>
</file>