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9" r:id="rId1"/>
  </p:sldMasterIdLst>
  <p:notesMasterIdLst>
    <p:notesMasterId r:id="rId20"/>
  </p:notesMasterIdLst>
  <p:sldIdLst>
    <p:sldId id="256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77" r:id="rId13"/>
    <p:sldId id="276" r:id="rId14"/>
    <p:sldId id="278" r:id="rId15"/>
    <p:sldId id="279" r:id="rId16"/>
    <p:sldId id="280" r:id="rId17"/>
    <p:sldId id="281" r:id="rId18"/>
    <p:sldId id="272" r:id="rId19"/>
  </p:sldIdLst>
  <p:sldSz cx="12187238" cy="685482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0221"/>
  </p:normalViewPr>
  <p:slideViewPr>
    <p:cSldViewPr>
      <p:cViewPr varScale="1">
        <p:scale>
          <a:sx n="118" d="100"/>
          <a:sy n="118" d="100"/>
        </p:scale>
        <p:origin x="684" y="9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97" y="685800"/>
            <a:ext cx="609580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68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7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5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04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112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97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392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48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064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73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1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7908" y="6353597"/>
            <a:ext cx="284429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2021-07-27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3261" y="6353597"/>
            <a:ext cx="3860060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4438" y="6353597"/>
            <a:ext cx="284423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1A0B375A-6ED1-4E7A-AFF2-92A891478FF5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제목 및 내용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7908" y="273003"/>
            <a:ext cx="10970766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908" y="1598334"/>
            <a:ext cx="10970766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7908" y="6353597"/>
            <a:ext cx="284429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2021-07-27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3261" y="6353597"/>
            <a:ext cx="386006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4438" y="6353597"/>
            <a:ext cx="284423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D4310FE-EDF7-4C05-912F-1B73F66CC5CE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  <a:lvl2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2pPr>
      <a:lvl3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3pPr>
      <a:lvl4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4pPr>
      <a:lvl5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9pPr>
    </p:titleStyle>
    <p:bodyStyle>
      <a:lvl1pPr marL="342900" indent="-342900" algn="l" rtl="0" fontAlgn="base" latinLnBrk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742950" indent="-28575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marL="11430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marL="16002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marL="20574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3247407" y="115877"/>
            <a:ext cx="5691768" cy="5189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굴림"/>
            </a:endParaRPr>
          </a:p>
        </p:txBody>
      </p:sp>
      <p:sp>
        <p:nvSpPr>
          <p:cNvPr id="2051" name="자유형: 도형 2050"/>
          <p:cNvSpPr/>
          <p:nvPr/>
        </p:nvSpPr>
        <p:spPr>
          <a:xfrm>
            <a:off x="11626288" y="261895"/>
            <a:ext cx="485724" cy="501576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52" name="TextBox 2051"/>
          <p:cNvSpPr txBox="1"/>
          <p:nvPr/>
        </p:nvSpPr>
        <p:spPr>
          <a:xfrm>
            <a:off x="250788" y="2204541"/>
            <a:ext cx="11690424" cy="20908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000" b="1" i="0" baseline="0" dirty="0">
                <a:solidFill>
                  <a:srgbClr val="C75252">
                    <a:alpha val="100000"/>
                  </a:srgbClr>
                </a:solidFill>
                <a:latin typeface="함초롬돋움"/>
                <a:ea typeface="함초롬돋움"/>
              </a:rPr>
              <a:t>&lt; 매개변수의 최적 값 탐색 &gt;</a:t>
            </a:r>
          </a:p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en-US" altLang="ko-KR" sz="3000" b="0" i="0" baseline="0" dirty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3000" b="0" i="0" baseline="0" dirty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3000" b="0" i="0" baseline="0" dirty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000" b="1" i="0" baseline="0" dirty="0">
                <a:solidFill>
                  <a:srgbClr val="315F97">
                    <a:alpha val="100000"/>
                  </a:srgbClr>
                </a:solidFill>
                <a:latin typeface="함초롬돋움"/>
                <a:ea typeface="함초롬돋움"/>
              </a:rPr>
              <a:t>최적의 매개변수의 값을 찾는 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121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가중치의 초기값</a:t>
            </a:r>
            <a:endParaRPr kumimoji="1" lang="ko-KR" altLang="en-US" sz="3600" b="1" i="0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5123" name="자유형: 도형 5122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24" name="내용 개체 틀 2"/>
          <p:cNvSpPr>
            <a:spLocks noGrp="1"/>
          </p:cNvSpPr>
          <p:nvPr>
            <p:ph sz="half" idx="1"/>
          </p:nvPr>
        </p:nvSpPr>
        <p:spPr>
          <a:xfrm>
            <a:off x="747564" y="1770791"/>
            <a:ext cx="10691455" cy="367337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defTabSz="912932">
              <a:lnSpc>
                <a:spcPct val="2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6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가중치 감소 기법 </a:t>
            </a:r>
            <a:r>
              <a:rPr kumimoji="1" lang="en-US" altLang="ko-KR" sz="16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: </a:t>
            </a:r>
            <a:r>
              <a:rPr kumimoji="1" lang="ko-KR" altLang="en-US" sz="1500" b="0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오버피팅을</a:t>
            </a:r>
            <a:r>
              <a:rPr kumimoji="1" lang="ko-KR" altLang="en-US" sz="15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억제해 범용 성능을 높이는 테크닉</a:t>
            </a:r>
            <a:r>
              <a:rPr kumimoji="1" lang="en-US" altLang="ko-KR" sz="15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 </a:t>
            </a:r>
            <a:r>
              <a:rPr kumimoji="1" lang="ko-KR" altLang="en-US" sz="15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가중치 매개변수의 값이 작아지도록 학습하는 방법</a:t>
            </a:r>
            <a:endParaRPr kumimoji="1" lang="en-US" altLang="ko-KR" sz="1500" b="0" i="0" baseline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400050" lvl="1" indent="0" defTabSz="912932">
              <a:lnSpc>
                <a:spcPct val="2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- 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오버피팅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: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모델의 파라미터들을 학습 데이터에 너무 가깝게 맞췄을 때 발생하는 현상</a:t>
            </a:r>
            <a:endParaRPr kumimoji="1" lang="en-US" altLang="ko-KR" sz="16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0" lvl="0" indent="0" defTabSz="912932">
              <a:lnSpc>
                <a:spcPct val="2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endParaRPr kumimoji="1" lang="en-US" altLang="ko-KR" sz="1600" dirty="0">
              <a:solidFill>
                <a:srgbClr val="333333">
                  <a:alpha val="100000"/>
                </a:srgbClr>
              </a:solidFill>
              <a:latin typeface="나눔고딕"/>
            </a:endParaRPr>
          </a:p>
          <a:p>
            <a:pPr marL="347708" lvl="0" indent="-347708" defTabSz="912932">
              <a:lnSpc>
                <a:spcPct val="2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600" dirty="0">
                <a:solidFill>
                  <a:srgbClr val="333333">
                    <a:alpha val="100000"/>
                  </a:srgbClr>
                </a:solidFill>
                <a:latin typeface="나눔고딕"/>
              </a:rPr>
              <a:t>가중치의 </a:t>
            </a:r>
            <a:r>
              <a:rPr kumimoji="1" lang="ko-KR" altLang="en-US" sz="1600" dirty="0" err="1">
                <a:solidFill>
                  <a:srgbClr val="333333">
                    <a:alpha val="100000"/>
                  </a:srgbClr>
                </a:solidFill>
                <a:latin typeface="나눔고딕"/>
              </a:rPr>
              <a:t>초깃값을</a:t>
            </a:r>
            <a:r>
              <a:rPr kumimoji="1" lang="ko-KR" altLang="en-US" sz="1600" dirty="0">
                <a:solidFill>
                  <a:srgbClr val="333333">
                    <a:alpha val="100000"/>
                  </a:srgbClr>
                </a:solidFill>
                <a:latin typeface="나눔고딕"/>
              </a:rPr>
              <a:t> </a:t>
            </a:r>
            <a:r>
              <a:rPr kumimoji="1" lang="en-US" altLang="ko-KR" sz="1600" dirty="0">
                <a:solidFill>
                  <a:srgbClr val="333333">
                    <a:alpha val="100000"/>
                  </a:srgbClr>
                </a:solidFill>
                <a:latin typeface="나눔고딕"/>
              </a:rPr>
              <a:t>0</a:t>
            </a:r>
            <a:r>
              <a:rPr kumimoji="1" lang="ko-KR" altLang="en-US" sz="1600" dirty="0">
                <a:solidFill>
                  <a:srgbClr val="333333">
                    <a:alpha val="100000"/>
                  </a:srgbClr>
                </a:solidFill>
                <a:latin typeface="나눔고딕"/>
              </a:rPr>
              <a:t>으로 설정하면 안된다</a:t>
            </a:r>
            <a:r>
              <a:rPr kumimoji="1" lang="en-US" altLang="ko-KR" sz="1600" dirty="0">
                <a:solidFill>
                  <a:srgbClr val="333333">
                    <a:alpha val="100000"/>
                  </a:srgbClr>
                </a:solidFill>
                <a:latin typeface="나눔고딕"/>
              </a:rPr>
              <a:t>!!</a:t>
            </a:r>
          </a:p>
          <a:p>
            <a:pPr marL="747758" lvl="1" indent="-347708" defTabSz="912932">
              <a:lnSpc>
                <a:spcPct val="2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600" dirty="0" err="1">
                <a:solidFill>
                  <a:srgbClr val="333333">
                    <a:alpha val="100000"/>
                  </a:srgbClr>
                </a:solidFill>
                <a:latin typeface="나눔고딕"/>
              </a:rPr>
              <a:t>오차역전파법에서</a:t>
            </a:r>
            <a:r>
              <a:rPr kumimoji="1" lang="ko-KR" altLang="en-US" sz="1600" dirty="0">
                <a:solidFill>
                  <a:srgbClr val="333333">
                    <a:alpha val="100000"/>
                  </a:srgbClr>
                </a:solidFill>
                <a:latin typeface="나눔고딕"/>
              </a:rPr>
              <a:t> 모든 가중치의 값이 똑같이 갱신되어</a:t>
            </a:r>
            <a:r>
              <a:rPr kumimoji="1" lang="en-US" altLang="ko-KR" sz="1600" dirty="0">
                <a:solidFill>
                  <a:srgbClr val="333333">
                    <a:alpha val="100000"/>
                  </a:srgbClr>
                </a:solidFill>
                <a:latin typeface="나눔고딕"/>
              </a:rPr>
              <a:t>, </a:t>
            </a:r>
            <a:r>
              <a:rPr kumimoji="1" lang="ko-KR" altLang="en-US" sz="1600" dirty="0">
                <a:solidFill>
                  <a:srgbClr val="333333">
                    <a:alpha val="100000"/>
                  </a:srgbClr>
                </a:solidFill>
                <a:latin typeface="나눔고딕"/>
              </a:rPr>
              <a:t>두번째 층의 뉴런에 모두 같은 값이 전달</a:t>
            </a:r>
            <a:endParaRPr kumimoji="1" lang="en-US" altLang="ko-KR" sz="16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61179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121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가중치의 초기값</a:t>
            </a:r>
            <a:endParaRPr kumimoji="1" lang="ko-KR" altLang="en-US" sz="3600" b="1" i="0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5123" name="자유형: 도형 5122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24" name="내용 개체 틀 2"/>
          <p:cNvSpPr>
            <a:spLocks noGrp="1"/>
          </p:cNvSpPr>
          <p:nvPr>
            <p:ph sz="half" idx="1"/>
          </p:nvPr>
        </p:nvSpPr>
        <p:spPr>
          <a:xfrm>
            <a:off x="747564" y="1988841"/>
            <a:ext cx="10691455" cy="345532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kumimoji="1" lang="en-US" altLang="ko-KR" sz="2000" b="1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1)    </a:t>
            </a:r>
            <a:r>
              <a:rPr kumimoji="1" lang="ko-KR" altLang="en-US" sz="2000" b="1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가중치를 표준편차가 </a:t>
            </a:r>
            <a:r>
              <a:rPr kumimoji="1" lang="en-US" altLang="ko-KR" sz="2000" b="1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1</a:t>
            </a:r>
            <a:r>
              <a:rPr kumimoji="1" lang="ko-KR" altLang="en-US" sz="2000" b="1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인 정규분포로 초기화할 때</a:t>
            </a:r>
            <a:endParaRPr kumimoji="1" lang="en-US" altLang="ko-KR" sz="2000" b="1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747758" lvl="1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활성화 값들이 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0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과 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1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에 치우쳐 분포하게 됨</a:t>
            </a:r>
            <a:endParaRPr kumimoji="1" lang="en-US" altLang="ko-KR" sz="14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747758" lvl="1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데이터가 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0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과 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1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에 치우쳐 분포하게 되며 역전파의 기울기의 값이 점점 작아지다가 사라짐</a:t>
            </a:r>
            <a:endParaRPr kumimoji="1" lang="en-US" altLang="ko-KR" sz="14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747758" lvl="1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en-US" altLang="ko-KR" sz="10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747758" lvl="1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en-US" altLang="ko-KR" sz="10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747758" lvl="1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en-US" altLang="ko-KR" sz="10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0" indent="0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kumimoji="1" lang="en-US" altLang="ko-KR" sz="2400" b="1" dirty="0">
                <a:solidFill>
                  <a:srgbClr val="C00000"/>
                </a:solidFill>
                <a:latin typeface="함초롬돋움"/>
              </a:rPr>
              <a:t>-&gt;   </a:t>
            </a:r>
            <a:r>
              <a:rPr kumimoji="1" lang="ko-KR" altLang="en-US" sz="2400" b="1" dirty="0">
                <a:solidFill>
                  <a:srgbClr val="C00000"/>
                </a:solidFill>
                <a:latin typeface="함초롬돋움"/>
              </a:rPr>
              <a:t>기울기 소실</a:t>
            </a:r>
            <a:endParaRPr kumimoji="1" lang="en-US" altLang="ko-KR" sz="2400" b="1" dirty="0">
              <a:solidFill>
                <a:srgbClr val="C00000"/>
              </a:solidFill>
              <a:latin typeface="함초롬돋움"/>
            </a:endParaRPr>
          </a:p>
        </p:txBody>
      </p:sp>
      <p:pic>
        <p:nvPicPr>
          <p:cNvPr id="1026" name="Picture 2" descr="https://blog.kakaocdn.net/dn/uryZk/btqU7dyzePG/zUuM74yPUMKPpHXGBWuWek/img.png">
            <a:extLst>
              <a:ext uri="{FF2B5EF4-FFF2-40B4-BE49-F238E27FC236}">
                <a16:creationId xmlns:a16="http://schemas.microsoft.com/office/drawing/2014/main" id="{888AA4C1-AF29-462A-A550-A020B3F09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267" y="3509800"/>
            <a:ext cx="4190937" cy="313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72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121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가중치의 초기값</a:t>
            </a:r>
            <a:endParaRPr kumimoji="1" lang="ko-KR" altLang="en-US" sz="3600" b="1" i="0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5123" name="자유형: 도형 5122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24" name="내용 개체 틀 2"/>
          <p:cNvSpPr>
            <a:spLocks noGrp="1"/>
          </p:cNvSpPr>
          <p:nvPr>
            <p:ph sz="half" idx="1"/>
          </p:nvPr>
        </p:nvSpPr>
        <p:spPr>
          <a:xfrm>
            <a:off x="747564" y="1988841"/>
            <a:ext cx="10691455" cy="345532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kumimoji="1" lang="en-US" altLang="ko-KR" sz="2000" b="1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2)    </a:t>
            </a:r>
            <a:r>
              <a:rPr kumimoji="1" lang="ko-KR" altLang="en-US" sz="2000" b="1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가중치를 표준편차가 </a:t>
            </a:r>
            <a:r>
              <a:rPr kumimoji="1" lang="en-US" altLang="ko-KR" sz="2000" b="1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0.01</a:t>
            </a:r>
            <a:r>
              <a:rPr kumimoji="1" lang="ko-KR" altLang="en-US" sz="2000" b="1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인 정규분포로 초기화할 때</a:t>
            </a:r>
            <a:endParaRPr kumimoji="1" lang="en-US" altLang="ko-KR" sz="2000" b="1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747758" lvl="1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활성화 값들이 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0.5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부근에 치우쳐져 이전의 기울기 소실 문제는 발생하지 않음</a:t>
            </a:r>
            <a:endParaRPr kumimoji="1" lang="en-US" altLang="ko-KR" sz="14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747758" lvl="1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표현력의 관점에서는 거의 같은 값을 출력하여 뉴런을 다중으로 </a:t>
            </a:r>
            <a:r>
              <a:rPr kumimoji="1" lang="ko-KR" altLang="en-US" sz="14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둔것에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대한 의미가 없음</a:t>
            </a:r>
            <a:endParaRPr kumimoji="1" lang="en-US" altLang="ko-KR" sz="10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747758" lvl="1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en-US" altLang="ko-KR" sz="10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747758" lvl="1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en-US" altLang="ko-KR" sz="10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0" indent="0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kumimoji="1" lang="en-US" altLang="ko-KR" sz="2400" b="1" dirty="0">
                <a:solidFill>
                  <a:srgbClr val="C00000"/>
                </a:solidFill>
                <a:latin typeface="함초롬돋움"/>
              </a:rPr>
              <a:t>-&gt;   </a:t>
            </a:r>
            <a:r>
              <a:rPr kumimoji="1" lang="ko-KR" altLang="en-US" sz="2400" b="1" dirty="0">
                <a:solidFill>
                  <a:srgbClr val="C00000"/>
                </a:solidFill>
                <a:latin typeface="함초롬돋움"/>
              </a:rPr>
              <a:t>표현력 제한</a:t>
            </a:r>
            <a:endParaRPr kumimoji="1" lang="en-US" altLang="ko-KR" sz="2400" b="1" dirty="0">
              <a:solidFill>
                <a:srgbClr val="C00000"/>
              </a:solidFill>
              <a:latin typeface="함초롬돋움"/>
            </a:endParaRPr>
          </a:p>
        </p:txBody>
      </p:sp>
      <p:pic>
        <p:nvPicPr>
          <p:cNvPr id="2050" name="Picture 2" descr="https://blog.kakaocdn.net/dn/dpPzF0/btqVbufv4Yu/1KC0l1zLTfQyEktDr4tkG1/img.png">
            <a:extLst>
              <a:ext uri="{FF2B5EF4-FFF2-40B4-BE49-F238E27FC236}">
                <a16:creationId xmlns:a16="http://schemas.microsoft.com/office/drawing/2014/main" id="{F296E0E3-3E90-487A-B15F-D08372CE7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267" y="3558000"/>
            <a:ext cx="3947045" cy="293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06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121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가중치의 초기값</a:t>
            </a:r>
            <a:endParaRPr kumimoji="1" lang="ko-KR" altLang="en-US" sz="3600" b="1" i="0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5123" name="자유형: 도형 5122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24" name="내용 개체 틀 2"/>
          <p:cNvSpPr>
            <a:spLocks noGrp="1"/>
          </p:cNvSpPr>
          <p:nvPr>
            <p:ph sz="half" idx="1"/>
          </p:nvPr>
        </p:nvSpPr>
        <p:spPr>
          <a:xfrm>
            <a:off x="747564" y="1698764"/>
            <a:ext cx="10691455" cy="4537702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+mj-ea"/>
              <a:buAutoNum type="circleNumDbPlain"/>
              <a:defRPr/>
            </a:pPr>
            <a:r>
              <a:rPr kumimoji="1" lang="en-US" altLang="ko-KR" sz="2000" b="1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Xavier </a:t>
            </a:r>
            <a:r>
              <a:rPr kumimoji="1" lang="ko-KR" altLang="en-US" sz="2000" b="1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초깃값</a:t>
            </a:r>
            <a:endParaRPr kumimoji="1" lang="ko-KR" altLang="en-US" sz="2000" b="1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lvl="0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Calibri" panose="020F0502020204030204" pitchFamily="34" charset="0"/>
              <a:buChar char="−"/>
              <a:defRPr/>
            </a:pP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앞 계층의 노드가 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n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개일 때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표준편차가 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     인 정규분포를 갖도록 가중치의 </a:t>
            </a:r>
            <a:r>
              <a:rPr kumimoji="1" lang="ko-KR" altLang="en-US" sz="14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초깃값을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설정하는 방식</a:t>
            </a:r>
          </a:p>
          <a:p>
            <a:pPr lvl="0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Calibri" panose="020F0502020204030204" pitchFamily="34" charset="0"/>
              <a:buChar char="−"/>
              <a:defRPr/>
            </a:pP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Xavier </a:t>
            </a:r>
            <a:r>
              <a:rPr kumimoji="1" lang="ko-KR" altLang="en-US" sz="14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초깃값은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원점에서 대칭인 활성화 함수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(tanh, sigmoid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함수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)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와 어울릴 때 바람직하다고 알려져 있음</a:t>
            </a:r>
            <a:endParaRPr kumimoji="1" lang="en-US" altLang="ko-KR" sz="14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lvl="0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Calibri" panose="020F0502020204030204" pitchFamily="34" charset="0"/>
              <a:buChar char="−"/>
              <a:defRPr/>
            </a:pPr>
            <a:endParaRPr kumimoji="1" lang="ko-KR" altLang="en-US" sz="14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+mj-ea"/>
              <a:buAutoNum type="circleNumDbPlain" startAt="2"/>
              <a:defRPr/>
            </a:pPr>
            <a:r>
              <a:rPr kumimoji="1" lang="en-US" altLang="ko-KR" sz="2000" b="1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He </a:t>
            </a:r>
            <a:r>
              <a:rPr kumimoji="1" lang="ko-KR" altLang="en-US" sz="2000" b="1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초깃값</a:t>
            </a:r>
            <a:endParaRPr kumimoji="1" lang="ko-KR" altLang="en-US" sz="2000" b="1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lvl="0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Calibri" panose="020F0502020204030204" pitchFamily="34" charset="0"/>
              <a:buChar char="−"/>
              <a:defRPr/>
            </a:pP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앞 계층의 노드가 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n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개일 때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표준편차가 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     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인 정규분포를 갖도록 가중치의 </a:t>
            </a:r>
            <a:r>
              <a:rPr kumimoji="1" lang="ko-KR" altLang="en-US" sz="14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초깃값을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설정하는 방식</a:t>
            </a:r>
          </a:p>
          <a:p>
            <a:pPr lvl="0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Calibri" panose="020F0502020204030204" pitchFamily="34" charset="0"/>
              <a:buChar char="−"/>
              <a:defRPr/>
            </a:pP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He </a:t>
            </a:r>
            <a:r>
              <a:rPr kumimoji="1" lang="ko-KR" altLang="en-US" sz="14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초깃값은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</a:t>
            </a:r>
            <a:r>
              <a:rPr kumimoji="1" lang="en-US" altLang="ko-KR" sz="14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ReLU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활성화 함수와 어울릴 때 효과가 좋음</a:t>
            </a:r>
            <a:endParaRPr kumimoji="1" lang="en-US" altLang="ko-KR" sz="14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A67D99-A9B8-4AC2-9C07-8D790907F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934" y="2344602"/>
            <a:ext cx="249145" cy="5065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3E06EC-1619-4547-9A8B-373606B02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933" y="4503495"/>
            <a:ext cx="249146" cy="43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7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121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가중치의 초기값</a:t>
            </a:r>
            <a:endParaRPr kumimoji="1" lang="ko-KR" altLang="en-US" sz="3600" b="1" i="0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5123" name="자유형: 도형 5122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0CD71B-8331-4C69-AC98-DD0CD618D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8" y="2130926"/>
            <a:ext cx="11077560" cy="33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1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121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가중치의 초기값</a:t>
            </a:r>
            <a:endParaRPr kumimoji="1" lang="ko-KR" altLang="en-US" sz="3600" b="1" i="0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5123" name="자유형: 도형 5122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C5854A-FD21-4A03-B6B9-EBE44A02C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900" y="1122548"/>
            <a:ext cx="7418781" cy="556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9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121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배치 정규화</a:t>
            </a:r>
            <a:endParaRPr kumimoji="1" lang="ko-KR" altLang="en-US" sz="3600" b="1" i="0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5123" name="자유형: 도형 5122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24" name="내용 개체 틀 2"/>
          <p:cNvSpPr>
            <a:spLocks noGrp="1"/>
          </p:cNvSpPr>
          <p:nvPr>
            <p:ph sz="half" idx="1"/>
          </p:nvPr>
        </p:nvSpPr>
        <p:spPr>
          <a:xfrm>
            <a:off x="747564" y="1410656"/>
            <a:ext cx="10691455" cy="4537702"/>
          </a:xfrm>
        </p:spPr>
        <p:txBody>
          <a:bodyPr vert="horz" wrap="square" lIns="91440" tIns="45720" rIns="91440" bIns="45720" anchor="t">
            <a:noAutofit/>
          </a:bodyPr>
          <a:lstStyle/>
          <a:p>
            <a:pPr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400" b="1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배치 정규화</a:t>
            </a:r>
            <a:r>
              <a:rPr kumimoji="1" lang="en-US" altLang="ko-KR" sz="1400" b="1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(Batch Normalization)</a:t>
            </a:r>
            <a:r>
              <a:rPr kumimoji="1" lang="en-US" altLang="ko-KR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: </a:t>
            </a: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신경망의 순전파에 적용되며</a:t>
            </a:r>
            <a:r>
              <a:rPr kumimoji="1" lang="en-US" altLang="ko-KR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 </a:t>
            </a: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각 층에서의 활성화 값이 적당히 분포되도록 조정하는 방법</a:t>
            </a:r>
            <a:r>
              <a:rPr kumimoji="1" lang="en-US" altLang="ko-KR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</a:t>
            </a:r>
          </a:p>
          <a:p>
            <a:pPr marL="0" indent="0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kumimoji="1" lang="en-US" altLang="ko-KR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       </a:t>
            </a: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학습 시 미니배치를 단위로 정규화를 수행</a:t>
            </a:r>
          </a:p>
          <a:p>
            <a:pPr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구체적으로는 데이터의 분포가 평균이 </a:t>
            </a:r>
            <a:r>
              <a:rPr kumimoji="1" lang="en-US" altLang="ko-KR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0, </a:t>
            </a: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분산이 </a:t>
            </a:r>
            <a:r>
              <a:rPr kumimoji="1" lang="en-US" altLang="ko-KR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1 </a:t>
            </a:r>
            <a:r>
              <a:rPr kumimoji="1" lang="ko-KR" altLang="en-US" sz="12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이되는</a:t>
            </a: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정규분포를 따르도록 정규화를 수행함</a:t>
            </a:r>
          </a:p>
          <a:p>
            <a:pPr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배치 정규화를 활성화 함수의 앞</a:t>
            </a:r>
            <a:r>
              <a:rPr kumimoji="1" lang="en-US" altLang="ko-KR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(</a:t>
            </a: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혹은 뒤</a:t>
            </a:r>
            <a:r>
              <a:rPr kumimoji="1" lang="en-US" altLang="ko-KR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)</a:t>
            </a: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에 삽입함으로써 데이터의 분포가 덜 치우친다</a:t>
            </a:r>
            <a:endParaRPr kumimoji="1" lang="en-US" altLang="ko-KR" sz="12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배치 정규화 계층마다 </a:t>
            </a:r>
            <a:r>
              <a:rPr kumimoji="1" lang="ko-KR" altLang="en-US" sz="12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정규화된</a:t>
            </a: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데이터에 고유한 </a:t>
            </a:r>
            <a:r>
              <a:rPr kumimoji="1" lang="en-US" altLang="ko-KR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"</a:t>
            </a: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확대</a:t>
            </a:r>
            <a:r>
              <a:rPr kumimoji="1" lang="en-US" altLang="ko-KR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(scale)"</a:t>
            </a: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와 </a:t>
            </a:r>
            <a:r>
              <a:rPr kumimoji="1" lang="en-US" altLang="ko-KR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"</a:t>
            </a: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이동</a:t>
            </a:r>
            <a:r>
              <a:rPr kumimoji="1" lang="en-US" altLang="ko-KR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(shift)" </a:t>
            </a: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변환을 수행함</a:t>
            </a:r>
            <a:endParaRPr kumimoji="1" lang="en-US" altLang="ko-KR" sz="12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ko-KR" altLang="en-US" sz="12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600" b="1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장점</a:t>
            </a:r>
            <a:endParaRPr kumimoji="1" lang="en-US" altLang="ko-KR" sz="1600" b="1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lvl="1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+mj-lt"/>
              <a:buAutoNum type="arabicPeriod"/>
              <a:defRPr/>
            </a:pP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학습 속도가 </a:t>
            </a:r>
            <a:r>
              <a:rPr kumimoji="1" lang="ko-KR" altLang="en-US" sz="12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빨라짐</a:t>
            </a:r>
            <a:endParaRPr kumimoji="1" lang="ko-KR" altLang="en-US" sz="12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lvl="1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+mj-lt"/>
              <a:buAutoNum type="arabicPeriod"/>
              <a:defRPr/>
            </a:pPr>
            <a:r>
              <a:rPr kumimoji="1" lang="ko-KR" altLang="en-US" sz="12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초깃값에</a:t>
            </a: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크게 의존하지 않음</a:t>
            </a:r>
          </a:p>
          <a:p>
            <a:pPr lvl="1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+mj-lt"/>
              <a:buAutoNum type="arabicPeriod"/>
              <a:defRPr/>
            </a:pPr>
            <a:r>
              <a:rPr kumimoji="1" lang="ko-KR" altLang="en-US" sz="12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과적합을 억제함</a:t>
            </a:r>
          </a:p>
        </p:txBody>
      </p:sp>
      <p:pic>
        <p:nvPicPr>
          <p:cNvPr id="3074" name="Picture 2" descr="https://blog.kakaocdn.net/dn/bMcNVs/btqU93WOQnq/JUfFvEVcqUveboAOJ6rDT0/img.png">
            <a:extLst>
              <a:ext uri="{FF2B5EF4-FFF2-40B4-BE49-F238E27FC236}">
                <a16:creationId xmlns:a16="http://schemas.microsoft.com/office/drawing/2014/main" id="{FA11A31C-DA24-4D41-92E4-6964DB063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349" y="3606259"/>
            <a:ext cx="6597570" cy="299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73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121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배치 정규화</a:t>
            </a:r>
            <a:endParaRPr kumimoji="1" lang="ko-KR" altLang="en-US" sz="3600" b="1" i="0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5123" name="자유형: 도형 5122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21B6D7-5ECA-49F2-81E4-AFEB4248A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68" y="1129284"/>
            <a:ext cx="7058646" cy="561137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81327BBD-DAF2-49A0-813A-4226341FBA33}"/>
              </a:ext>
            </a:extLst>
          </p:cNvPr>
          <p:cNvSpPr/>
          <p:nvPr/>
        </p:nvSpPr>
        <p:spPr>
          <a:xfrm rot="8808039">
            <a:off x="2679051" y="2243326"/>
            <a:ext cx="6696872" cy="236817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200" b="0" i="0" u="none" strike="noStrike" cap="none" normalizeH="0" baseline="0" dirty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186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8193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결론</a:t>
            </a:r>
          </a:p>
        </p:txBody>
      </p:sp>
      <p:sp>
        <p:nvSpPr>
          <p:cNvPr id="8195" name="자유형: 도형 8194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96" name="내용 개체 틀 2"/>
          <p:cNvSpPr>
            <a:spLocks noGrp="1"/>
          </p:cNvSpPr>
          <p:nvPr>
            <p:ph sz="half" idx="1"/>
          </p:nvPr>
        </p:nvSpPr>
        <p:spPr>
          <a:xfrm>
            <a:off x="756783" y="1482683"/>
            <a:ext cx="10678434" cy="432162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defTabSz="912932">
              <a:lnSpc>
                <a:spcPct val="175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ko-KR" altLang="en-US" sz="1600" dirty="0">
                <a:solidFill>
                  <a:srgbClr val="333333">
                    <a:alpha val="100000"/>
                  </a:srgbClr>
                </a:solidFill>
                <a:latin typeface="Noto Sans KR"/>
              </a:rPr>
              <a:t>일반적인 경우 </a:t>
            </a:r>
            <a:r>
              <a:rPr lang="en-US" altLang="ko-KR" sz="1600" dirty="0">
                <a:solidFill>
                  <a:srgbClr val="333333">
                    <a:alpha val="100000"/>
                  </a:srgbClr>
                </a:solidFill>
                <a:latin typeface="Noto Sans KR"/>
              </a:rPr>
              <a:t>SGD</a:t>
            </a:r>
            <a:r>
              <a:rPr lang="ko-KR" altLang="en-US" sz="1600" dirty="0">
                <a:solidFill>
                  <a:srgbClr val="333333">
                    <a:alpha val="100000"/>
                  </a:srgbClr>
                </a:solidFill>
                <a:latin typeface="Noto Sans KR"/>
              </a:rPr>
              <a:t>보다 다른 세 기법</a:t>
            </a:r>
            <a:r>
              <a:rPr lang="en-US" altLang="ko-KR" sz="1600" dirty="0">
                <a:solidFill>
                  <a:srgbClr val="333333">
                    <a:alpha val="100000"/>
                  </a:srgbClr>
                </a:solidFill>
                <a:latin typeface="Noto Sans KR"/>
              </a:rPr>
              <a:t>(Momentum, </a:t>
            </a:r>
            <a:r>
              <a:rPr lang="en-US" altLang="ko-KR" sz="1600" dirty="0" err="1">
                <a:solidFill>
                  <a:srgbClr val="333333">
                    <a:alpha val="100000"/>
                  </a:srgbClr>
                </a:solidFill>
                <a:latin typeface="Noto Sans KR"/>
              </a:rPr>
              <a:t>AdaGrad</a:t>
            </a:r>
            <a:r>
              <a:rPr lang="en-US" altLang="ko-KR" sz="1600" dirty="0">
                <a:solidFill>
                  <a:srgbClr val="333333">
                    <a:alpha val="100000"/>
                  </a:srgbClr>
                </a:solidFill>
                <a:latin typeface="Noto Sans KR"/>
              </a:rPr>
              <a:t>, Adam)</a:t>
            </a:r>
            <a:r>
              <a:rPr lang="ko-KR" altLang="en-US" sz="1600" dirty="0">
                <a:solidFill>
                  <a:srgbClr val="333333">
                    <a:alpha val="100000"/>
                  </a:srgbClr>
                </a:solidFill>
                <a:latin typeface="Noto Sans KR"/>
              </a:rPr>
              <a:t>이 빠르게 학습하고</a:t>
            </a:r>
            <a:r>
              <a:rPr lang="en-US" altLang="ko-KR" sz="1600" dirty="0">
                <a:solidFill>
                  <a:srgbClr val="333333">
                    <a:alpha val="100000"/>
                  </a:srgbClr>
                </a:solidFill>
                <a:latin typeface="Noto Sans KR"/>
              </a:rPr>
              <a:t>, </a:t>
            </a:r>
            <a:r>
              <a:rPr lang="ko-KR" altLang="en-US" sz="1600" dirty="0">
                <a:solidFill>
                  <a:srgbClr val="333333">
                    <a:alpha val="100000"/>
                  </a:srgbClr>
                </a:solidFill>
                <a:latin typeface="Noto Sans KR"/>
              </a:rPr>
              <a:t> 때로는 최종 정확도도 높게 나타난다</a:t>
            </a:r>
            <a:endParaRPr lang="en-US" altLang="ko-KR" sz="1600" dirty="0">
              <a:solidFill>
                <a:srgbClr val="333333">
                  <a:alpha val="100000"/>
                </a:srgbClr>
              </a:solidFill>
              <a:latin typeface="Noto Sans KR"/>
            </a:endParaRPr>
          </a:p>
          <a:p>
            <a:pPr marL="0" lvl="0" indent="0" defTabSz="912932">
              <a:lnSpc>
                <a:spcPct val="175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endParaRPr lang="en-US" altLang="ko-KR" sz="1600" dirty="0">
              <a:solidFill>
                <a:srgbClr val="333333">
                  <a:alpha val="100000"/>
                </a:srgbClr>
              </a:solidFill>
              <a:latin typeface="Noto Sans KR"/>
            </a:endParaRPr>
          </a:p>
          <a:p>
            <a:pPr marL="347708" indent="-347708" defTabSz="912932">
              <a:lnSpc>
                <a:spcPct val="175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신경망 학습에서 가중치의 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초깃값을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무엇으로 설정하느냐가 신경망 학습의 성패를 가를 수 있어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가중치의 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초깃값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설정이 매우 중요</a:t>
            </a:r>
            <a:endParaRPr kumimoji="1" lang="en-US" altLang="ko-KR" sz="16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indent="-347708" defTabSz="912932">
              <a:lnSpc>
                <a:spcPct val="175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en-US" altLang="ko-KR" sz="1600" dirty="0">
              <a:solidFill>
                <a:srgbClr val="333333">
                  <a:alpha val="100000"/>
                </a:srgbClr>
              </a:solidFill>
              <a:latin typeface="나눔고딕"/>
            </a:endParaRPr>
          </a:p>
          <a:p>
            <a:pPr marL="347708" lvl="0" indent="-347708" defTabSz="912932">
              <a:lnSpc>
                <a:spcPct val="175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ko-KR" altLang="en-US" sz="1600" dirty="0">
                <a:solidFill>
                  <a:srgbClr val="333333">
                    <a:alpha val="100000"/>
                  </a:srgbClr>
                </a:solidFill>
                <a:latin typeface="Noto Sans KR"/>
              </a:rPr>
              <a:t>배치 정규화를 사용하면 학습이 빨라지며</a:t>
            </a:r>
            <a:r>
              <a:rPr lang="en-US" altLang="ko-KR" sz="1600" dirty="0">
                <a:solidFill>
                  <a:srgbClr val="333333">
                    <a:alpha val="100000"/>
                  </a:srgbClr>
                </a:solidFill>
                <a:latin typeface="Noto Sans KR"/>
              </a:rPr>
              <a:t>, </a:t>
            </a:r>
            <a:r>
              <a:rPr lang="ko-KR" altLang="en-US" sz="1600" dirty="0">
                <a:solidFill>
                  <a:srgbClr val="333333">
                    <a:alpha val="100000"/>
                  </a:srgbClr>
                </a:solidFill>
                <a:latin typeface="Noto Sans KR"/>
              </a:rPr>
              <a:t>가중치 </a:t>
            </a:r>
            <a:r>
              <a:rPr lang="ko-KR" altLang="en-US" sz="1600" dirty="0" err="1">
                <a:solidFill>
                  <a:srgbClr val="333333">
                    <a:alpha val="100000"/>
                  </a:srgbClr>
                </a:solidFill>
                <a:latin typeface="Noto Sans KR"/>
              </a:rPr>
              <a:t>초깃값에</a:t>
            </a:r>
            <a:r>
              <a:rPr lang="ko-KR" altLang="en-US" sz="1600" dirty="0">
                <a:solidFill>
                  <a:srgbClr val="333333">
                    <a:alpha val="100000"/>
                  </a:srgbClr>
                </a:solidFill>
                <a:latin typeface="Noto Sans KR"/>
              </a:rPr>
              <a:t> 크게 의존 하지 않아도 된다</a:t>
            </a:r>
            <a:endParaRPr lang="en-US" altLang="ko-KR" sz="1600" dirty="0">
              <a:solidFill>
                <a:srgbClr val="333333">
                  <a:alpha val="100000"/>
                </a:srgbClr>
              </a:solidFill>
              <a:latin typeface="Noto Sans KR"/>
            </a:endParaRPr>
          </a:p>
          <a:p>
            <a:pPr marL="347708" lvl="0" indent="-347708" defTabSz="912932">
              <a:lnSpc>
                <a:spcPct val="175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en-US" altLang="ko-KR" sz="1600" dirty="0">
              <a:solidFill>
                <a:srgbClr val="333333">
                  <a:alpha val="100000"/>
                </a:srgbClr>
              </a:solidFill>
              <a:latin typeface="Noto Sans KR"/>
            </a:endParaRPr>
          </a:p>
          <a:p>
            <a:pPr marL="347708" lvl="0" indent="-347708" defTabSz="912932">
              <a:lnSpc>
                <a:spcPct val="175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0" lang="ko-KR" altLang="en-US" sz="16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효율적인 신경망 구조를 만들기 위해 경우에 맞는 매개변수 </a:t>
            </a:r>
            <a:r>
              <a:rPr lang="ko-KR" altLang="en-US" sz="1600" dirty="0">
                <a:solidFill>
                  <a:srgbClr val="333333">
                    <a:alpha val="100000"/>
                  </a:srgbClr>
                </a:solidFill>
                <a:latin typeface="Noto Sans KR"/>
              </a:rPr>
              <a:t>최적화</a:t>
            </a:r>
            <a:r>
              <a:rPr kumimoji="0" lang="ko-KR" altLang="en-US" sz="16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 방법을 활용해야 할 것 같다</a:t>
            </a:r>
            <a:r>
              <a:rPr kumimoji="0" lang="en-US" altLang="ko-KR" sz="16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개   요</a:t>
            </a: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47891" y="1410656"/>
            <a:ext cx="10691455" cy="4897836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1" lang="ko-KR" altLang="en-US" sz="1800" b="0" i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매개변수 갱신</a:t>
            </a:r>
            <a:endParaRPr kumimoji="1" lang="en-US" altLang="ko-KR" sz="1800" b="0" i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747758" lvl="1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+mj-lt"/>
              <a:buAutoNum type="arabicParenR"/>
              <a:defRPr/>
            </a:pPr>
            <a:r>
              <a:rPr kumimoji="1" lang="ko-KR" altLang="en-US" sz="1400" b="0" i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확률적 경사 </a:t>
            </a:r>
            <a:r>
              <a:rPr kumimoji="1" lang="ko-KR" altLang="en-US" sz="1400" b="0" i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하강법</a:t>
            </a:r>
            <a:r>
              <a:rPr kumimoji="1" lang="en-US" altLang="ko-KR" sz="1400" b="0" i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(SGD)</a:t>
            </a:r>
          </a:p>
          <a:p>
            <a:pPr marL="747758" lvl="1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+mj-lt"/>
              <a:buAutoNum type="arabicParenR"/>
              <a:defRPr/>
            </a:pP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모멘텀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(Momentum)</a:t>
            </a:r>
          </a:p>
          <a:p>
            <a:pPr marL="747758" lvl="1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+mj-lt"/>
              <a:buAutoNum type="arabicParenR"/>
              <a:defRPr/>
            </a:pPr>
            <a:r>
              <a:rPr kumimoji="1" lang="en-US" altLang="en-US" sz="1400" b="0" i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AdaGrad</a:t>
            </a:r>
            <a:endParaRPr kumimoji="1" lang="en-US" altLang="en-US" sz="1400" b="0" i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747758" lvl="1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+mj-lt"/>
              <a:buAutoNum type="arabicParenR"/>
              <a:defRPr/>
            </a:pPr>
            <a:r>
              <a:rPr kumimoji="1" lang="en-US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Adam</a:t>
            </a:r>
          </a:p>
          <a:p>
            <a:pPr marL="747758" lvl="1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kumimoji="1" lang="en-US" altLang="en-US" sz="14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1" lang="ko-KR" altLang="en-US" sz="1800" b="0" i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가중치의 </a:t>
            </a:r>
            <a:r>
              <a:rPr kumimoji="1" lang="ko-KR" altLang="en-US" sz="1800" b="0" i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초깃값</a:t>
            </a:r>
            <a:endParaRPr kumimoji="1" lang="en-US" altLang="ko-KR" sz="1800" b="0" i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747758" lvl="1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+mj-lt"/>
              <a:buAutoNum type="arabicParenR"/>
              <a:defRPr/>
            </a:pPr>
            <a:r>
              <a:rPr kumimoji="1" lang="en-US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Xavier </a:t>
            </a:r>
            <a:r>
              <a:rPr kumimoji="1" lang="ko-KR" altLang="en-US" sz="14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초깃값</a:t>
            </a:r>
            <a:endParaRPr kumimoji="1" lang="en-US" altLang="ko-KR" sz="14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747758" lvl="1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+mj-lt"/>
              <a:buAutoNum type="arabicParenR"/>
              <a:defRPr/>
            </a:pPr>
            <a:r>
              <a:rPr kumimoji="1" lang="en-US" altLang="en-US" sz="1400" b="0" i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He </a:t>
            </a:r>
            <a:r>
              <a:rPr kumimoji="1" lang="ko-KR" altLang="en-US" sz="1400" b="0" i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초깃값</a:t>
            </a:r>
            <a:endParaRPr kumimoji="1" lang="en-US" altLang="ko-KR" sz="1400" b="0" i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747758" lvl="1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kumimoji="1" lang="en-US" altLang="ko-KR" sz="1400" b="0" i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1" lang="ko-KR" altLang="en-US" sz="18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배치 정규화</a:t>
            </a:r>
            <a:endParaRPr kumimoji="1" lang="en-US" altLang="en-US" sz="1800" b="0" i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76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개   요</a:t>
            </a: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47564" y="2347007"/>
            <a:ext cx="10691455" cy="2590323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신경망 학습의 목적은 손실 함수의 값을 가능한 한 낮추는 매개변수</a:t>
            </a: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 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매개변수의 </a:t>
            </a:r>
            <a:r>
              <a:rPr kumimoji="1" lang="ko-KR" altLang="en-US" sz="1800" b="0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최적값을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찾는 것</a:t>
            </a:r>
            <a:endParaRPr kumimoji="1" lang="en-US" altLang="ko-KR" sz="1800" b="0" i="0" baseline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kumimoji="1" lang="en-US" altLang="ko-KR" sz="1800" b="0" i="0" baseline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kumimoji="1" lang="ko-KR" altLang="en-US" sz="1800" b="0" i="0" baseline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여러가지 방법을 통해 최적의 매개변수 값에 다가가는 것을 알아보자</a:t>
            </a:r>
            <a:endParaRPr kumimoji="1" lang="en-US" altLang="en-US" sz="1800" b="0" i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121"/>
          <p:cNvSpPr txBox="1"/>
          <p:nvPr/>
        </p:nvSpPr>
        <p:spPr>
          <a:xfrm>
            <a:off x="1087414" y="263130"/>
            <a:ext cx="10011753" cy="646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매개변수 갱신 </a:t>
            </a:r>
            <a:r>
              <a:rPr kumimoji="1" lang="en-US" altLang="ko-KR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: </a:t>
            </a: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확률적 경사 </a:t>
            </a:r>
            <a:r>
              <a:rPr kumimoji="1" lang="ko-KR" altLang="en-US" sz="3600" b="1" i="0" baseline="0" dirty="0" err="1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하강법</a:t>
            </a: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 </a:t>
            </a:r>
            <a:r>
              <a:rPr kumimoji="1" lang="en-US" altLang="ko-KR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(SGD)</a:t>
            </a:r>
            <a:endParaRPr kumimoji="1" lang="ko-KR" altLang="en-US" sz="3600" b="1" i="0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5123" name="자유형: 도형 5122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24" name="내용 개체 틀 2"/>
          <p:cNvSpPr>
            <a:spLocks noGrp="1"/>
          </p:cNvSpPr>
          <p:nvPr>
            <p:ph sz="half" idx="1"/>
          </p:nvPr>
        </p:nvSpPr>
        <p:spPr>
          <a:xfrm>
            <a:off x="747564" y="1915769"/>
            <a:ext cx="10691455" cy="345532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4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매개변수의</a:t>
            </a:r>
            <a:r>
              <a:rPr kumimoji="1" lang="en-US" altLang="ko-KR" sz="14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</a:t>
            </a:r>
            <a:r>
              <a:rPr kumimoji="1" lang="ko-KR" altLang="en-US" sz="14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기울기를 구해</a:t>
            </a:r>
            <a:r>
              <a:rPr kumimoji="1" lang="en-US" altLang="ko-KR" sz="14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 </a:t>
            </a:r>
            <a:r>
              <a:rPr kumimoji="1" lang="ko-KR" altLang="en-US" sz="14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기울어진 방향으로 매개변수 값을 갱신하는 일을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몇 번이고 반복해서 </a:t>
            </a:r>
            <a:endParaRPr kumimoji="1" lang="en-US" altLang="ko-KR" sz="14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0" lvl="0" indent="0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     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점점 최적의 값에 다가가가는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단순한 방법</a:t>
            </a:r>
            <a:endParaRPr kumimoji="1" lang="en-US" altLang="ko-KR" sz="14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기울기가 달라지는 함수 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(</a:t>
            </a:r>
            <a:r>
              <a:rPr kumimoji="1" lang="ko-KR" altLang="en-US" sz="14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비등방성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함수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)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에 따라 탐색 경로가 비효율적</a:t>
            </a:r>
            <a:endParaRPr kumimoji="1" lang="en-US" altLang="ko-KR" sz="14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1" lang="en-US" altLang="en-US" sz="1400" b="0" i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SGD</a:t>
            </a:r>
            <a:r>
              <a:rPr kumimoji="1" lang="ko-KR" altLang="en-US" sz="1400" b="0" i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는 단순하고 구현도 쉽지만</a:t>
            </a:r>
            <a:r>
              <a:rPr kumimoji="1" lang="en-US" altLang="ko-KR" sz="1400" b="0" i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 </a:t>
            </a:r>
            <a:r>
              <a:rPr kumimoji="1" lang="ko-KR" altLang="en-US" sz="1400" b="0" i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문제에 따라서는 비효율적일 때가 있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다</a:t>
            </a:r>
            <a:endParaRPr kumimoji="1" lang="en-US" altLang="ko-KR" sz="1400" b="0" i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1" lang="en-US" altLang="en-US" sz="14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l</a:t>
            </a:r>
            <a:r>
              <a:rPr kumimoji="1" lang="en-US" altLang="en-US" sz="1400" b="0" i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r</a:t>
            </a:r>
            <a:r>
              <a:rPr kumimoji="1" lang="en-US" altLang="en-US" sz="1400" b="0" i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(</a:t>
            </a:r>
            <a:r>
              <a:rPr kumimoji="1" lang="ko-KR" altLang="en-US" sz="1400" b="0" i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학습률</a:t>
            </a:r>
            <a:r>
              <a:rPr kumimoji="1" lang="en-US" altLang="ko-KR" sz="1400" b="0" i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)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:</a:t>
            </a:r>
            <a:r>
              <a:rPr kumimoji="1" lang="en-US" altLang="ko-KR" sz="1400" b="0" i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</a:t>
            </a:r>
            <a:r>
              <a:rPr kumimoji="1" lang="ko-KR" altLang="en-US" sz="1400" b="0" i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각각의 가중치 매개변수와 기울기에 저장하여 활용</a:t>
            </a:r>
            <a:endParaRPr kumimoji="1" lang="en-US" altLang="en-US" sz="1400" b="0" i="0" dirty="0">
              <a:solidFill>
                <a:srgbClr val="333333">
                  <a:alpha val="100000"/>
                </a:srgbClr>
              </a:solidFill>
              <a:latin typeface="나눔고딕"/>
              <a:sym typeface="Arial"/>
            </a:endParaRPr>
          </a:p>
        </p:txBody>
      </p:sp>
      <p:pic>
        <p:nvPicPr>
          <p:cNvPr id="1026" name="Picture 2" descr="https://blog.kakaocdn.net/dn/cYfFTr/btqVe8Cm53B/HQVI3Z26Yfynp9TTTPkOSK/img.png">
            <a:extLst>
              <a:ext uri="{FF2B5EF4-FFF2-40B4-BE49-F238E27FC236}">
                <a16:creationId xmlns:a16="http://schemas.microsoft.com/office/drawing/2014/main" id="{0D06457A-979B-417B-983D-3B84A2983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26" y="5371096"/>
            <a:ext cx="2532318" cy="86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1CAC27D-2DC5-4403-914C-D4D90FAA7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808" y="4316721"/>
            <a:ext cx="5028480" cy="2173059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5128935-53A6-4969-B2A2-7C500529C0A2}"/>
              </a:ext>
            </a:extLst>
          </p:cNvPr>
          <p:cNvSpPr/>
          <p:nvPr/>
        </p:nvSpPr>
        <p:spPr>
          <a:xfrm>
            <a:off x="2492269" y="5588222"/>
            <a:ext cx="360136" cy="34221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200" b="0" i="0" u="none" strike="noStrike" cap="none" normalizeH="0" baseline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자유형: 도형 6146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48" name="내용 개체 틀 2"/>
          <p:cNvSpPr>
            <a:spLocks noGrp="1"/>
          </p:cNvSpPr>
          <p:nvPr>
            <p:ph sz="half" idx="1"/>
          </p:nvPr>
        </p:nvSpPr>
        <p:spPr>
          <a:xfrm>
            <a:off x="747564" y="1842818"/>
            <a:ext cx="10678434" cy="4323208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1" lang="ko-KR" altLang="en-US" sz="16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기본적인 방식은 </a:t>
            </a:r>
            <a:r>
              <a:rPr kumimoji="1" lang="en-US" altLang="ko-KR" sz="16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SGD</a:t>
            </a:r>
            <a:r>
              <a:rPr kumimoji="1" lang="ko-KR" altLang="en-US" sz="16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와 유사하지만</a:t>
            </a:r>
            <a:r>
              <a:rPr kumimoji="1" lang="en-US" altLang="ko-KR" sz="16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, </a:t>
            </a:r>
            <a:r>
              <a:rPr kumimoji="1" lang="ko-KR" altLang="en-US" sz="16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물리적 개념인 속도</a:t>
            </a:r>
            <a:r>
              <a:rPr kumimoji="1" lang="en-US" altLang="ko-KR" sz="16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(v)</a:t>
            </a:r>
            <a:r>
              <a:rPr kumimoji="1" lang="ko-KR" altLang="en-US" sz="16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의 개념이 추가 되었다</a:t>
            </a:r>
            <a:r>
              <a:rPr kumimoji="1" lang="en-US" altLang="ko-KR" sz="16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.</a:t>
            </a: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1" lang="ko-KR" altLang="en-US" sz="1600" dirty="0">
                <a:solidFill>
                  <a:srgbClr val="333333">
                    <a:alpha val="100000"/>
                  </a:srgbClr>
                </a:solidFill>
                <a:latin typeface="Noto Sans KR"/>
              </a:rPr>
              <a:t>물체가 아무런 힘을 받지 않을 때</a:t>
            </a:r>
            <a:r>
              <a:rPr kumimoji="1" lang="en-US" altLang="ko-KR" sz="1600" dirty="0">
                <a:solidFill>
                  <a:srgbClr val="333333">
                    <a:alpha val="100000"/>
                  </a:srgbClr>
                </a:solidFill>
                <a:latin typeface="Noto Sans KR"/>
              </a:rPr>
              <a:t>,</a:t>
            </a:r>
            <a:r>
              <a:rPr kumimoji="1" lang="ko-KR" altLang="en-US" sz="1600" dirty="0">
                <a:solidFill>
                  <a:srgbClr val="333333">
                    <a:alpha val="100000"/>
                  </a:srgbClr>
                </a:solidFill>
                <a:latin typeface="Noto Sans KR"/>
              </a:rPr>
              <a:t> 서서히 </a:t>
            </a:r>
            <a:r>
              <a:rPr kumimoji="1" lang="ko-KR" altLang="en-US" sz="1600" dirty="0" err="1">
                <a:solidFill>
                  <a:srgbClr val="333333">
                    <a:alpha val="100000"/>
                  </a:srgbClr>
                </a:solidFill>
                <a:latin typeface="Noto Sans KR"/>
              </a:rPr>
              <a:t>하강시키는</a:t>
            </a:r>
            <a:r>
              <a:rPr kumimoji="1" lang="ko-KR" altLang="en-US" sz="1600" dirty="0">
                <a:solidFill>
                  <a:srgbClr val="333333">
                    <a:alpha val="100000"/>
                  </a:srgbClr>
                </a:solidFill>
                <a:latin typeface="Noto Sans KR"/>
              </a:rPr>
              <a:t> 역할을 수행한다고 볼 수 있다</a:t>
            </a:r>
            <a:r>
              <a:rPr kumimoji="1" lang="en-US" altLang="ko-KR" sz="1600" dirty="0">
                <a:solidFill>
                  <a:srgbClr val="333333">
                    <a:alpha val="100000"/>
                  </a:srgbClr>
                </a:solidFill>
                <a:latin typeface="Noto Sans KR"/>
              </a:rPr>
              <a:t>.</a:t>
            </a: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1" lang="ko-KR" altLang="en-US" sz="16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이전 </a:t>
            </a:r>
            <a:r>
              <a:rPr kumimoji="1" lang="en-US" altLang="ko-KR" sz="1600" dirty="0">
                <a:solidFill>
                  <a:srgbClr val="333333">
                    <a:alpha val="100000"/>
                  </a:srgbClr>
                </a:solidFill>
                <a:latin typeface="Noto Sans KR"/>
              </a:rPr>
              <a:t>SGD</a:t>
            </a:r>
            <a:r>
              <a:rPr kumimoji="1" lang="ko-KR" altLang="en-US" sz="1600" dirty="0">
                <a:solidFill>
                  <a:srgbClr val="333333">
                    <a:alpha val="100000"/>
                  </a:srgbClr>
                </a:solidFill>
                <a:latin typeface="Noto Sans KR"/>
              </a:rPr>
              <a:t>과는 지그재그의 정도가 덜한 걸 알 수 있다</a:t>
            </a:r>
            <a:r>
              <a:rPr kumimoji="1" lang="en-US" altLang="ko-KR" sz="1600" dirty="0">
                <a:solidFill>
                  <a:srgbClr val="333333">
                    <a:alpha val="100000"/>
                  </a:srgbClr>
                </a:solidFill>
                <a:latin typeface="Noto Sans KR"/>
              </a:rPr>
              <a:t>.</a:t>
            </a:r>
            <a:endParaRPr kumimoji="1" lang="ko-KR" altLang="en-US" sz="1600" b="0" i="0" baseline="0" dirty="0">
              <a:solidFill>
                <a:srgbClr val="333333">
                  <a:alpha val="100000"/>
                </a:srgbClr>
              </a:solidFill>
              <a:latin typeface="Noto Sans KR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A774BB-7D14-46C9-B884-D8C660DA0B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41" y="5804303"/>
            <a:ext cx="5786423" cy="684937"/>
          </a:xfrm>
          <a:prstGeom prst="rect">
            <a:avLst/>
          </a:prstGeom>
        </p:spPr>
      </p:pic>
      <p:pic>
        <p:nvPicPr>
          <p:cNvPr id="2050" name="Picture 2" descr="https://blog.kakaocdn.net/dn/bCQKXx/btqVbufuWsf/8zwatZvzk4cMkOwXbfBc30/img.png">
            <a:extLst>
              <a:ext uri="{FF2B5EF4-FFF2-40B4-BE49-F238E27FC236}">
                <a16:creationId xmlns:a16="http://schemas.microsoft.com/office/drawing/2014/main" id="{581E7137-370F-4EB5-8974-31034EB08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75" y="4147682"/>
            <a:ext cx="25908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C26BBE-AE6E-46C2-8738-33987C480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031" y="3434597"/>
            <a:ext cx="4878334" cy="3046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D24216-48DF-431E-A27C-80E5038A48A2}"/>
              </a:ext>
            </a:extLst>
          </p:cNvPr>
          <p:cNvSpPr txBox="1"/>
          <p:nvPr/>
        </p:nvSpPr>
        <p:spPr>
          <a:xfrm>
            <a:off x="1087414" y="263130"/>
            <a:ext cx="10011753" cy="646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algn="ctr" defTabSz="91293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매개변수 갱신 </a:t>
            </a:r>
            <a:r>
              <a:rPr kumimoji="1" lang="en-US" altLang="ko-KR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: </a:t>
            </a:r>
            <a:r>
              <a:rPr kumimoji="1" lang="ko-KR" altLang="en-US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모멘텀</a:t>
            </a:r>
            <a:r>
              <a:rPr kumimoji="1" lang="en-US" altLang="ko-KR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(Momentum)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자유형: 도형 6146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49" name="내용 개체 틀 2"/>
          <p:cNvSpPr>
            <a:spLocks noGrp="1"/>
          </p:cNvSpPr>
          <p:nvPr>
            <p:ph sz="half" idx="2"/>
          </p:nvPr>
        </p:nvSpPr>
        <p:spPr>
          <a:xfrm>
            <a:off x="756783" y="1410656"/>
            <a:ext cx="10678434" cy="4789773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175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1" lang="ko-KR" altLang="en-US" sz="1600" b="0" i="0" u="none" strike="noStrike" kern="1200" cap="none" normalizeH="0" baseline="0" dirty="0">
                <a:solidFill>
                  <a:srgbClr val="333333"/>
                </a:solidFill>
                <a:latin typeface="Noto Sans KR"/>
                <a:sym typeface="Arial"/>
              </a:rPr>
              <a:t>신경망 학습에서의 </a:t>
            </a:r>
            <a:r>
              <a:rPr kumimoji="1" lang="ko-KR" altLang="en-US" sz="1600" b="0" i="0" u="none" strike="noStrike" kern="1200" cap="none" normalizeH="0" baseline="0" dirty="0" err="1">
                <a:solidFill>
                  <a:srgbClr val="333333"/>
                </a:solidFill>
                <a:latin typeface="Noto Sans KR"/>
                <a:sym typeface="Arial"/>
              </a:rPr>
              <a:t>학습률</a:t>
            </a:r>
            <a:r>
              <a:rPr kumimoji="1" lang="en-US" altLang="ko-KR" sz="1600" dirty="0">
                <a:solidFill>
                  <a:srgbClr val="333333"/>
                </a:solidFill>
                <a:latin typeface="Noto Sans KR"/>
              </a:rPr>
              <a:t>(learning rate)</a:t>
            </a:r>
            <a:r>
              <a:rPr kumimoji="1" lang="ko-KR" altLang="en-US" sz="1600" dirty="0">
                <a:solidFill>
                  <a:srgbClr val="333333"/>
                </a:solidFill>
                <a:latin typeface="Noto Sans KR"/>
              </a:rPr>
              <a:t>를 서서히 낮추는 방법</a:t>
            </a:r>
            <a:endParaRPr kumimoji="1" lang="en-US" altLang="ko-KR" sz="1600" dirty="0">
              <a:solidFill>
                <a:srgbClr val="333333"/>
              </a:solidFill>
              <a:latin typeface="Noto Sans KR"/>
            </a:endParaRPr>
          </a:p>
          <a:p>
            <a:pPr marL="347708" lvl="0" indent="-347708" algn="l" defTabSz="912932" rtl="0" eaLnBrk="1" latinLnBrk="1" hangingPunct="1">
              <a:lnSpc>
                <a:spcPct val="175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1" lang="ko-KR" altLang="en-US" sz="1600" b="0" i="0" u="none" strike="noStrike" kern="1200" cap="none" normalizeH="0" baseline="0" dirty="0">
                <a:solidFill>
                  <a:srgbClr val="333333"/>
                </a:solidFill>
                <a:latin typeface="Noto Sans KR"/>
                <a:sym typeface="Arial"/>
              </a:rPr>
              <a:t>개별 매개변수에 적응적으로 </a:t>
            </a:r>
            <a:r>
              <a:rPr kumimoji="1" lang="ko-KR" altLang="en-US" sz="1600" b="0" i="0" u="none" strike="noStrike" kern="1200" cap="none" normalizeH="0" baseline="0" dirty="0" err="1">
                <a:solidFill>
                  <a:srgbClr val="333333"/>
                </a:solidFill>
                <a:latin typeface="Noto Sans KR"/>
                <a:sym typeface="Arial"/>
              </a:rPr>
              <a:t>학습률을</a:t>
            </a:r>
            <a:r>
              <a:rPr kumimoji="1" lang="ko-KR" altLang="en-US" sz="1600" b="0" i="0" u="none" strike="noStrike" kern="1200" cap="none" normalizeH="0" baseline="0" dirty="0">
                <a:solidFill>
                  <a:srgbClr val="333333"/>
                </a:solidFill>
                <a:latin typeface="Noto Sans KR"/>
                <a:sym typeface="Arial"/>
              </a:rPr>
              <a:t> 조정하면서 학습을 진행한다</a:t>
            </a:r>
            <a:r>
              <a:rPr kumimoji="1" lang="en-US" altLang="ko-KR" sz="1600" b="0" i="0" u="none" strike="noStrike" kern="1200" cap="none" normalizeH="0" baseline="0" dirty="0">
                <a:solidFill>
                  <a:srgbClr val="333333"/>
                </a:solidFill>
                <a:latin typeface="Noto Sans KR"/>
                <a:sym typeface="Arial"/>
              </a:rPr>
              <a:t>.</a:t>
            </a:r>
          </a:p>
          <a:p>
            <a:pPr marL="347708" lvl="0" indent="-347708" algn="l" defTabSz="912932" rtl="0" eaLnBrk="1" latinLnBrk="1" hangingPunct="1">
              <a:lnSpc>
                <a:spcPct val="175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1" lang="ko-KR" altLang="en-US" sz="1600" dirty="0">
                <a:solidFill>
                  <a:srgbClr val="333333"/>
                </a:solidFill>
                <a:latin typeface="Noto Sans KR"/>
              </a:rPr>
              <a:t>결과적으로 </a:t>
            </a:r>
            <a:r>
              <a:rPr kumimoji="1" lang="ko-KR" altLang="en-US" sz="1600" dirty="0" err="1">
                <a:solidFill>
                  <a:srgbClr val="333333"/>
                </a:solidFill>
                <a:latin typeface="Noto Sans KR"/>
              </a:rPr>
              <a:t>학습률</a:t>
            </a:r>
            <a:r>
              <a:rPr kumimoji="1" lang="ko-KR" altLang="en-US" sz="1600" dirty="0">
                <a:solidFill>
                  <a:srgbClr val="333333"/>
                </a:solidFill>
                <a:latin typeface="Noto Sans KR"/>
              </a:rPr>
              <a:t> 감소가 매개변수의 원소마다 다르게 적용</a:t>
            </a:r>
            <a:endParaRPr kumimoji="1" lang="en-US" altLang="ko-KR" sz="1600" dirty="0">
              <a:solidFill>
                <a:srgbClr val="333333"/>
              </a:solidFill>
              <a:latin typeface="Noto Sans KR"/>
            </a:endParaRPr>
          </a:p>
          <a:p>
            <a:pPr marL="347708" lvl="0" indent="-347708" algn="l" defTabSz="912932" rtl="0" eaLnBrk="1" latinLnBrk="1" hangingPunct="1">
              <a:lnSpc>
                <a:spcPct val="175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1" lang="ko-KR" altLang="en-US" sz="1600" b="0" i="0" u="none" strike="noStrike" kern="1200" cap="none" normalizeH="0" baseline="0" dirty="0">
                <a:solidFill>
                  <a:srgbClr val="333333"/>
                </a:solidFill>
                <a:latin typeface="Noto Sans KR"/>
                <a:sym typeface="Arial"/>
              </a:rPr>
              <a:t>기존 기울기 값을 제곱하여 계속 더하고 매개변수를 갱신할 때</a:t>
            </a:r>
            <a:r>
              <a:rPr kumimoji="1" lang="en-US" altLang="ko-KR" sz="1600" b="0" i="0" u="none" strike="noStrike" kern="1200" cap="none" normalizeH="0" baseline="0" dirty="0">
                <a:solidFill>
                  <a:srgbClr val="333333"/>
                </a:solidFill>
                <a:latin typeface="Noto Sans KR"/>
                <a:sym typeface="Arial"/>
              </a:rPr>
              <a:t>, </a:t>
            </a:r>
            <a:r>
              <a:rPr kumimoji="1" lang="ko-KR" altLang="en-US" sz="1600" dirty="0">
                <a:solidFill>
                  <a:srgbClr val="333333"/>
                </a:solidFill>
                <a:latin typeface="Noto Sans KR"/>
              </a:rPr>
              <a:t>           을 곱해 </a:t>
            </a:r>
            <a:r>
              <a:rPr kumimoji="1" lang="ko-KR" altLang="en-US" sz="1600" dirty="0" err="1">
                <a:solidFill>
                  <a:srgbClr val="333333"/>
                </a:solidFill>
                <a:latin typeface="Noto Sans KR"/>
              </a:rPr>
              <a:t>학습률을</a:t>
            </a:r>
            <a:r>
              <a:rPr kumimoji="1" lang="ko-KR" altLang="en-US" sz="1600" dirty="0">
                <a:solidFill>
                  <a:srgbClr val="333333"/>
                </a:solidFill>
                <a:latin typeface="Noto Sans KR"/>
              </a:rPr>
              <a:t> 조정</a:t>
            </a:r>
            <a:endParaRPr kumimoji="1" lang="en-US" altLang="ko-KR" sz="1600" dirty="0">
              <a:solidFill>
                <a:srgbClr val="333333"/>
              </a:solidFill>
              <a:latin typeface="Noto Sans KR"/>
            </a:endParaRPr>
          </a:p>
          <a:p>
            <a:pPr marL="347708" lvl="0" indent="-347708" defTabSz="912932">
              <a:lnSpc>
                <a:spcPct val="175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en-US" altLang="ko-KR" sz="1600" dirty="0" err="1">
                <a:solidFill>
                  <a:srgbClr val="333333"/>
                </a:solidFill>
                <a:latin typeface="Noto Sans KR"/>
              </a:rPr>
              <a:t>AdaGrad</a:t>
            </a:r>
            <a:r>
              <a:rPr kumimoji="1" lang="ko-KR" altLang="en-US" sz="1600" dirty="0">
                <a:solidFill>
                  <a:srgbClr val="333333"/>
                </a:solidFill>
                <a:latin typeface="Noto Sans KR"/>
              </a:rPr>
              <a:t>는 과거의 기울기를 제곱해서 계속 더하기 때문에</a:t>
            </a:r>
            <a:r>
              <a:rPr kumimoji="1" lang="en-US" altLang="ko-KR" sz="1600" dirty="0">
                <a:solidFill>
                  <a:srgbClr val="333333"/>
                </a:solidFill>
                <a:latin typeface="Noto Sans KR"/>
              </a:rPr>
              <a:t>,</a:t>
            </a:r>
          </a:p>
          <a:p>
            <a:pPr marL="0" lvl="0" indent="0" defTabSz="912932">
              <a:lnSpc>
                <a:spcPct val="175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kumimoji="1" lang="en-US" altLang="ko-KR" sz="1600" dirty="0">
                <a:solidFill>
                  <a:srgbClr val="333333"/>
                </a:solidFill>
                <a:latin typeface="Noto Sans KR"/>
              </a:rPr>
              <a:t>      </a:t>
            </a:r>
            <a:r>
              <a:rPr kumimoji="1" lang="ko-KR" altLang="en-US" sz="1600" dirty="0">
                <a:solidFill>
                  <a:srgbClr val="333333"/>
                </a:solidFill>
                <a:latin typeface="Noto Sans KR"/>
              </a:rPr>
              <a:t>학습을 진행할수록 갱신 강도가 약해져서 무한히 계속 학습할 경우에는 어느 순간 </a:t>
            </a:r>
            <a:r>
              <a:rPr kumimoji="1" lang="ko-KR" altLang="en-US" sz="1600" dirty="0" err="1">
                <a:solidFill>
                  <a:srgbClr val="333333"/>
                </a:solidFill>
                <a:latin typeface="Noto Sans KR"/>
              </a:rPr>
              <a:t>갱신량이</a:t>
            </a:r>
            <a:r>
              <a:rPr kumimoji="1" lang="ko-KR" altLang="en-US" sz="1600" dirty="0">
                <a:solidFill>
                  <a:srgbClr val="333333"/>
                </a:solidFill>
                <a:latin typeface="Noto Sans KR"/>
              </a:rPr>
              <a:t> </a:t>
            </a:r>
            <a:r>
              <a:rPr kumimoji="1" lang="en-US" altLang="ko-KR" sz="1600" dirty="0">
                <a:solidFill>
                  <a:srgbClr val="333333"/>
                </a:solidFill>
                <a:latin typeface="Noto Sans KR"/>
              </a:rPr>
              <a:t>"0"</a:t>
            </a:r>
            <a:r>
              <a:rPr kumimoji="1" lang="ko-KR" altLang="en-US" sz="1600" dirty="0">
                <a:solidFill>
                  <a:srgbClr val="333333"/>
                </a:solidFill>
                <a:latin typeface="Noto Sans KR"/>
              </a:rPr>
              <a:t>이 되어서 갱신이</a:t>
            </a:r>
            <a:endParaRPr kumimoji="1" lang="en-US" altLang="ko-KR" sz="1600" dirty="0">
              <a:solidFill>
                <a:srgbClr val="333333"/>
              </a:solidFill>
              <a:latin typeface="Noto Sans KR"/>
            </a:endParaRPr>
          </a:p>
          <a:p>
            <a:pPr marL="0" lvl="0" indent="0" defTabSz="912932">
              <a:lnSpc>
                <a:spcPct val="175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kumimoji="1" lang="en-US" altLang="ko-KR" sz="1600" dirty="0">
                <a:solidFill>
                  <a:srgbClr val="333333"/>
                </a:solidFill>
                <a:latin typeface="Noto Sans KR"/>
              </a:rPr>
              <a:t>      </a:t>
            </a:r>
            <a:r>
              <a:rPr kumimoji="1" lang="ko-KR" altLang="en-US" sz="1600" dirty="0">
                <a:solidFill>
                  <a:srgbClr val="333333"/>
                </a:solidFill>
                <a:latin typeface="Noto Sans KR"/>
              </a:rPr>
              <a:t>이루어지지 않는 단점이 있음</a:t>
            </a:r>
            <a:endParaRPr kumimoji="1" lang="en-US" altLang="ko-KR" sz="1600" b="0" i="0" u="none" strike="noStrike" kern="1200" cap="none" normalizeH="0" baseline="0" dirty="0">
              <a:solidFill>
                <a:srgbClr val="333333"/>
              </a:solidFill>
              <a:latin typeface="Noto Sans KR"/>
              <a:sym typeface="Arial"/>
            </a:endParaRPr>
          </a:p>
        </p:txBody>
      </p:sp>
      <p:pic>
        <p:nvPicPr>
          <p:cNvPr id="3074" name="Picture 2" descr="https://blog.kakaocdn.net/dn/bBv1aY/btqU933xBUV/hlJObqYtt5kTlaKOBg2BGk/img.png">
            <a:extLst>
              <a:ext uri="{FF2B5EF4-FFF2-40B4-BE49-F238E27FC236}">
                <a16:creationId xmlns:a16="http://schemas.microsoft.com/office/drawing/2014/main" id="{A5882748-2FF7-4435-AE44-0EC111828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198" y="1494521"/>
            <a:ext cx="2652257" cy="142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B8981A2-689B-4B8A-8443-2FE9582A5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943" y="2923223"/>
            <a:ext cx="214313" cy="3762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4A9CE76-5E7B-4737-846E-6E7B0313C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3889" y="4256259"/>
            <a:ext cx="4969863" cy="2427666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A59CA9BE-DA93-4F20-99AC-4AED9A09ADC4}"/>
              </a:ext>
            </a:extLst>
          </p:cNvPr>
          <p:cNvSpPr/>
          <p:nvPr/>
        </p:nvSpPr>
        <p:spPr>
          <a:xfrm>
            <a:off x="11351590" y="6400800"/>
            <a:ext cx="360135" cy="25912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200" b="0" i="0" u="none" strike="noStrike" cap="none" normalizeH="0" baseline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C8FBB7-8A22-4C84-BFE4-3EFDE3305226}"/>
              </a:ext>
            </a:extLst>
          </p:cNvPr>
          <p:cNvSpPr txBox="1"/>
          <p:nvPr/>
        </p:nvSpPr>
        <p:spPr>
          <a:xfrm>
            <a:off x="1087742" y="224796"/>
            <a:ext cx="10011753" cy="646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algn="ctr" defTabSz="91293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매개변수 갱신 </a:t>
            </a:r>
            <a:r>
              <a:rPr kumimoji="1" lang="en-US" altLang="ko-KR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: </a:t>
            </a:r>
            <a:r>
              <a:rPr kumimoji="1" lang="en-US" altLang="ko-KR" sz="3600" b="1" dirty="0" err="1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AdaGrad</a:t>
            </a:r>
            <a:endParaRPr kumimoji="1" lang="en-US" altLang="ko-KR" sz="3600" b="1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자유형: 도형 6146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49" name="내용 개체 틀 2"/>
          <p:cNvSpPr>
            <a:spLocks noGrp="1"/>
          </p:cNvSpPr>
          <p:nvPr>
            <p:ph sz="half" idx="2"/>
          </p:nvPr>
        </p:nvSpPr>
        <p:spPr>
          <a:xfrm>
            <a:off x="653352" y="1520307"/>
            <a:ext cx="10885296" cy="4789773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600" dirty="0">
                <a:solidFill>
                  <a:srgbClr val="333333"/>
                </a:solidFill>
                <a:latin typeface="Noto Sans KR"/>
              </a:rPr>
              <a:t>Momentum</a:t>
            </a: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과 </a:t>
            </a:r>
            <a:r>
              <a:rPr lang="en-US" altLang="ko-KR" sz="1600" dirty="0" err="1">
                <a:solidFill>
                  <a:srgbClr val="333333"/>
                </a:solidFill>
                <a:latin typeface="Noto Sans KR"/>
              </a:rPr>
              <a:t>AdaGrad</a:t>
            </a:r>
            <a:r>
              <a:rPr lang="en-US" altLang="ko-KR" sz="1600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방법을 결합한 방법</a:t>
            </a:r>
          </a:p>
          <a:p>
            <a:pPr marL="347708" lvl="0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600" dirty="0">
                <a:solidFill>
                  <a:srgbClr val="333333"/>
                </a:solidFill>
                <a:latin typeface="Noto Sans KR"/>
              </a:rPr>
              <a:t>Adam </a:t>
            </a: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방법은 </a:t>
            </a:r>
            <a:r>
              <a:rPr lang="ko-KR" altLang="en-US" sz="1600" dirty="0" err="1">
                <a:solidFill>
                  <a:srgbClr val="333333"/>
                </a:solidFill>
                <a:latin typeface="Noto Sans KR"/>
              </a:rPr>
              <a:t>하이퍼</a:t>
            </a: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 파라미터의 </a:t>
            </a:r>
            <a:r>
              <a:rPr lang="en-US" altLang="ko-KR" sz="1600" dirty="0">
                <a:solidFill>
                  <a:srgbClr val="333333"/>
                </a:solidFill>
                <a:latin typeface="Noto Sans KR"/>
              </a:rPr>
              <a:t>"</a:t>
            </a: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편향 보정</a:t>
            </a:r>
            <a:r>
              <a:rPr lang="en-US" altLang="ko-KR" sz="1600" dirty="0">
                <a:solidFill>
                  <a:srgbClr val="333333"/>
                </a:solidFill>
                <a:latin typeface="Noto Sans KR"/>
              </a:rPr>
              <a:t>"</a:t>
            </a: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이 진행되어</a:t>
            </a:r>
            <a:r>
              <a:rPr lang="en-US" altLang="ko-KR" sz="1600" dirty="0">
                <a:solidFill>
                  <a:srgbClr val="333333"/>
                </a:solidFill>
                <a:latin typeface="Noto Sans KR"/>
              </a:rPr>
              <a:t>, </a:t>
            </a: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효율적인 매개변수 공간 탐색을 기대</a:t>
            </a:r>
          </a:p>
          <a:p>
            <a:pPr marL="347708" lvl="0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600" dirty="0">
                <a:solidFill>
                  <a:srgbClr val="333333"/>
                </a:solidFill>
                <a:latin typeface="Noto Sans KR"/>
              </a:rPr>
              <a:t>Adam</a:t>
            </a: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은 </a:t>
            </a:r>
            <a:r>
              <a:rPr lang="ko-KR" altLang="en-US" sz="1600" dirty="0" err="1">
                <a:solidFill>
                  <a:srgbClr val="333333"/>
                </a:solidFill>
                <a:latin typeface="Noto Sans KR"/>
              </a:rPr>
              <a:t>하이퍼</a:t>
            </a: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 파라미터를 </a:t>
            </a:r>
            <a:r>
              <a:rPr lang="en-US" altLang="ko-KR" sz="1600" dirty="0">
                <a:solidFill>
                  <a:srgbClr val="333333"/>
                </a:solidFill>
                <a:latin typeface="Noto Sans KR"/>
              </a:rPr>
              <a:t>3</a:t>
            </a: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개 설정함</a:t>
            </a:r>
          </a:p>
          <a:p>
            <a:pPr marL="747758" lvl="1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+mj-lt"/>
              <a:buAutoNum type="arabicParenR"/>
              <a:defRPr/>
            </a:pPr>
            <a:r>
              <a:rPr lang="ko-KR" altLang="en-US" sz="1600" dirty="0" err="1">
                <a:solidFill>
                  <a:srgbClr val="333333"/>
                </a:solidFill>
                <a:latin typeface="Noto Sans KR"/>
              </a:rPr>
              <a:t>학습률</a:t>
            </a:r>
            <a:r>
              <a:rPr lang="en-US" altLang="ko-KR" sz="1600" dirty="0">
                <a:solidFill>
                  <a:srgbClr val="333333"/>
                </a:solidFill>
                <a:latin typeface="Noto Sans KR"/>
              </a:rPr>
              <a:t>(learning rate) = alpha</a:t>
            </a:r>
          </a:p>
          <a:p>
            <a:pPr marL="747758" lvl="1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+mj-lt"/>
              <a:buAutoNum type="arabicParenR"/>
              <a:defRPr/>
            </a:pP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일차 </a:t>
            </a:r>
            <a:r>
              <a:rPr lang="ko-KR" altLang="en-US" sz="1600" dirty="0" err="1">
                <a:solidFill>
                  <a:srgbClr val="333333"/>
                </a:solidFill>
                <a:latin typeface="Noto Sans KR"/>
              </a:rPr>
              <a:t>모멘텀용</a:t>
            </a: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 계수 </a:t>
            </a:r>
            <a:r>
              <a:rPr lang="en-US" altLang="ko-KR" sz="1600" dirty="0">
                <a:solidFill>
                  <a:srgbClr val="333333"/>
                </a:solidFill>
                <a:latin typeface="Noto Sans KR"/>
              </a:rPr>
              <a:t>beta1 (default </a:t>
            </a: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값은 </a:t>
            </a:r>
            <a:r>
              <a:rPr lang="en-US" altLang="ko-KR" sz="1600" dirty="0">
                <a:solidFill>
                  <a:srgbClr val="333333"/>
                </a:solidFill>
                <a:latin typeface="Noto Sans KR"/>
              </a:rPr>
              <a:t>0.9)</a:t>
            </a:r>
          </a:p>
          <a:p>
            <a:pPr marL="747758" lvl="1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+mj-lt"/>
              <a:buAutoNum type="arabicParenR"/>
              <a:defRPr/>
            </a:pP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이차 </a:t>
            </a:r>
            <a:r>
              <a:rPr lang="ko-KR" altLang="en-US" sz="1600" dirty="0" err="1">
                <a:solidFill>
                  <a:srgbClr val="333333"/>
                </a:solidFill>
                <a:latin typeface="Noto Sans KR"/>
              </a:rPr>
              <a:t>모멘텀용</a:t>
            </a: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 계수 </a:t>
            </a:r>
            <a:r>
              <a:rPr lang="en-US" altLang="ko-KR" sz="1600" dirty="0">
                <a:solidFill>
                  <a:srgbClr val="333333"/>
                </a:solidFill>
                <a:latin typeface="Noto Sans KR"/>
              </a:rPr>
              <a:t>beta2 (default </a:t>
            </a: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값은 </a:t>
            </a:r>
            <a:r>
              <a:rPr lang="en-US" altLang="ko-KR" sz="1600" dirty="0">
                <a:solidFill>
                  <a:srgbClr val="333333"/>
                </a:solidFill>
                <a:latin typeface="Noto Sans KR"/>
              </a:rPr>
              <a:t>0.999)</a:t>
            </a:r>
            <a:endParaRPr kumimoji="0" lang="ko-KR" altLang="en-US" sz="1600" b="0" i="0" u="none" strike="noStrike" kern="1200" cap="none" normalizeH="0" baseline="0" dirty="0">
              <a:solidFill>
                <a:srgbClr val="333333"/>
              </a:solidFill>
              <a:latin typeface="Noto Sans KR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B4C1C8-2CA5-47BD-A3AE-2323E7052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16" y="2707142"/>
            <a:ext cx="4767153" cy="3921494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0C7B385-8B1A-41A6-B61C-59FEB555743F}"/>
              </a:ext>
            </a:extLst>
          </p:cNvPr>
          <p:cNvSpPr/>
          <p:nvPr/>
        </p:nvSpPr>
        <p:spPr>
          <a:xfrm>
            <a:off x="8110375" y="4939979"/>
            <a:ext cx="3423511" cy="33115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200" b="0" i="0" u="none" strike="noStrike" cap="none" normalizeH="0" baseline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096220D-1ACE-4C4D-91F8-A9AF06EDF85A}"/>
              </a:ext>
            </a:extLst>
          </p:cNvPr>
          <p:cNvSpPr/>
          <p:nvPr/>
        </p:nvSpPr>
        <p:spPr>
          <a:xfrm>
            <a:off x="8110375" y="5833287"/>
            <a:ext cx="2592972" cy="33115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200" b="0" i="0" u="none" strike="noStrike" cap="none" normalizeH="0" baseline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06CB5-E63F-4077-97E7-A8E931B172E0}"/>
              </a:ext>
            </a:extLst>
          </p:cNvPr>
          <p:cNvSpPr txBox="1"/>
          <p:nvPr/>
        </p:nvSpPr>
        <p:spPr>
          <a:xfrm>
            <a:off x="1087742" y="224796"/>
            <a:ext cx="10011753" cy="646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algn="ctr" defTabSz="91293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매개변수 갱신 </a:t>
            </a:r>
            <a:r>
              <a:rPr kumimoji="1" lang="en-US" altLang="ko-KR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: Adam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6145"/>
          <p:cNvSpPr txBox="1"/>
          <p:nvPr/>
        </p:nvSpPr>
        <p:spPr>
          <a:xfrm>
            <a:off x="2654947" y="258224"/>
            <a:ext cx="6882105" cy="6438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최적화 기법 비교</a:t>
            </a:r>
            <a:endParaRPr kumimoji="1" lang="en-US" altLang="ko-KR" sz="3600" b="1" i="0" baseline="0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6147" name="자유형: 도형 6146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BC01EC-DE98-40DA-81C6-648F31A5AC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59" y="1050521"/>
            <a:ext cx="3600000" cy="28134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CBDC6A-1335-41D6-ABFE-47B9EF2B7B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73" y="1069419"/>
            <a:ext cx="3600000" cy="28373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B76CA8-EC37-431E-9B9A-E6DF012E54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59" y="3883628"/>
            <a:ext cx="3600000" cy="28774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6FA502-839E-4079-BC4B-47B2A8DFFF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73" y="3906762"/>
            <a:ext cx="3600000" cy="28542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3E694D-5401-42ED-B479-91B4B842E0BE}"/>
              </a:ext>
            </a:extLst>
          </p:cNvPr>
          <p:cNvSpPr txBox="1"/>
          <p:nvPr/>
        </p:nvSpPr>
        <p:spPr>
          <a:xfrm>
            <a:off x="3862026" y="2997162"/>
            <a:ext cx="215956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확률적 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r>
              <a:rPr lang="en-US" altLang="ko-KR" dirty="0"/>
              <a:t>(SGD)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5F85B-4006-4D75-85C8-3C9A5CEB8E48}"/>
              </a:ext>
            </a:extLst>
          </p:cNvPr>
          <p:cNvSpPr txBox="1"/>
          <p:nvPr/>
        </p:nvSpPr>
        <p:spPr>
          <a:xfrm>
            <a:off x="9766996" y="3058080"/>
            <a:ext cx="218521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모멘텀</a:t>
            </a:r>
            <a:r>
              <a:rPr lang="en-US" altLang="ko-KR" dirty="0"/>
              <a:t>(Momentum)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EC55D0-8DD6-496A-9EE0-6FD84C7E0491}"/>
              </a:ext>
            </a:extLst>
          </p:cNvPr>
          <p:cNvSpPr txBox="1"/>
          <p:nvPr/>
        </p:nvSpPr>
        <p:spPr>
          <a:xfrm>
            <a:off x="3862026" y="5939160"/>
            <a:ext cx="110799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AdaGrad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20268D-B46A-4B81-9015-8D559D1C8C93}"/>
              </a:ext>
            </a:extLst>
          </p:cNvPr>
          <p:cNvSpPr txBox="1"/>
          <p:nvPr/>
        </p:nvSpPr>
        <p:spPr>
          <a:xfrm>
            <a:off x="9766996" y="5939160"/>
            <a:ext cx="78739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/>
              <a:t>Adam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6145"/>
          <p:cNvSpPr txBox="1"/>
          <p:nvPr/>
        </p:nvSpPr>
        <p:spPr>
          <a:xfrm>
            <a:off x="2654947" y="258224"/>
            <a:ext cx="6882105" cy="6438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lvl="0" algn="ctr" defTabSz="91293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최적화 기법 비교</a:t>
            </a:r>
            <a:endParaRPr kumimoji="1" lang="en-US" altLang="ko-KR" sz="3600" b="1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6147" name="자유형: 도형 6146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49" name="내용 개체 틀 2"/>
          <p:cNvSpPr>
            <a:spLocks noGrp="1"/>
          </p:cNvSpPr>
          <p:nvPr>
            <p:ph sz="half" idx="2"/>
          </p:nvPr>
        </p:nvSpPr>
        <p:spPr>
          <a:xfrm>
            <a:off x="756783" y="1914845"/>
            <a:ext cx="10669215" cy="4323208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0" lang="ko-KR" altLang="en-US" sz="1600" b="0" u="none" strike="noStrike" kern="1200" cap="none" normalizeH="0" baseline="0" dirty="0">
                <a:solidFill>
                  <a:srgbClr val="333333"/>
                </a:solidFill>
                <a:latin typeface="Noto Sans KR"/>
                <a:sym typeface="Arial"/>
              </a:rPr>
              <a:t>그래프만 보면 </a:t>
            </a:r>
            <a:r>
              <a:rPr kumimoji="0" lang="en-US" altLang="ko-KR" sz="1600" b="0" u="none" strike="noStrike" kern="1200" cap="none" normalizeH="0" baseline="0" dirty="0" err="1">
                <a:solidFill>
                  <a:srgbClr val="333333"/>
                </a:solidFill>
                <a:latin typeface="Noto Sans KR"/>
                <a:sym typeface="Arial"/>
              </a:rPr>
              <a:t>AdaGrad</a:t>
            </a:r>
            <a:r>
              <a:rPr kumimoji="0" lang="ko-KR" altLang="en-US" sz="1600" b="0" u="none" strike="noStrike" kern="1200" cap="none" normalizeH="0" baseline="0" dirty="0">
                <a:solidFill>
                  <a:srgbClr val="333333"/>
                </a:solidFill>
                <a:latin typeface="Noto Sans KR"/>
                <a:sym typeface="Arial"/>
              </a:rPr>
              <a:t>가 가장 나은 것 같지만</a:t>
            </a:r>
            <a:r>
              <a:rPr kumimoji="0" lang="en-US" altLang="ko-KR" sz="1600" b="0" u="none" strike="noStrike" kern="1200" cap="none" normalizeH="0" baseline="0" dirty="0">
                <a:solidFill>
                  <a:srgbClr val="333333"/>
                </a:solidFill>
                <a:latin typeface="Noto Sans KR"/>
                <a:sym typeface="Arial"/>
              </a:rPr>
              <a:t>, </a:t>
            </a: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각자의 장단점이 존재하고 풀어야 할 문제가 </a:t>
            </a:r>
            <a:r>
              <a:rPr lang="ko-KR" altLang="en-US" sz="1600" dirty="0" err="1">
                <a:solidFill>
                  <a:srgbClr val="333333"/>
                </a:solidFill>
                <a:latin typeface="Noto Sans KR"/>
              </a:rPr>
              <a:t>무엇이느냐에</a:t>
            </a: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 따라 결과가 달라지기 때문에 어떤 매개변수의 갱신 방법이 가장 뛰어나다고 말할 수 없다</a:t>
            </a:r>
            <a:r>
              <a:rPr lang="en-US" altLang="ko-KR" sz="1600" dirty="0">
                <a:solidFill>
                  <a:srgbClr val="333333"/>
                </a:solidFill>
                <a:latin typeface="Noto Sans KR"/>
              </a:rPr>
              <a:t>.</a:t>
            </a:r>
          </a:p>
          <a:p>
            <a:pPr marL="347708" lvl="0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en-US" altLang="ko-KR" sz="1600" dirty="0">
              <a:solidFill>
                <a:srgbClr val="333333"/>
              </a:solidFill>
              <a:latin typeface="Noto Sans KR"/>
            </a:endParaRPr>
          </a:p>
          <a:p>
            <a:pPr marL="347708" lvl="0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ko-KR" altLang="en-US" sz="1600" dirty="0" err="1">
                <a:solidFill>
                  <a:srgbClr val="333333"/>
                </a:solidFill>
                <a:latin typeface="Noto Sans KR"/>
              </a:rPr>
              <a:t>하이퍼</a:t>
            </a: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 파라미터인 </a:t>
            </a:r>
            <a:r>
              <a:rPr lang="ko-KR" altLang="en-US" sz="1600" dirty="0" err="1">
                <a:solidFill>
                  <a:srgbClr val="333333"/>
                </a:solidFill>
                <a:latin typeface="Noto Sans KR"/>
              </a:rPr>
              <a:t>학습률과</a:t>
            </a: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 신경망의 구조에 따라 결과가 달라진다</a:t>
            </a:r>
            <a:r>
              <a:rPr lang="en-US" altLang="ko-KR" sz="1600" dirty="0">
                <a:solidFill>
                  <a:srgbClr val="333333"/>
                </a:solidFill>
                <a:latin typeface="Noto Sans KR"/>
              </a:rPr>
              <a:t>.</a:t>
            </a:r>
            <a:endParaRPr kumimoji="0" lang="en-US" altLang="ko-KR" sz="1600" b="0" u="none" strike="noStrike" kern="1200" cap="none" normalizeH="0" baseline="0" dirty="0">
              <a:solidFill>
                <a:srgbClr val="333333"/>
              </a:solidFill>
              <a:latin typeface="Noto Sans KR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C11EC3-1F41-4E03-B7FA-C73F31F3C3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547" y="3283358"/>
            <a:ext cx="4164205" cy="3186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제목 및 내용">
  <a:themeElements>
    <a:clrScheme name="">
      <a:dk1>
        <a:srgbClr val="000000"/>
      </a:dk1>
      <a:lt1>
        <a:srgbClr val="FFFFFF"/>
      </a:lt1>
      <a:dk2>
        <a:srgbClr val="000000"/>
      </a:dk2>
      <a:lt2>
        <a:srgbClr val="E3DCC1"/>
      </a:lt2>
      <a:accent1>
        <a:srgbClr val="315F97"/>
      </a:accent1>
      <a:accent2>
        <a:srgbClr val="C75252"/>
      </a:accent2>
      <a:accent3>
        <a:srgbClr val="FFFFFF"/>
      </a:accent3>
      <a:accent4>
        <a:srgbClr val="000000"/>
      </a:accent4>
      <a:accent5>
        <a:srgbClr val="ADB6C9"/>
      </a:accent5>
      <a:accent6>
        <a:srgbClr val="B44949"/>
      </a:accent6>
      <a:hlink>
        <a:srgbClr val="0000FF"/>
      </a:hlink>
      <a:folHlink>
        <a:srgbClr val="800080"/>
      </a:folHlink>
    </a:clrScheme>
    <a:fontScheme name="제목 및 내용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729</Words>
  <Application>Microsoft Office PowerPoint</Application>
  <PresentationFormat>사용자 지정</PresentationFormat>
  <Paragraphs>119</Paragraphs>
  <Slides>18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Noto Sans KR</vt:lpstr>
      <vt:lpstr>굴림</vt:lpstr>
      <vt:lpstr>나눔고딕</vt:lpstr>
      <vt:lpstr>야놀자 야체 B</vt:lpstr>
      <vt:lpstr>함초롬돋움</vt:lpstr>
      <vt:lpstr>Arial</vt:lpstr>
      <vt:lpstr>Calibri</vt:lpstr>
      <vt:lpstr>Times New Roman</vt:lpstr>
      <vt:lpstr>제목 및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황지원</dc:creator>
  <cp:lastModifiedBy>sslab</cp:lastModifiedBy>
  <cp:revision>290</cp:revision>
  <dcterms:created xsi:type="dcterms:W3CDTF">2015-12-02T08:34:04Z</dcterms:created>
  <dcterms:modified xsi:type="dcterms:W3CDTF">2021-07-27T09:28:50Z</dcterms:modified>
  <cp:version>0906.0100.01</cp:version>
</cp:coreProperties>
</file>