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17.jpg" ContentType="image/pn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7"/>
  </p:notesMasterIdLst>
  <p:sldIdLst>
    <p:sldId id="256" r:id="rId2"/>
    <p:sldId id="257" r:id="rId3"/>
    <p:sldId id="266" r:id="rId4"/>
    <p:sldId id="268" r:id="rId5"/>
    <p:sldId id="269" r:id="rId6"/>
    <p:sldId id="272" r:id="rId7"/>
    <p:sldId id="273" r:id="rId8"/>
    <p:sldId id="270" r:id="rId9"/>
    <p:sldId id="271" r:id="rId10"/>
    <p:sldId id="274" r:id="rId11"/>
    <p:sldId id="275" r:id="rId12"/>
    <p:sldId id="278" r:id="rId13"/>
    <p:sldId id="276" r:id="rId14"/>
    <p:sldId id="277" r:id="rId15"/>
    <p:sldId id="264" r:id="rId16"/>
  </p:sldIdLst>
  <p:sldSz cx="12187238" cy="68548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/>
    <p:restoredTop sz="90221"/>
  </p:normalViewPr>
  <p:slideViewPr>
    <p:cSldViewPr>
      <p:cViewPr varScale="1">
        <p:scale>
          <a:sx n="108" d="100"/>
          <a:sy n="108" d="100"/>
        </p:scale>
        <p:origin x="132" y="324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520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92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63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37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74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8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28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53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576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713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126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5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2021-08-05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8" y="6353597"/>
            <a:ext cx="284423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A0B375A-6ED1-4E7A-AFF2-92A891478FF5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제목 및 내용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7908" y="273003"/>
            <a:ext cx="10970766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598334"/>
            <a:ext cx="10970766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</a:p>
          <a:p>
            <a:pPr marL="342945" lvl="0" indent="-342945" algn="l" rtl="0" eaLnBrk="0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2021-08-05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8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91293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D4310FE-EDF7-4C05-912F-1B73F66CC5CE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91293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cs typeface="Arial"/>
          <a:sym typeface="Arial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Relationship Id="rId1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3247407" y="115877"/>
            <a:ext cx="5691768" cy="5189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굴림"/>
            </a:endParaRPr>
          </a:p>
        </p:txBody>
      </p:sp>
      <p:sp>
        <p:nvSpPr>
          <p:cNvPr id="2051" name="자유형: 도형 2050"/>
          <p:cNvSpPr/>
          <p:nvPr/>
        </p:nvSpPr>
        <p:spPr>
          <a:xfrm>
            <a:off x="11626288" y="261895"/>
            <a:ext cx="485724" cy="501576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250788" y="2204541"/>
            <a:ext cx="11690424" cy="20908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293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&lt; </a:t>
            </a:r>
            <a:r>
              <a:rPr kumimoji="1" lang="ko-KR" altLang="en-US" sz="4600" b="1" i="0" baseline="0" dirty="0" err="1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딥러닝</a:t>
            </a:r>
            <a:r>
              <a:rPr kumimoji="1" lang="ko-KR" altLang="en-US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kumimoji="1" lang="en-US" altLang="ko-KR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(Deep Learning) </a:t>
            </a:r>
            <a:r>
              <a:rPr kumimoji="1" lang="ko-KR" altLang="en-US" sz="4600" b="1" i="0" baseline="0" dirty="0">
                <a:solidFill>
                  <a:srgbClr val="C75252">
                    <a:alpha val="100000"/>
                  </a:srgbClr>
                </a:solidFill>
                <a:latin typeface="함초롬돋움"/>
                <a:ea typeface="함초롬돋움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2473689" y="365045"/>
            <a:ext cx="723985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정확도를 높이는 방법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데이터 확장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63621" y="1194575"/>
            <a:ext cx="10659995" cy="529520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입력 이미지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훈련 이미지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를 알고리즘을 동원해 인위적으로 확장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훈련 이미지의 개수를 늘려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딥러닝의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인식 수준을 개선시킬 수 있다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400" b="1" dirty="0"/>
              <a:t>Flip : </a:t>
            </a:r>
            <a:r>
              <a:rPr lang="ko-KR" altLang="en-US" sz="1400" dirty="0"/>
              <a:t>이미지를 랜덤하게 좌</a:t>
            </a:r>
            <a:r>
              <a:rPr lang="en-US" altLang="ko-KR" sz="1400" dirty="0"/>
              <a:t>/</a:t>
            </a:r>
            <a:r>
              <a:rPr lang="ko-KR" altLang="en-US" sz="1400" dirty="0"/>
              <a:t>우 또는 상</a:t>
            </a:r>
            <a:r>
              <a:rPr lang="en-US" altLang="ko-KR" sz="1400" dirty="0"/>
              <a:t>/</a:t>
            </a:r>
            <a:r>
              <a:rPr lang="ko-KR" altLang="en-US" sz="1400" dirty="0"/>
              <a:t>하 반전시키는 방법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이미지의 대칭성을 고려하지 않아도 되는 경우에만 사용 가능</a:t>
            </a:r>
          </a:p>
          <a:p>
            <a:pPr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400" b="1" dirty="0"/>
              <a:t>Rotation : </a:t>
            </a:r>
            <a:r>
              <a:rPr lang="ko-KR" altLang="en-US" sz="1400" dirty="0"/>
              <a:t>이미지를 회전시키는 방법</a:t>
            </a:r>
          </a:p>
          <a:p>
            <a:pPr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400" b="1" dirty="0"/>
              <a:t>Crop : </a:t>
            </a:r>
            <a:r>
              <a:rPr lang="ko-KR" altLang="en-US" sz="1400" dirty="0"/>
              <a:t>이미지의 일부를 잘라내는 방법</a:t>
            </a:r>
          </a:p>
          <a:p>
            <a:pPr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400" b="1" dirty="0"/>
              <a:t>Scaling : </a:t>
            </a:r>
            <a:r>
              <a:rPr lang="ko-KR" altLang="en-US" sz="1400" dirty="0"/>
              <a:t>이미지를 확대 또는 축소시키는 방법</a:t>
            </a:r>
          </a:p>
          <a:p>
            <a:pPr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400" b="1" dirty="0"/>
              <a:t>Cutout : </a:t>
            </a:r>
            <a:r>
              <a:rPr lang="ko-KR" altLang="en-US" sz="1400" dirty="0"/>
              <a:t>이미지의 일부를 사각형 모양으로 검은색을 칠하는 방법</a:t>
            </a:r>
          </a:p>
          <a:p>
            <a:pPr>
              <a:lnSpc>
                <a:spcPct val="250000"/>
              </a:lnSpc>
              <a:buFont typeface="+mj-ea"/>
              <a:buAutoNum type="circleNumDbPlain"/>
            </a:pPr>
            <a:r>
              <a:rPr lang="en-US" altLang="ko-KR" sz="1400" b="1" dirty="0" err="1"/>
              <a:t>Cutmix</a:t>
            </a:r>
            <a:r>
              <a:rPr lang="en-US" altLang="ko-KR" sz="1400" b="1" dirty="0"/>
              <a:t> : </a:t>
            </a:r>
            <a:r>
              <a:rPr lang="ko-KR" altLang="en-US" sz="1400" dirty="0"/>
              <a:t>두 이미지를 </a:t>
            </a:r>
            <a:r>
              <a:rPr lang="ko-KR" altLang="en-US" sz="1400" dirty="0" err="1"/>
              <a:t>합쳐놓고</a:t>
            </a:r>
            <a:r>
              <a:rPr lang="ko-KR" altLang="en-US" sz="1400" dirty="0"/>
              <a:t> 이미지의 </a:t>
            </a:r>
            <a:r>
              <a:rPr lang="en-US" altLang="ko-KR" sz="1400" dirty="0"/>
              <a:t>Label</a:t>
            </a:r>
            <a:r>
              <a:rPr lang="ko-KR" altLang="en-US" sz="1400" dirty="0"/>
              <a:t>을 학습시킬 때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이미지가 차지하는 비율만큼 학습시키는 방법</a:t>
            </a:r>
          </a:p>
        </p:txBody>
      </p:sp>
    </p:spTree>
    <p:extLst>
      <p:ext uri="{BB962C8B-B14F-4D97-AF65-F5344CB8AC3E}">
        <p14:creationId xmlns:p14="http://schemas.microsoft.com/office/powerpoint/2010/main" val="33021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2473689" y="365045"/>
            <a:ext cx="723985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정확도를 높이는 방법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데이터 확장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375539" y="2702460"/>
            <a:ext cx="1440000" cy="36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/>
              <a:t>① Flip</a:t>
            </a:r>
            <a:endParaRPr lang="ko-KR" altLang="en-US" sz="18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C94F89A-0683-4116-9AB8-B9ECFF125711}"/>
              </a:ext>
            </a:extLst>
          </p:cNvPr>
          <p:cNvSpPr txBox="1">
            <a:spLocks/>
          </p:cNvSpPr>
          <p:nvPr/>
        </p:nvSpPr>
        <p:spPr>
          <a:xfrm>
            <a:off x="8751024" y="2663773"/>
            <a:ext cx="1440000" cy="36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342900" indent="-3429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742950" indent="-28575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143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600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0574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/>
              <a:t>③ Crop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F7003DC-4583-4D7A-9DF0-05F60B47D11B}"/>
              </a:ext>
            </a:extLst>
          </p:cNvPr>
          <p:cNvSpPr txBox="1">
            <a:spLocks/>
          </p:cNvSpPr>
          <p:nvPr/>
        </p:nvSpPr>
        <p:spPr>
          <a:xfrm>
            <a:off x="4725105" y="2707277"/>
            <a:ext cx="1440000" cy="36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342900" indent="-3429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742950" indent="-28575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143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600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0574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/>
              <a:t>② Rotation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A14E49-5CF7-4843-AD10-E5EB22694A2D}"/>
              </a:ext>
            </a:extLst>
          </p:cNvPr>
          <p:cNvSpPr txBox="1">
            <a:spLocks/>
          </p:cNvSpPr>
          <p:nvPr/>
        </p:nvSpPr>
        <p:spPr>
          <a:xfrm>
            <a:off x="547540" y="5494965"/>
            <a:ext cx="1440000" cy="36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342900" indent="-3429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742950" indent="-28575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143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600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0574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/>
              <a:t>④ Scaling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4AADC0B-4807-4B8A-BD64-633659A0C12F}"/>
              </a:ext>
            </a:extLst>
          </p:cNvPr>
          <p:cNvSpPr txBox="1">
            <a:spLocks/>
          </p:cNvSpPr>
          <p:nvPr/>
        </p:nvSpPr>
        <p:spPr>
          <a:xfrm>
            <a:off x="8902670" y="5468337"/>
            <a:ext cx="1440000" cy="36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342900" indent="-3429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742950" indent="-28575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143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600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0574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/>
              <a:t>⑥ </a:t>
            </a:r>
            <a:r>
              <a:rPr lang="en-US" altLang="ko-KR" sz="1800" b="1" dirty="0" err="1"/>
              <a:t>Cutmix</a:t>
            </a:r>
            <a:endParaRPr lang="en-US" altLang="ko-KR" sz="18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D8C0B68-B9E2-40D5-AEDC-8CF9D77B610D}"/>
              </a:ext>
            </a:extLst>
          </p:cNvPr>
          <p:cNvSpPr txBox="1">
            <a:spLocks/>
          </p:cNvSpPr>
          <p:nvPr/>
        </p:nvSpPr>
        <p:spPr>
          <a:xfrm>
            <a:off x="4725105" y="5468650"/>
            <a:ext cx="1440000" cy="36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342900" indent="-3429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742950" indent="-28575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1143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600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20574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/>
              <a:t>⑤ Cutout</a:t>
            </a:r>
            <a:endParaRPr lang="ko-KR" altLang="en-US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7C6647-7885-40C5-B563-D76C4BB447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965" y="1835082"/>
            <a:ext cx="734266" cy="6482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E448E0-8818-4ADB-AFD3-6D066BCB9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2275" y="1839864"/>
            <a:ext cx="734269" cy="6482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F6DBC7-E93C-4447-A64E-A0FCFEC838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35631" y="1852828"/>
            <a:ext cx="734266" cy="6482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143FCA-ABA0-468F-8B49-82DDB9C907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58984" y="1839862"/>
            <a:ext cx="734267" cy="6482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88D5D0-D1AC-407F-BB16-F2BD6AA13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40" y="1659707"/>
            <a:ext cx="1267999" cy="9497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34CF2E-2AA2-4CCE-9C63-9FD82D31F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39" y="1659707"/>
            <a:ext cx="1267999" cy="9497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08BCE3-ACA2-419F-BF80-CF980E2697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8" y="1659707"/>
            <a:ext cx="1267999" cy="94977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29326F-D31F-4CE4-9F57-3656DA7ABE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702" y="1684242"/>
            <a:ext cx="925241" cy="9252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754444-6B07-446F-AD27-83C77EDA80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02" y="1664503"/>
            <a:ext cx="963527" cy="9252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354B69-C236-41FC-88E8-45ADB27753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2" y="4232589"/>
            <a:ext cx="804554" cy="7115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C9B0CE1-B908-47C9-9E41-ABE8BF3D99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1" y="3819976"/>
            <a:ext cx="1536736" cy="153673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0231781-0D4B-40D9-9A8E-F301378B28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03" y="3819989"/>
            <a:ext cx="1299003" cy="12990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96EF9F1-B0BB-4AD9-9B1E-5FA812AF20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40" y="3953454"/>
            <a:ext cx="1751492" cy="11655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846DE0-8E18-4340-B792-DB0447A8CB7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10" y="3455641"/>
            <a:ext cx="1346075" cy="17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2473689" y="365045"/>
            <a:ext cx="723985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대표적인 신경망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_VGG</a:t>
            </a:r>
            <a:endParaRPr kumimoji="1" lang="ko-KR" altLang="en-US" sz="3600" b="1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63621" y="1194575"/>
            <a:ext cx="10659995" cy="529520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합성곱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계층과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풀링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계층으로 구성된 기본적인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CNN</a:t>
            </a: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합성곱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계층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완전 연결 계층과 같은 비중 있는 층을 모두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16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층으로 심화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en-US" altLang="ko-KR" sz="1400" dirty="0"/>
              <a:t>3x3</a:t>
            </a:r>
            <a:r>
              <a:rPr lang="ko-KR" altLang="en-US" sz="1400" dirty="0"/>
              <a:t>의 작은 필터를 사용한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계층을 연속으로 거친다</a:t>
            </a:r>
            <a:r>
              <a:rPr lang="en-US" altLang="ko-KR" sz="1400" dirty="0"/>
              <a:t>.</a:t>
            </a: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400" dirty="0" err="1"/>
              <a:t>합성곱</a:t>
            </a:r>
            <a:r>
              <a:rPr lang="ko-KR" altLang="en-US" sz="1400" dirty="0"/>
              <a:t> 계층을 </a:t>
            </a:r>
            <a:r>
              <a:rPr lang="en-US" altLang="ko-KR" sz="1400" dirty="0"/>
              <a:t>2~4</a:t>
            </a:r>
            <a:r>
              <a:rPr lang="ko-KR" altLang="en-US" sz="1400" dirty="0"/>
              <a:t>회 연속으로 </a:t>
            </a:r>
            <a:r>
              <a:rPr lang="ko-KR" altLang="en-US" sz="1400" dirty="0" err="1"/>
              <a:t>풀링</a:t>
            </a:r>
            <a:r>
              <a:rPr lang="ko-KR" altLang="en-US" sz="1400" dirty="0"/>
              <a:t> 계층을 두어 크기를 절반으로 줄이는 처리를 반복하고 마지막에는 완전 연결 계층을 통과시켜 결과를 출력</a:t>
            </a:r>
          </a:p>
        </p:txBody>
      </p:sp>
      <p:pic>
        <p:nvPicPr>
          <p:cNvPr id="9218" name="Picture 2" descr="https://media.vlpt.us/post-images/dscwinterstudy/ea967bb0-4193-11ea-82e0-f10b8886fb3a/VGG.png">
            <a:extLst>
              <a:ext uri="{FF2B5EF4-FFF2-40B4-BE49-F238E27FC236}">
                <a16:creationId xmlns:a16="http://schemas.microsoft.com/office/drawing/2014/main" id="{CA849FA7-01D2-4F99-AF14-9811E01F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50" y="3794085"/>
            <a:ext cx="5162066" cy="23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35131D9-A4B4-4C89-B1BC-14DEAB41A30E}"/>
              </a:ext>
            </a:extLst>
          </p:cNvPr>
          <p:cNvSpPr/>
          <p:nvPr/>
        </p:nvSpPr>
        <p:spPr>
          <a:xfrm>
            <a:off x="6291580" y="4795925"/>
            <a:ext cx="680180" cy="69179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6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2473689" y="365045"/>
            <a:ext cx="723985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대표적인 신경망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GoogLeNet</a:t>
            </a:r>
            <a:endParaRPr kumimoji="1" lang="ko-KR" altLang="en-US" sz="3600" b="1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63621" y="1194575"/>
            <a:ext cx="10659995" cy="529520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기본적으로는 기존의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CNN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과 다르지 않지만 세로 방향 깊이 뿐 아니라 가로 방향도 깊어 폭이 있는데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이를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인셉셥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구조라 한다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400" dirty="0" err="1"/>
              <a:t>인셉션</a:t>
            </a:r>
            <a:r>
              <a:rPr lang="ko-KR" altLang="en-US" sz="1400" dirty="0"/>
              <a:t> 구조는 크기가 다른 필터와 </a:t>
            </a:r>
            <a:r>
              <a:rPr lang="ko-KR" altLang="en-US" sz="1400" dirty="0" err="1"/>
              <a:t>풀링을</a:t>
            </a:r>
            <a:r>
              <a:rPr lang="ko-KR" altLang="en-US" sz="1400" dirty="0"/>
              <a:t> 여러 개 적용하여 그 결과를 결합하는데 </a:t>
            </a:r>
            <a:r>
              <a:rPr lang="en-US" altLang="ko-KR" sz="1400" dirty="0" err="1"/>
              <a:t>GoogLeNet</a:t>
            </a:r>
            <a:r>
              <a:rPr lang="ko-KR" altLang="en-US" sz="1400" dirty="0"/>
              <a:t>은 이 </a:t>
            </a:r>
            <a:r>
              <a:rPr lang="ko-KR" altLang="en-US" sz="1400" dirty="0" err="1"/>
              <a:t>인셉션</a:t>
            </a:r>
            <a:r>
              <a:rPr lang="ko-KR" altLang="en-US" sz="1400" dirty="0"/>
              <a:t> 구조를 하나의 구성요소로 사용한다</a:t>
            </a:r>
            <a:r>
              <a:rPr lang="en-US" altLang="ko-KR" sz="1400" dirty="0"/>
              <a:t>.</a:t>
            </a: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lang="ko-KR" altLang="en-US" sz="1400" dirty="0"/>
              <a:t>또한 </a:t>
            </a:r>
            <a:r>
              <a:rPr lang="en-US" altLang="ko-KR" sz="1400" dirty="0"/>
              <a:t>1x1</a:t>
            </a:r>
            <a:r>
              <a:rPr lang="ko-KR" altLang="en-US" sz="1400" dirty="0"/>
              <a:t>크기의 필터를 사용한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계층을 많은 곳에서 사용하여 채널 쪽으로 크기를 줄이는 것으로 매개변수 제거와 고속 처리에 기여</a:t>
            </a:r>
          </a:p>
        </p:txBody>
      </p:sp>
      <p:pic>
        <p:nvPicPr>
          <p:cNvPr id="11268" name="Picture 4" descr="https://media.vlpt.us/post-images/dscwinterstudy/8556b550-419b-11ea-a3b8-fd5b14e3378a/%EA%B5%AC%EA%B8%80%EB%84%B7%EC%9D%B8%EC%85%89%EC%85%98.png">
            <a:extLst>
              <a:ext uri="{FF2B5EF4-FFF2-40B4-BE49-F238E27FC236}">
                <a16:creationId xmlns:a16="http://schemas.microsoft.com/office/drawing/2014/main" id="{65EFEA35-3015-486C-BECD-7DE98B499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780" y="3852205"/>
            <a:ext cx="4897836" cy="203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2473689" y="365045"/>
            <a:ext cx="723985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대표적인 신경망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en-US" altLang="ko-KR" sz="3600" b="1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ResNet</a:t>
            </a:r>
            <a:endParaRPr kumimoji="1" lang="ko-KR" altLang="en-US" sz="3600" b="1" dirty="0">
              <a:solidFill>
                <a:srgbClr val="FF7C80">
                  <a:alpha val="100000"/>
                </a:srgbClr>
              </a:solidFill>
              <a:latin typeface="야놀자 야체 B"/>
              <a:ea typeface="굴림"/>
            </a:endParaRP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63621" y="1194575"/>
            <a:ext cx="10659995" cy="5295205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신경망의 층을 깊게 하는 것은 성능 향상에 중요하지만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층이 지나치게 깊으면 학습이 잘 되지 않고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오히려 성능이 떨어지는 경우가 있다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.</a:t>
            </a:r>
          </a:p>
          <a:p>
            <a:pPr marL="347708" lvl="0" indent="-347708" algn="just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이를 해결하기 위해 </a:t>
            </a:r>
            <a:r>
              <a:rPr kumimoji="1" lang="en-US" altLang="ko-KR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ResNet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에서는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스킵연결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(Skip Connection :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입력 데이터를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합성곱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계층을 건너뛰어 출력에 바로 더하는 구조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을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도입하여 층의 깊이에 비례해 성능을 향상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스킵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연결은 층이 깊어져도 학습을 효율적으로 할 수 있도록 해주는데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이는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역전파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떄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이전 앞 층에서의 기울기가 그대로 전달되기 때문에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스킵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연결이 신호 감쇠를 통한 기울기 소실 문제를 막아준다</a:t>
            </a:r>
            <a:endParaRPr lang="ko-KR" altLang="en-US" sz="1400" dirty="0"/>
          </a:p>
        </p:txBody>
      </p:sp>
      <p:pic>
        <p:nvPicPr>
          <p:cNvPr id="10242" name="Picture 2" descr="https://media.vlpt.us/post-images/dscwinterstudy/fb4e1da0-4193-11ea-9037-c1df5ac05aa2/ResNet.png">
            <a:extLst>
              <a:ext uri="{FF2B5EF4-FFF2-40B4-BE49-F238E27FC236}">
                <a16:creationId xmlns:a16="http://schemas.microsoft.com/office/drawing/2014/main" id="{B77B3613-A7F8-4B38-8096-595EF377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1" y="4311149"/>
            <a:ext cx="3241215" cy="18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6781CF-10B6-4F00-B913-568979549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77" y="4435790"/>
            <a:ext cx="7589973" cy="17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8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8193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결론</a:t>
            </a:r>
          </a:p>
        </p:txBody>
      </p:sp>
      <p:sp>
        <p:nvSpPr>
          <p:cNvPr id="8195" name="자유형: 도형 8194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96" name="내용 개체 틀 2"/>
          <p:cNvSpPr>
            <a:spLocks noGrp="1"/>
          </p:cNvSpPr>
          <p:nvPr>
            <p:ph sz="half" idx="1"/>
          </p:nvPr>
        </p:nvSpPr>
        <p:spPr>
          <a:xfrm>
            <a:off x="756783" y="1554710"/>
            <a:ext cx="10678434" cy="3709368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이전에는 효율적인 신경망 구성에 목적을 두었다면</a:t>
            </a:r>
            <a:r>
              <a:rPr kumimoji="0" lang="en-US" altLang="ko-KR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, 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이번 </a:t>
            </a:r>
            <a:r>
              <a:rPr kumimoji="0" lang="ko-KR" altLang="en-US" sz="2000" b="0" i="0" baseline="0" dirty="0" err="1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딥러닝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학습을 통해 신경망을 통한 더욱 </a:t>
            </a:r>
            <a:r>
              <a:rPr kumimoji="0" lang="ko-KR" altLang="en-US" sz="2000" b="0" i="0" baseline="0" dirty="0" err="1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고급적인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데이터를 추출 하는 방법에 대해 학습하였다</a:t>
            </a:r>
            <a:r>
              <a:rPr kumimoji="0" lang="en-US" altLang="ko-KR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000" b="0" i="0" baseline="0" dirty="0" err="1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딥러닝을</a:t>
            </a:r>
            <a:r>
              <a:rPr kumimoji="0" lang="ko-KR" altLang="en-US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 통한 학습을 진행하는 과정에서 위 개념을 이해하고 활용하여 좀더 뛰어난 모델을 만들기 위해 활용해야 할 거 같다</a:t>
            </a:r>
            <a:r>
              <a:rPr kumimoji="0" lang="en-US" altLang="ko-KR" sz="2000" b="0" i="0" baseline="0" dirty="0">
                <a:solidFill>
                  <a:srgbClr val="333333">
                    <a:alpha val="100000"/>
                  </a:srgbClr>
                </a:solidFill>
                <a:latin typeface="Noto Sans KR"/>
                <a:sym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121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개   요</a:t>
            </a:r>
          </a:p>
        </p:txBody>
      </p:sp>
      <p:sp>
        <p:nvSpPr>
          <p:cNvPr id="5123" name="자유형: 도형 5122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24" name="내용 개체 틀 2"/>
          <p:cNvSpPr>
            <a:spLocks noGrp="1"/>
          </p:cNvSpPr>
          <p:nvPr>
            <p:ph sz="half" idx="1"/>
          </p:nvPr>
        </p:nvSpPr>
        <p:spPr>
          <a:xfrm>
            <a:off x="747564" y="1915769"/>
            <a:ext cx="10691455" cy="345532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sym typeface="Arial"/>
              </a:rPr>
              <a:t>이전 시간까지 학습한 신경망을 최적화 하는 여러가지 방법에 대하여 학습을 진행하였다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sym typeface="Arial"/>
              </a:rPr>
              <a:t>.</a:t>
            </a: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Arial"/>
              <a:sym typeface="Arial"/>
            </a:endParaRPr>
          </a:p>
          <a:p>
            <a:pPr marL="347708" lvl="0" indent="-347708" algn="l" defTabSz="912932" rtl="0" eaLnBrk="1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sym typeface="Arial"/>
              </a:rPr>
              <a:t>신경망을 이전보다 다중으로 구성하여 더 깊게 만들어진 구조를 통해 학습을 진행하는 </a:t>
            </a:r>
            <a:r>
              <a:rPr kumimoji="0" lang="ko-KR" altLang="en-US" sz="1800" b="0" i="0" u="none" strike="noStrike" kern="1200" cap="none" spc="0" normalizeH="0" baseline="0" dirty="0" err="1">
                <a:solidFill>
                  <a:srgbClr val="000000"/>
                </a:solidFill>
                <a:latin typeface="Arial"/>
                <a:sym typeface="Arial"/>
              </a:rPr>
              <a:t>딥러닝의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sym typeface="Arial"/>
              </a:rPr>
              <a:t> 원리에 대해 이해해보고자 한다</a:t>
            </a: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sym typeface="Arial"/>
              </a:rPr>
              <a:t>.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딥러닝이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필요한 이유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770791"/>
            <a:ext cx="10669215" cy="417774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b="1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딥러닝</a:t>
            </a:r>
            <a:r>
              <a:rPr kumimoji="1" lang="ko-KR" altLang="en-US" sz="16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6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: </a:t>
            </a:r>
            <a:r>
              <a:rPr kumimoji="1" lang="ko-KR" altLang="en-US" sz="16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층을 깊게 한 심층 신경망</a:t>
            </a:r>
            <a:endParaRPr kumimoji="1" lang="en-US" altLang="ko-KR" sz="16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CNN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과 같은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합성곱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계층을 여러 개로 겹겹이 쌓아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깊게 하면 더 복잡하고 추상화된 고급 정보가 추출된다고 알고있다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이런 </a:t>
            </a:r>
            <a:r>
              <a:rPr kumimoji="1" lang="ko-KR" altLang="en-US" sz="1400" b="1" dirty="0">
                <a:solidFill>
                  <a:srgbClr val="FF0000"/>
                </a:solidFill>
                <a:latin typeface="함초롬돋움"/>
              </a:rPr>
              <a:t>심층 </a:t>
            </a:r>
            <a:r>
              <a:rPr kumimoji="1" lang="en-US" altLang="ko-KR" sz="1400" b="1" dirty="0">
                <a:solidFill>
                  <a:srgbClr val="FF0000"/>
                </a:solidFill>
                <a:latin typeface="함초롬돋움"/>
              </a:rPr>
              <a:t>CNN</a:t>
            </a:r>
            <a:r>
              <a:rPr kumimoji="1" lang="ko-KR" altLang="en-US" sz="1400" b="1" dirty="0">
                <a:solidFill>
                  <a:srgbClr val="FF0000"/>
                </a:solidFill>
                <a:latin typeface="함초롬돋움"/>
              </a:rPr>
              <a:t>을 통해 정확도를 높일 수 있고</a:t>
            </a:r>
            <a:r>
              <a:rPr kumimoji="1" lang="en-US" altLang="ko-KR" sz="1400" b="1" dirty="0">
                <a:solidFill>
                  <a:srgbClr val="FF0000"/>
                </a:solidFill>
                <a:latin typeface="함초롬돋움"/>
              </a:rPr>
              <a:t>, </a:t>
            </a:r>
            <a:r>
              <a:rPr kumimoji="1" lang="ko-KR" altLang="en-US" sz="1400" b="1" dirty="0">
                <a:solidFill>
                  <a:srgbClr val="FF0000"/>
                </a:solidFill>
                <a:latin typeface="함초롬돋움"/>
              </a:rPr>
              <a:t>잘못 인식한 이미지들도 인간과 같은 비슷한 인식 오류를 발생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한다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이를 통해 심층적으로 쌓은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CNN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의 경우 잠재력이 크다는 것을 알 수 있다</a:t>
            </a:r>
          </a:p>
        </p:txBody>
      </p:sp>
      <p:pic>
        <p:nvPicPr>
          <p:cNvPr id="1028" name="Picture 4" descr="https://media.vlpt.us/post-images/dscwinterstudy/bb9c3a30-4192-11ea-82e0-f10b8886fb3a/%EC%86%90%EA%B8%80%EC%94%A8%EC%8B%AC%EC%B8%B5CNN.png">
            <a:extLst>
              <a:ext uri="{FF2B5EF4-FFF2-40B4-BE49-F238E27FC236}">
                <a16:creationId xmlns:a16="http://schemas.microsoft.com/office/drawing/2014/main" id="{08D28066-8DF1-4623-B79B-7B6EDC209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80" y="4363764"/>
            <a:ext cx="4848291" cy="21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dia.vlpt.us/post-images/dscwinterstudy/118fa610-4199-11ea-9e80-2dba9507cf00/fig-7-2.png">
            <a:extLst>
              <a:ext uri="{FF2B5EF4-FFF2-40B4-BE49-F238E27FC236}">
                <a16:creationId xmlns:a16="http://schemas.microsoft.com/office/drawing/2014/main" id="{914C2224-89DD-4B77-A761-BC46D104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8" y="4723898"/>
            <a:ext cx="5474052" cy="144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딥러닝이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필요한 이유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770791"/>
            <a:ext cx="10669215" cy="417774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457200" lvl="0" indent="-457200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2000" b="1" spc="3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신경망의 매개변수 수가 줄어든다</a:t>
            </a:r>
            <a:endParaRPr kumimoji="1" lang="en-US" altLang="ko-KR" sz="2000" b="1" spc="3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457200" lvl="0" indent="-457200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2000" b="1" spc="3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학습의 효율성이 증가한다</a:t>
            </a:r>
            <a:endParaRPr kumimoji="1" lang="en-US" altLang="ko-KR" sz="2000" b="1" spc="3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457200" lvl="0" indent="-457200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2000" b="1" spc="3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정보를 계층적으로 전달 가능하다</a:t>
            </a:r>
          </a:p>
        </p:txBody>
      </p:sp>
    </p:spTree>
    <p:extLst>
      <p:ext uri="{BB962C8B-B14F-4D97-AF65-F5344CB8AC3E}">
        <p14:creationId xmlns:p14="http://schemas.microsoft.com/office/powerpoint/2010/main" val="133318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딥러닝이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필요한 이유 </a:t>
            </a: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①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6" y="1482683"/>
            <a:ext cx="10309406" cy="446584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층을 깊게 한 신경망은 깊지 않은 경우보다 적은 매개변수로 같은 수준의 표현력을 달성할 수 있다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5x5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의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합성곱의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경우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연산을 위해서는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5x5 = 25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개의 매개변수가 필요로 한다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0" lvl="0" indent="0" algn="just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하지만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3x3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합성곱을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2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번 진행한 경우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연산을 위해서는 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2x3x3 = 18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개의 매개변수를 필요로 한다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즉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매개변수 수는 층을 반복할수록 적어지고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</a:t>
            </a:r>
          </a:p>
          <a:p>
            <a:pPr marL="0" lvl="0" indent="0" algn="just" defTabSz="912932">
              <a:lnSpc>
                <a:spcPct val="1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그 개수의 차이는 층이 깊어질수록 커지게 된다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4E8DB3-9213-405C-AF64-48054440877D}"/>
              </a:ext>
            </a:extLst>
          </p:cNvPr>
          <p:cNvGrpSpPr/>
          <p:nvPr/>
        </p:nvGrpSpPr>
        <p:grpSpPr>
          <a:xfrm>
            <a:off x="7390106" y="3355385"/>
            <a:ext cx="4465674" cy="3241215"/>
            <a:chOff x="4941187" y="1986871"/>
            <a:chExt cx="4457700" cy="3517534"/>
          </a:xfrm>
        </p:grpSpPr>
        <p:pic>
          <p:nvPicPr>
            <p:cNvPr id="2" name="Picture 2" descr="https://media.vlpt.us/post-images/dscwinterstudy/d9594b80-4192-11ea-b7ab-b932b78555b8/3by3%ED%95%A9%EC%84%B1%EA%B3%B1.png">
              <a:extLst>
                <a:ext uri="{FF2B5EF4-FFF2-40B4-BE49-F238E27FC236}">
                  <a16:creationId xmlns:a16="http://schemas.microsoft.com/office/drawing/2014/main" id="{3D49344D-36FA-40B2-AD9B-21DABF333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187" y="4075655"/>
              <a:ext cx="44577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s://media.vlpt.us/post-images/dscwinterstudy/d4af9990-4192-11ea-bf7e-239e36e1bc11/5by5%ED%95%A9%EC%84%B1%EA%B3%B1.png">
              <a:extLst>
                <a:ext uri="{FF2B5EF4-FFF2-40B4-BE49-F238E27FC236}">
                  <a16:creationId xmlns:a16="http://schemas.microsoft.com/office/drawing/2014/main" id="{F2C2379A-2156-46D5-9384-E707162E8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187" y="1986871"/>
              <a:ext cx="4457700" cy="208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2F8DB34A-FCBA-427D-BA11-6A167ECCB77B}"/>
              </a:ext>
            </a:extLst>
          </p:cNvPr>
          <p:cNvSpPr/>
          <p:nvPr/>
        </p:nvSpPr>
        <p:spPr>
          <a:xfrm>
            <a:off x="7534159" y="3770395"/>
            <a:ext cx="1440539" cy="146513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8B408A6-DB51-4A3C-8982-FADB99641DDE}"/>
              </a:ext>
            </a:extLst>
          </p:cNvPr>
          <p:cNvSpPr/>
          <p:nvPr/>
        </p:nvSpPr>
        <p:spPr>
          <a:xfrm>
            <a:off x="7390106" y="5516195"/>
            <a:ext cx="1105257" cy="112412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28A64FC-299F-428D-B4C0-479DE84FD40A}"/>
              </a:ext>
            </a:extLst>
          </p:cNvPr>
          <p:cNvSpPr/>
          <p:nvPr/>
        </p:nvSpPr>
        <p:spPr>
          <a:xfrm>
            <a:off x="9230870" y="5732276"/>
            <a:ext cx="680180" cy="69179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0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딥러닝이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필요한 이유 </a:t>
            </a: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②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377694"/>
            <a:ext cx="10669541" cy="464269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층을 깊게 함으로써 학습 데이터의 양을 줄여 학습을 고속으로 수행할 수 있다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얕은 신경망에서 이미지 인식 문제를 해결하려면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6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합성곱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계층은 이미지의 특징 대부분을 한 번에 이해해야 한다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그 경우 이미지에 대한 많은 학습 데이터가 필요로 하고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결과적으로 학습 시간이 오래 걸리게 된다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25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신경망을 깊게 한다면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각 층이 학습해야 할 문제를 더 단순한 문제로 대체하여</a:t>
            </a:r>
            <a:r>
              <a:rPr kumimoji="1" lang="en-US" altLang="ko-KR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6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적은 학습 데이터로 효율적으로 학습이 가능하다</a:t>
            </a:r>
            <a:endParaRPr kumimoji="1" lang="en-US" altLang="ko-KR" sz="16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</p:txBody>
      </p:sp>
      <p:pic>
        <p:nvPicPr>
          <p:cNvPr id="7170" name="Picture 2" descr="https://media.vlpt.us/post-images/dscwinterstudy/c9235880-4199-11ea-9479-ad3ff669a3cd/fig-7-26.png">
            <a:extLst>
              <a:ext uri="{FF2B5EF4-FFF2-40B4-BE49-F238E27FC236}">
                <a16:creationId xmlns:a16="http://schemas.microsoft.com/office/drawing/2014/main" id="{8FA7C580-472F-4CF5-9F60-B8CD1F7A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08" y="4003628"/>
            <a:ext cx="6165646" cy="278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7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 err="1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딥러닝이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 필요한 이유 </a:t>
            </a:r>
            <a:r>
              <a:rPr kumimoji="1" lang="en-US" altLang="ko-KR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③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6" y="1698764"/>
            <a:ext cx="10309406" cy="374557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어떠한 문제에 대한 학습을 진행한 신경망 층에서 추출된 정보를 다음 층에서도 사용 가능해진다</a:t>
            </a:r>
            <a:endParaRPr kumimoji="1" lang="en-US" altLang="ko-KR" sz="18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8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8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결과적으로 층을 깊이 함으로써 각 층이 학습해야 할 문제를 단순한 문제로 분해가 가능해져    효율적으로 학습이 가능해진다</a:t>
            </a:r>
            <a:endParaRPr kumimoji="1" lang="en-US" altLang="ko-KR" sz="18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0817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3247407" y="365045"/>
            <a:ext cx="569176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lvl="0" indent="0" algn="ctr" defTabSz="91293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600" b="1" i="0" baseline="0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정확도를 높이는 방법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754075" y="1626737"/>
            <a:ext cx="10669215" cy="4321794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2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앙상블 학습</a:t>
            </a:r>
            <a:endParaRPr kumimoji="1" lang="en-US" altLang="ko-KR" sz="24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2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데이터 확장</a:t>
            </a:r>
            <a:endParaRPr kumimoji="1" lang="en-US" altLang="ko-KR" sz="24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2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      </a:t>
            </a:r>
            <a:r>
              <a:rPr kumimoji="1" lang="ko-KR" altLang="en-US" sz="2400" b="1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학습률</a:t>
            </a:r>
            <a:r>
              <a:rPr kumimoji="1" lang="ko-KR" altLang="en-US" sz="2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감소</a:t>
            </a:r>
            <a:endParaRPr kumimoji="1" lang="en-US" altLang="ko-KR" sz="24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0" lvl="0" indent="0" algn="just" defTabSz="912932">
              <a:lnSpc>
                <a:spcPct val="300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None/>
              <a:defRPr/>
            </a:pPr>
            <a:r>
              <a:rPr kumimoji="1" lang="en-US" altLang="ko-KR" sz="2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	……</a:t>
            </a:r>
            <a:endParaRPr kumimoji="1" lang="ko-KR" altLang="en-US" sz="2400" b="1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6732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097"/>
          <p:cNvSpPr txBox="1"/>
          <p:nvPr/>
        </p:nvSpPr>
        <p:spPr>
          <a:xfrm>
            <a:off x="2473689" y="365045"/>
            <a:ext cx="7239859" cy="646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spAutoFit/>
          </a:bodyPr>
          <a:lstStyle/>
          <a:p>
            <a:pPr lvl="0" algn="ctr" defTabSz="912932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정확도를 높이는 방법</a:t>
            </a:r>
            <a:r>
              <a:rPr kumimoji="1" lang="en-US" altLang="ko-KR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_</a:t>
            </a:r>
            <a:r>
              <a:rPr kumimoji="1" lang="ko-KR" altLang="en-US" sz="3600" b="1" dirty="0">
                <a:solidFill>
                  <a:srgbClr val="FF7C80">
                    <a:alpha val="100000"/>
                  </a:srgbClr>
                </a:solidFill>
                <a:latin typeface="야놀자 야체 B"/>
                <a:ea typeface="굴림"/>
              </a:rPr>
              <a:t>앙상블</a:t>
            </a:r>
          </a:p>
        </p:txBody>
      </p:sp>
      <p:sp>
        <p:nvSpPr>
          <p:cNvPr id="4099" name="자유형: 도형 4098"/>
          <p:cNvSpPr/>
          <p:nvPr/>
        </p:nvSpPr>
        <p:spPr>
          <a:xfrm>
            <a:off x="11626288" y="246043"/>
            <a:ext cx="485724" cy="501520"/>
          </a:xfrm>
          <a:custGeom>
            <a:avLst/>
            <a:gdLst>
              <a:gd name="T0" fmla="*/ 10664 w 306"/>
              <a:gd name="T1" fmla="*/ -26055 h 316"/>
              <a:gd name="T2" fmla="*/ 0 60000 65536"/>
              <a:gd name="T3" fmla="*/ -16772 w 306"/>
              <a:gd name="T4" fmla="*/ 21777 h 316"/>
              <a:gd name="T5" fmla="*/ 0 60000 65536"/>
              <a:gd name="T6" fmla="*/ -28091 w 306"/>
              <a:gd name="T7" fmla="*/ -25848 h 316"/>
              <a:gd name="T8" fmla="*/ 0 60000 65536"/>
              <a:gd name="T9" fmla="*/ -22189 w 306"/>
              <a:gd name="T10" fmla="*/ -5417 h 316"/>
              <a:gd name="T11" fmla="*/ 0 60000 65536"/>
              <a:gd name="T12" fmla="*/ -5211 w 306"/>
              <a:gd name="T13" fmla="*/ -25813 h 316"/>
              <a:gd name="T14" fmla="*/ 0 60000 65536"/>
              <a:gd name="T15" fmla="*/ 10664 w 306"/>
              <a:gd name="T16" fmla="*/ -26055 h 316"/>
              <a:gd name="T17" fmla="*/ 0 60000 65536"/>
              <a:gd name="T18" fmla="*/ 10664 w 306"/>
              <a:gd name="T19" fmla="*/ -26055 h 316"/>
              <a:gd name="T20" fmla="*/ 0 60000 65536"/>
              <a:gd name="T21" fmla="*/ 0 w 306"/>
              <a:gd name="T22" fmla="*/ 0 h 316"/>
              <a:gd name="T23" fmla="*/ 306 w 306"/>
              <a:gd name="T24" fmla="*/ 316 h 316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306" h="316">
                <a:moveTo>
                  <a:pt x="48" y="190"/>
                </a:moveTo>
                <a:cubicBezTo>
                  <a:pt x="54" y="147"/>
                  <a:pt x="42" y="82"/>
                  <a:pt x="72" y="55"/>
                </a:cubicBezTo>
                <a:cubicBezTo>
                  <a:pt x="102" y="27"/>
                  <a:pt x="196" y="0"/>
                  <a:pt x="230" y="25"/>
                </a:cubicBezTo>
                <a:cubicBezTo>
                  <a:pt x="264" y="50"/>
                  <a:pt x="306" y="142"/>
                  <a:pt x="275" y="203"/>
                </a:cubicBezTo>
                <a:cubicBezTo>
                  <a:pt x="244" y="265"/>
                  <a:pt x="76" y="316"/>
                  <a:pt x="38" y="314"/>
                </a:cubicBezTo>
                <a:cubicBezTo>
                  <a:pt x="0" y="311"/>
                  <a:pt x="42" y="233"/>
                  <a:pt x="48" y="190"/>
                </a:cubicBezTo>
                <a:lnTo>
                  <a:pt x="48" y="190"/>
                </a:lnTo>
                <a:close/>
              </a:path>
            </a:pathLst>
          </a:cu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691595" y="1554710"/>
            <a:ext cx="9219456" cy="4393647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47708" lvl="0" indent="-347708" algn="just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여러 개의 분류기를 생성하여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예측을 결합함으로써 보다 정확한 예측을 도출하는 기법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강력한 하나의 모델을 사용하는 대신 보다 약한 여러 개의 모델을 조합하여 더 정확한 예측에 도움을 주는 방식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defRPr/>
            </a:pP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1400" b="1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보팅</a:t>
            </a: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(Voting)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: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여러 개의 분류기가 투표를 통해 최종 예측 결과를 결정하는 방식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서로 다른 알고리즘을 여러 개 결합하여 사용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하드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보팅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(hard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voting),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소프트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보팅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(soft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voting) )</a:t>
            </a:r>
          </a:p>
          <a:p>
            <a:pPr marL="347708" lvl="0" indent="-347708" algn="just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1400" b="1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배깅</a:t>
            </a: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(bagging)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: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데이터 샘플링을 통해 모델을 학습시키고 결과를 집계하는 방법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모두 같은 유형의 알고리즘 기반의 분류기를 사용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데이터 분할 시 중복을 허용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과적합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(overfitting)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방지에 효과적</a:t>
            </a:r>
            <a:endParaRPr kumimoji="1" lang="en-US" altLang="ko-KR" sz="1400" dirty="0">
              <a:solidFill>
                <a:srgbClr val="000000">
                  <a:alpha val="100000"/>
                </a:srgbClr>
              </a:solidFill>
              <a:latin typeface="함초롬돋움"/>
            </a:endParaRPr>
          </a:p>
          <a:p>
            <a:pPr marL="347708" lvl="0" indent="-347708" algn="just" defTabSz="912932">
              <a:lnSpc>
                <a:spcPct val="175000"/>
              </a:lnSpc>
              <a:spcBef>
                <a:spcPct val="20000"/>
              </a:spcBef>
              <a:buClr>
                <a:srgbClr val="000000">
                  <a:alpha val="100000"/>
                </a:srgbClr>
              </a:buClr>
              <a:buSzPct val="100000"/>
              <a:buFont typeface="+mj-ea"/>
              <a:buAutoNum type="circleNumDbPlain"/>
              <a:defRPr/>
            </a:pPr>
            <a:r>
              <a:rPr kumimoji="1" lang="ko-KR" altLang="en-US" sz="1400" b="1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부스팅</a:t>
            </a:r>
            <a:r>
              <a:rPr kumimoji="1" lang="ko-KR" altLang="en-US" sz="1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en-US" altLang="ko-KR" sz="1400" b="1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(Boosting)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: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여러 개의 분류기가 순차적으로 학습을 수행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예측이 틀린 데이터에 대해서 올바른 예측을 위해 다음 분류기에 가중치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(W)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를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부여하여 학습과 예측을 진행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예측 성능이 뛰어나 앙상블 학습을 주도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성능이 좋지만 속도가 느리고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, </a:t>
            </a:r>
            <a:r>
              <a:rPr kumimoji="1" lang="ko-KR" altLang="en-US" sz="1400" dirty="0" err="1">
                <a:solidFill>
                  <a:srgbClr val="000000">
                    <a:alpha val="100000"/>
                  </a:srgbClr>
                </a:solidFill>
                <a:latin typeface="함초롬돋움"/>
              </a:rPr>
              <a:t>과적합</a:t>
            </a:r>
            <a:r>
              <a:rPr kumimoji="1" lang="en-US" altLang="ko-KR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(overfitting)</a:t>
            </a:r>
            <a:r>
              <a:rPr kumimoji="1" lang="ko-KR" altLang="en-US" sz="1400" dirty="0">
                <a:solidFill>
                  <a:srgbClr val="000000">
                    <a:alpha val="100000"/>
                  </a:srgbClr>
                </a:solidFill>
                <a:latin typeface="함초롬돋움"/>
              </a:rPr>
              <a:t>의 발생 가능성이 존재</a:t>
            </a:r>
          </a:p>
        </p:txBody>
      </p:sp>
      <p:pic>
        <p:nvPicPr>
          <p:cNvPr id="2050" name="Picture 2" descr="Voting">
            <a:extLst>
              <a:ext uri="{FF2B5EF4-FFF2-40B4-BE49-F238E27FC236}">
                <a16:creationId xmlns:a16="http://schemas.microsoft.com/office/drawing/2014/main" id="{66F36524-A8E3-4031-A1E7-E2696BEF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023" y="1389157"/>
            <a:ext cx="1944729" cy="22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gging">
            <a:extLst>
              <a:ext uri="{FF2B5EF4-FFF2-40B4-BE49-F238E27FC236}">
                <a16:creationId xmlns:a16="http://schemas.microsoft.com/office/drawing/2014/main" id="{832B3D17-BCDF-4949-BAB3-AE4E61EC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79" y="4018143"/>
            <a:ext cx="1789446" cy="22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제목 및 내용">
  <a:themeElements>
    <a:clrScheme name="">
      <a:dk1>
        <a:srgbClr val="000000"/>
      </a:dk1>
      <a:lt1>
        <a:srgbClr val="FFFFFF"/>
      </a:lt1>
      <a:dk2>
        <a:srgbClr val="000000"/>
      </a:dk2>
      <a:lt2>
        <a:srgbClr val="E3DCC1"/>
      </a:lt2>
      <a:accent1>
        <a:srgbClr val="315F97"/>
      </a:accent1>
      <a:accent2>
        <a:srgbClr val="C75252"/>
      </a:accent2>
      <a:accent3>
        <a:srgbClr val="FFFFFF"/>
      </a:accent3>
      <a:accent4>
        <a:srgbClr val="000000"/>
      </a:accent4>
      <a:accent5>
        <a:srgbClr val="ADB6C9"/>
      </a:accent5>
      <a:accent6>
        <a:srgbClr val="B44949"/>
      </a:accent6>
      <a:hlink>
        <a:srgbClr val="0000FF"/>
      </a:hlink>
      <a:folHlink>
        <a:srgbClr val="80008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825</Words>
  <Application>Microsoft Office PowerPoint</Application>
  <PresentationFormat>사용자 지정</PresentationFormat>
  <Paragraphs>88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Noto Sans KR</vt:lpstr>
      <vt:lpstr>굴림</vt:lpstr>
      <vt:lpstr>야놀자 야체 B</vt:lpstr>
      <vt:lpstr>함초롬돋움</vt:lpstr>
      <vt:lpstr>Arial</vt:lpstr>
      <vt:lpstr>Times New Roman</vt:lpstr>
      <vt:lpstr>제목 및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황지원</dc:creator>
  <cp:lastModifiedBy>sslab</cp:lastModifiedBy>
  <cp:revision>325</cp:revision>
  <dcterms:created xsi:type="dcterms:W3CDTF">2015-12-02T08:34:04Z</dcterms:created>
  <dcterms:modified xsi:type="dcterms:W3CDTF">2021-08-05T08:10:06Z</dcterms:modified>
  <cp:version>0906.0100.01</cp:version>
</cp:coreProperties>
</file>