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aleway"/>
      <p:regular r:id="rId17"/>
      <p:bold r:id="rId18"/>
      <p:italic r:id="rId19"/>
      <p:boldItalic r:id="rId20"/>
    </p:embeddedFont>
    <p:embeddedFont>
      <p:font typeface="Roboto"/>
      <p:regular r:id="rId21"/>
      <p:bold r:id="rId22"/>
      <p:italic r:id="rId23"/>
      <p:boldItalic r:id="rId24"/>
    </p:embeddedFont>
    <p:embeddedFont>
      <p:font typeface="Lato"/>
      <p:regular r:id="rId25"/>
      <p:bold r:id="rId26"/>
      <p:italic r:id="rId27"/>
      <p:boldItalic r:id="rId28"/>
    </p:embeddedFont>
    <p:embeddedFont>
      <p:font typeface="Merriweather"/>
      <p:regular r:id="rId29"/>
      <p:bold r:id="rId30"/>
      <p:italic r:id="rId31"/>
      <p:boldItalic r:id="rId32"/>
    </p:embeddedFont>
    <p:embeddedFont>
      <p:font typeface="Source Sans Pr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erriweather-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5.xml"/><Relationship Id="rId33" Type="http://schemas.openxmlformats.org/officeDocument/2006/relationships/font" Target="fonts/SourceSansPro-regular.fntdata"/><Relationship Id="rId10" Type="http://schemas.openxmlformats.org/officeDocument/2006/relationships/slide" Target="slides/slide4.xml"/><Relationship Id="rId32" Type="http://schemas.openxmlformats.org/officeDocument/2006/relationships/font" Target="fonts/Merriweather-boldItalic.fntdata"/><Relationship Id="rId13" Type="http://schemas.openxmlformats.org/officeDocument/2006/relationships/slide" Target="slides/slide7.xml"/><Relationship Id="rId35" Type="http://schemas.openxmlformats.org/officeDocument/2006/relationships/font" Target="fonts/SourceSansPro-italic.fntdata"/><Relationship Id="rId12" Type="http://schemas.openxmlformats.org/officeDocument/2006/relationships/slide" Target="slides/slide6.xml"/><Relationship Id="rId34" Type="http://schemas.openxmlformats.org/officeDocument/2006/relationships/font" Target="fonts/SourceSansPr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SourceSansPro-boldItalic.fntdata"/><Relationship Id="rId17" Type="http://schemas.openxmlformats.org/officeDocument/2006/relationships/font" Target="fonts/Raleway-regular.fntdata"/><Relationship Id="rId16" Type="http://schemas.openxmlformats.org/officeDocument/2006/relationships/slide" Target="slides/slide10.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6effbfd5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effbfd5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d9c134a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d9c134a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d9c134a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d9c134a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d9c134ae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d9c134ae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efac985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efac985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d9c134ae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d9c134ae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d9c134ae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d9c134ae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efac98553_1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efac98553_1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d9c134ae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d9c134ae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64" name="Shape 64"/>
        <p:cNvGrpSpPr/>
        <p:nvPr/>
      </p:nvGrpSpPr>
      <p:grpSpPr>
        <a:xfrm>
          <a:off x="0" y="0"/>
          <a:ext cx="0" cy="0"/>
          <a:chOff x="0" y="0"/>
          <a:chExt cx="0" cy="0"/>
        </a:xfrm>
      </p:grpSpPr>
      <p:sp>
        <p:nvSpPr>
          <p:cNvPr id="65" name="Google Shape;65;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 name="Google Shape;66;p14"/>
          <p:cNvGrpSpPr/>
          <p:nvPr/>
        </p:nvGrpSpPr>
        <p:grpSpPr>
          <a:xfrm>
            <a:off x="830392" y="1191256"/>
            <a:ext cx="745763" cy="45826"/>
            <a:chOff x="4580561" y="2589004"/>
            <a:chExt cx="1064464" cy="25200"/>
          </a:xfrm>
        </p:grpSpPr>
        <p:sp>
          <p:nvSpPr>
            <p:cNvPr id="67" name="Google Shape;67;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70" name="Google Shape;70;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71" name="Google Shape;7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72" name="Shape 72"/>
        <p:cNvGrpSpPr/>
        <p:nvPr/>
      </p:nvGrpSpPr>
      <p:grpSpPr>
        <a:xfrm>
          <a:off x="0" y="0"/>
          <a:ext cx="0" cy="0"/>
          <a:chOff x="0" y="0"/>
          <a:chExt cx="0" cy="0"/>
        </a:xfrm>
      </p:grpSpPr>
      <p:grpSp>
        <p:nvGrpSpPr>
          <p:cNvPr id="73" name="Google Shape;73;p15"/>
          <p:cNvGrpSpPr/>
          <p:nvPr/>
        </p:nvGrpSpPr>
        <p:grpSpPr>
          <a:xfrm>
            <a:off x="830392" y="1191256"/>
            <a:ext cx="745763" cy="45826"/>
            <a:chOff x="4580561" y="2589004"/>
            <a:chExt cx="1064464" cy="25200"/>
          </a:xfrm>
        </p:grpSpPr>
        <p:sp>
          <p:nvSpPr>
            <p:cNvPr id="74" name="Google Shape;7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77" name="Google Shape;77;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8" name="Shape 78"/>
        <p:cNvGrpSpPr/>
        <p:nvPr/>
      </p:nvGrpSpPr>
      <p:grpSpPr>
        <a:xfrm>
          <a:off x="0" y="0"/>
          <a:ext cx="0" cy="0"/>
          <a:chOff x="0" y="0"/>
          <a:chExt cx="0" cy="0"/>
        </a:xfrm>
      </p:grpSpPr>
      <p:sp>
        <p:nvSpPr>
          <p:cNvPr id="79" name="Google Shape;79;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16"/>
          <p:cNvGrpSpPr/>
          <p:nvPr/>
        </p:nvGrpSpPr>
        <p:grpSpPr>
          <a:xfrm>
            <a:off x="830392" y="1191256"/>
            <a:ext cx="745763" cy="45826"/>
            <a:chOff x="4580561" y="2589004"/>
            <a:chExt cx="1064464" cy="25200"/>
          </a:xfrm>
        </p:grpSpPr>
        <p:sp>
          <p:nvSpPr>
            <p:cNvPr id="81" name="Google Shape;81;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84" name="Google Shape;84;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5" name="Google Shape;85;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86" name="Shape 86"/>
        <p:cNvGrpSpPr/>
        <p:nvPr/>
      </p:nvGrpSpPr>
      <p:grpSpPr>
        <a:xfrm>
          <a:off x="0" y="0"/>
          <a:ext cx="0" cy="0"/>
          <a:chOff x="0" y="0"/>
          <a:chExt cx="0" cy="0"/>
        </a:xfrm>
      </p:grpSpPr>
      <p:sp>
        <p:nvSpPr>
          <p:cNvPr id="87" name="Google Shape;87;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7"/>
          <p:cNvGrpSpPr/>
          <p:nvPr/>
        </p:nvGrpSpPr>
        <p:grpSpPr>
          <a:xfrm>
            <a:off x="830392" y="1191256"/>
            <a:ext cx="745763" cy="45826"/>
            <a:chOff x="4580561" y="2589004"/>
            <a:chExt cx="1064464" cy="25200"/>
          </a:xfrm>
        </p:grpSpPr>
        <p:sp>
          <p:nvSpPr>
            <p:cNvPr id="89" name="Google Shape;89;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92" name="Google Shape;92;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3" name="Google Shape;93;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4" name="Google Shape;94;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5" name="Shape 95"/>
        <p:cNvGrpSpPr/>
        <p:nvPr/>
      </p:nvGrpSpPr>
      <p:grpSpPr>
        <a:xfrm>
          <a:off x="0" y="0"/>
          <a:ext cx="0" cy="0"/>
          <a:chOff x="0" y="0"/>
          <a:chExt cx="0" cy="0"/>
        </a:xfrm>
      </p:grpSpPr>
      <p:sp>
        <p:nvSpPr>
          <p:cNvPr id="96" name="Google Shape;96;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18"/>
          <p:cNvGrpSpPr/>
          <p:nvPr/>
        </p:nvGrpSpPr>
        <p:grpSpPr>
          <a:xfrm>
            <a:off x="830392" y="1191256"/>
            <a:ext cx="745763" cy="45826"/>
            <a:chOff x="4580561" y="2589004"/>
            <a:chExt cx="1064464" cy="25200"/>
          </a:xfrm>
        </p:grpSpPr>
        <p:sp>
          <p:nvSpPr>
            <p:cNvPr id="98" name="Google Shape;98;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01" name="Google Shape;101;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2" name="Shape 102"/>
        <p:cNvGrpSpPr/>
        <p:nvPr/>
      </p:nvGrpSpPr>
      <p:grpSpPr>
        <a:xfrm>
          <a:off x="0" y="0"/>
          <a:ext cx="0" cy="0"/>
          <a:chOff x="0" y="0"/>
          <a:chExt cx="0" cy="0"/>
        </a:xfrm>
      </p:grpSpPr>
      <p:sp>
        <p:nvSpPr>
          <p:cNvPr id="103" name="Google Shape;103;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 name="Google Shape;104;p19"/>
          <p:cNvGrpSpPr/>
          <p:nvPr/>
        </p:nvGrpSpPr>
        <p:grpSpPr>
          <a:xfrm>
            <a:off x="830392" y="1191256"/>
            <a:ext cx="745763" cy="45826"/>
            <a:chOff x="4580561" y="2589004"/>
            <a:chExt cx="1064464" cy="25200"/>
          </a:xfrm>
        </p:grpSpPr>
        <p:sp>
          <p:nvSpPr>
            <p:cNvPr id="105" name="Google Shape;105;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08" name="Google Shape;108;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9" name="Google Shape;109;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110" name="Shape 110"/>
        <p:cNvGrpSpPr/>
        <p:nvPr/>
      </p:nvGrpSpPr>
      <p:grpSpPr>
        <a:xfrm>
          <a:off x="0" y="0"/>
          <a:ext cx="0" cy="0"/>
          <a:chOff x="0" y="0"/>
          <a:chExt cx="0" cy="0"/>
        </a:xfrm>
      </p:grpSpPr>
      <p:grpSp>
        <p:nvGrpSpPr>
          <p:cNvPr id="111" name="Google Shape;111;p20"/>
          <p:cNvGrpSpPr/>
          <p:nvPr/>
        </p:nvGrpSpPr>
        <p:grpSpPr>
          <a:xfrm>
            <a:off x="830392" y="4169130"/>
            <a:ext cx="745763" cy="45826"/>
            <a:chOff x="4580561" y="2589004"/>
            <a:chExt cx="1064464" cy="25200"/>
          </a:xfrm>
        </p:grpSpPr>
        <p:sp>
          <p:nvSpPr>
            <p:cNvPr id="112" name="Google Shape;112;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15" name="Google Shape;115;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16" name="Shape 116"/>
        <p:cNvGrpSpPr/>
        <p:nvPr/>
      </p:nvGrpSpPr>
      <p:grpSpPr>
        <a:xfrm>
          <a:off x="0" y="0"/>
          <a:ext cx="0" cy="0"/>
          <a:chOff x="0" y="0"/>
          <a:chExt cx="0" cy="0"/>
        </a:xfrm>
      </p:grpSpPr>
      <p:sp>
        <p:nvSpPr>
          <p:cNvPr id="117" name="Google Shape;117;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 name="Google Shape;118;p21"/>
          <p:cNvGrpSpPr/>
          <p:nvPr/>
        </p:nvGrpSpPr>
        <p:grpSpPr>
          <a:xfrm>
            <a:off x="830392" y="1191256"/>
            <a:ext cx="745763" cy="45826"/>
            <a:chOff x="4580561" y="2589004"/>
            <a:chExt cx="1064464" cy="25200"/>
          </a:xfrm>
        </p:grpSpPr>
        <p:sp>
          <p:nvSpPr>
            <p:cNvPr id="119" name="Google Shape;119;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22" name="Google Shape;122;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3" name="Google Shape;123;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4" name="Google Shape;124;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25" name="Shape 125"/>
        <p:cNvGrpSpPr/>
        <p:nvPr/>
      </p:nvGrpSpPr>
      <p:grpSpPr>
        <a:xfrm>
          <a:off x="0" y="0"/>
          <a:ext cx="0" cy="0"/>
          <a:chOff x="0" y="0"/>
          <a:chExt cx="0" cy="0"/>
        </a:xfrm>
      </p:grpSpPr>
      <p:sp>
        <p:nvSpPr>
          <p:cNvPr id="126" name="Google Shape;126;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27" name="Google Shape;127;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28" name="Shape 128"/>
        <p:cNvGrpSpPr/>
        <p:nvPr/>
      </p:nvGrpSpPr>
      <p:grpSpPr>
        <a:xfrm>
          <a:off x="0" y="0"/>
          <a:ext cx="0" cy="0"/>
          <a:chOff x="0" y="0"/>
          <a:chExt cx="0" cy="0"/>
        </a:xfrm>
      </p:grpSpPr>
      <p:grpSp>
        <p:nvGrpSpPr>
          <p:cNvPr id="129" name="Google Shape;129;p23"/>
          <p:cNvGrpSpPr/>
          <p:nvPr/>
        </p:nvGrpSpPr>
        <p:grpSpPr>
          <a:xfrm>
            <a:off x="830392" y="4169130"/>
            <a:ext cx="745763" cy="45826"/>
            <a:chOff x="4580561" y="2589004"/>
            <a:chExt cx="1064464" cy="25200"/>
          </a:xfrm>
        </p:grpSpPr>
        <p:sp>
          <p:nvSpPr>
            <p:cNvPr id="130" name="Google Shape;130;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33" name="Google Shape;133;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34" name="Google Shape;134;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5" name="Shape 135"/>
        <p:cNvGrpSpPr/>
        <p:nvPr/>
      </p:nvGrpSpPr>
      <p:grpSpPr>
        <a:xfrm>
          <a:off x="0" y="0"/>
          <a:ext cx="0" cy="0"/>
          <a:chOff x="0" y="0"/>
          <a:chExt cx="0" cy="0"/>
        </a:xfrm>
      </p:grpSpPr>
      <p:sp>
        <p:nvSpPr>
          <p:cNvPr id="136" name="Google Shape;136;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60" name="Shape 60"/>
        <p:cNvGrpSpPr/>
        <p:nvPr/>
      </p:nvGrpSpPr>
      <p:grpSpPr>
        <a:xfrm>
          <a:off x="0" y="0"/>
          <a:ext cx="0" cy="0"/>
          <a:chOff x="0" y="0"/>
          <a:chExt cx="0" cy="0"/>
        </a:xfrm>
      </p:grpSpPr>
      <p:sp>
        <p:nvSpPr>
          <p:cNvPr id="61" name="Google Shape;6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62" name="Google Shape;6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63" name="Google Shape;6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6.jpg"/><Relationship Id="rId5"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UniFind</a:t>
            </a:r>
            <a:endParaRPr/>
          </a:p>
        </p:txBody>
      </p:sp>
      <p:sp>
        <p:nvSpPr>
          <p:cNvPr id="142" name="Google Shape;142;p25"/>
          <p:cNvSpPr txBox="1"/>
          <p:nvPr>
            <p:ph idx="1" type="subTitle"/>
          </p:nvPr>
        </p:nvSpPr>
        <p:spPr>
          <a:xfrm>
            <a:off x="969225" y="2758750"/>
            <a:ext cx="4100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Group members:</a:t>
            </a:r>
            <a:endParaRPr b="1"/>
          </a:p>
          <a:p>
            <a:pPr indent="0" lvl="0" marL="0" rtl="0" algn="l">
              <a:spcBef>
                <a:spcPts val="0"/>
              </a:spcBef>
              <a:spcAft>
                <a:spcPts val="0"/>
              </a:spcAft>
              <a:buNone/>
            </a:pPr>
            <a:r>
              <a:rPr lang="en"/>
              <a:t> Jiwoo Lee</a:t>
            </a:r>
            <a:endParaRPr/>
          </a:p>
          <a:p>
            <a:pPr indent="0" lvl="0" marL="0" rtl="0" algn="l">
              <a:spcBef>
                <a:spcPts val="0"/>
              </a:spcBef>
              <a:spcAft>
                <a:spcPts val="0"/>
              </a:spcAft>
              <a:buNone/>
            </a:pPr>
            <a:r>
              <a:rPr lang="en"/>
              <a:t>Cynthia Liu</a:t>
            </a:r>
            <a:endParaRPr/>
          </a:p>
          <a:p>
            <a:pPr indent="0" lvl="0" marL="0" rtl="0" algn="l">
              <a:spcBef>
                <a:spcPts val="0"/>
              </a:spcBef>
              <a:spcAft>
                <a:spcPts val="0"/>
              </a:spcAft>
              <a:buNone/>
            </a:pPr>
            <a:r>
              <a:rPr lang="en"/>
              <a:t>Jennie Li</a:t>
            </a:r>
            <a:endParaRPr/>
          </a:p>
          <a:p>
            <a:pPr indent="0" lvl="0" marL="0" rtl="0" algn="l">
              <a:spcBef>
                <a:spcPts val="0"/>
              </a:spcBef>
              <a:spcAft>
                <a:spcPts val="0"/>
              </a:spcAft>
              <a:buNone/>
            </a:pPr>
            <a:r>
              <a:rPr lang="en"/>
              <a:t>Zoe Ning</a:t>
            </a:r>
            <a:endParaRPr/>
          </a:p>
          <a:p>
            <a:pPr indent="0" lvl="0" marL="0" rtl="0" algn="l">
              <a:spcBef>
                <a:spcPts val="0"/>
              </a:spcBef>
              <a:spcAft>
                <a:spcPts val="0"/>
              </a:spcAft>
              <a:buNone/>
            </a:pPr>
            <a:r>
              <a:rPr lang="en"/>
              <a:t>Jeehyun Yoon</a:t>
            </a:r>
            <a:endParaRPr/>
          </a:p>
        </p:txBody>
      </p:sp>
      <p:sp>
        <p:nvSpPr>
          <p:cNvPr id="143" name="Google Shape;143;p25"/>
          <p:cNvSpPr txBox="1"/>
          <p:nvPr/>
        </p:nvSpPr>
        <p:spPr>
          <a:xfrm>
            <a:off x="2475625" y="4409475"/>
            <a:ext cx="6277500" cy="7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44" name="Google Shape;144;p25"/>
          <p:cNvPicPr preferRelativeResize="0"/>
          <p:nvPr/>
        </p:nvPicPr>
        <p:blipFill rotWithShape="1">
          <a:blip r:embed="rId3">
            <a:alphaModFix/>
          </a:blip>
          <a:srcRect b="8130" l="0" r="0" t="0"/>
          <a:stretch/>
        </p:blipFill>
        <p:spPr>
          <a:xfrm>
            <a:off x="4653025" y="789080"/>
            <a:ext cx="4100100" cy="406827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02" name="Google Shape;202;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Government of Canada Open Dataset </a:t>
            </a:r>
            <a:endParaRPr/>
          </a:p>
          <a:p>
            <a:pPr indent="-311150" lvl="0" marL="457200" rtl="0" algn="l">
              <a:lnSpc>
                <a:spcPct val="150000"/>
              </a:lnSpc>
              <a:spcBef>
                <a:spcPts val="0"/>
              </a:spcBef>
              <a:spcAft>
                <a:spcPts val="0"/>
              </a:spcAft>
              <a:buSzPts val="1300"/>
              <a:buChar char="●"/>
            </a:pPr>
            <a:r>
              <a:rPr lang="en"/>
              <a:t>Ontario Universities’ Application Centre (OUAC)</a:t>
            </a:r>
            <a:endParaRPr/>
          </a:p>
          <a:p>
            <a:pPr indent="-311150" lvl="0" marL="457200" rtl="0" algn="l">
              <a:lnSpc>
                <a:spcPct val="150000"/>
              </a:lnSpc>
              <a:spcBef>
                <a:spcPts val="0"/>
              </a:spcBef>
              <a:spcAft>
                <a:spcPts val="0"/>
              </a:spcAft>
              <a:buSzPts val="1300"/>
              <a:buChar char="●"/>
            </a:pPr>
            <a:r>
              <a:rPr lang="en"/>
              <a:t>QS World University Rankings </a:t>
            </a:r>
            <a:endParaRPr/>
          </a:p>
          <a:p>
            <a:pPr indent="0" lvl="0" marL="457200" rtl="0" algn="l">
              <a:spcBef>
                <a:spcPts val="1600"/>
              </a:spcBef>
              <a:spcAft>
                <a:spcPts val="1600"/>
              </a:spcAft>
              <a:buNone/>
            </a:pPr>
            <a:r>
              <a:t/>
            </a:r>
            <a:endParaRPr/>
          </a:p>
        </p:txBody>
      </p:sp>
      <p:pic>
        <p:nvPicPr>
          <p:cNvPr id="203" name="Google Shape;203;p34"/>
          <p:cNvPicPr preferRelativeResize="0"/>
          <p:nvPr/>
        </p:nvPicPr>
        <p:blipFill>
          <a:blip r:embed="rId3">
            <a:alphaModFix/>
          </a:blip>
          <a:stretch>
            <a:fillRect/>
          </a:stretch>
        </p:blipFill>
        <p:spPr>
          <a:xfrm>
            <a:off x="729450" y="3328642"/>
            <a:ext cx="2901149" cy="1011325"/>
          </a:xfrm>
          <a:prstGeom prst="rect">
            <a:avLst/>
          </a:prstGeom>
          <a:noFill/>
          <a:ln>
            <a:noFill/>
          </a:ln>
        </p:spPr>
      </p:pic>
      <p:pic>
        <p:nvPicPr>
          <p:cNvPr id="204" name="Google Shape;204;p34"/>
          <p:cNvPicPr preferRelativeResize="0"/>
          <p:nvPr/>
        </p:nvPicPr>
        <p:blipFill>
          <a:blip r:embed="rId4">
            <a:alphaModFix/>
          </a:blip>
          <a:stretch>
            <a:fillRect/>
          </a:stretch>
        </p:blipFill>
        <p:spPr>
          <a:xfrm>
            <a:off x="3925225" y="2944188"/>
            <a:ext cx="1780250" cy="1780250"/>
          </a:xfrm>
          <a:prstGeom prst="rect">
            <a:avLst/>
          </a:prstGeom>
          <a:noFill/>
          <a:ln>
            <a:noFill/>
          </a:ln>
        </p:spPr>
      </p:pic>
      <p:pic>
        <p:nvPicPr>
          <p:cNvPr id="205" name="Google Shape;205;p34"/>
          <p:cNvPicPr preferRelativeResize="0"/>
          <p:nvPr/>
        </p:nvPicPr>
        <p:blipFill>
          <a:blip r:embed="rId5">
            <a:alphaModFix/>
          </a:blip>
          <a:stretch>
            <a:fillRect/>
          </a:stretch>
        </p:blipFill>
        <p:spPr>
          <a:xfrm>
            <a:off x="6211525" y="2944206"/>
            <a:ext cx="2295525" cy="172164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150" name="Google Shape;150;p26"/>
          <p:cNvSpPr txBox="1"/>
          <p:nvPr>
            <p:ph idx="1" type="body"/>
          </p:nvPr>
        </p:nvSpPr>
        <p:spPr>
          <a:xfrm>
            <a:off x="500575" y="2024400"/>
            <a:ext cx="4198500" cy="22611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University application process = highly inefficient and time consuming</a:t>
            </a:r>
            <a:endParaRPr/>
          </a:p>
          <a:p>
            <a:pPr indent="-311150" lvl="0" marL="457200" rtl="0" algn="l">
              <a:lnSpc>
                <a:spcPct val="150000"/>
              </a:lnSpc>
              <a:spcBef>
                <a:spcPts val="0"/>
              </a:spcBef>
              <a:spcAft>
                <a:spcPts val="0"/>
              </a:spcAft>
              <a:buSzPts val="1300"/>
              <a:buChar char="●"/>
            </a:pPr>
            <a:r>
              <a:rPr lang="en"/>
              <a:t>UniFind → More efficient and manageable system by providing algorithmic solutions in </a:t>
            </a:r>
            <a:r>
              <a:rPr b="1" lang="en"/>
              <a:t>sorting</a:t>
            </a:r>
            <a:r>
              <a:rPr lang="en"/>
              <a:t> Universities by categories  </a:t>
            </a:r>
            <a:endParaRPr/>
          </a:p>
          <a:p>
            <a:pPr indent="-311150" lvl="0" marL="457200" rtl="0" algn="l">
              <a:lnSpc>
                <a:spcPct val="150000"/>
              </a:lnSpc>
              <a:spcBef>
                <a:spcPts val="0"/>
              </a:spcBef>
              <a:spcAft>
                <a:spcPts val="0"/>
              </a:spcAft>
              <a:buSzPts val="1300"/>
              <a:buChar char="●"/>
            </a:pPr>
            <a:r>
              <a:rPr lang="en"/>
              <a:t>Ex. ranking, program size, location, acceptance rate</a:t>
            </a:r>
            <a:endParaRPr/>
          </a:p>
          <a:p>
            <a:pPr indent="-311150" lvl="0" marL="457200" rtl="0" algn="l">
              <a:lnSpc>
                <a:spcPct val="150000"/>
              </a:lnSpc>
              <a:spcBef>
                <a:spcPts val="0"/>
              </a:spcBef>
              <a:spcAft>
                <a:spcPts val="0"/>
              </a:spcAft>
              <a:buSzPts val="1300"/>
              <a:buChar char="●"/>
            </a:pPr>
            <a:r>
              <a:rPr lang="en"/>
              <a:t>Using related datasets</a:t>
            </a:r>
            <a:endParaRPr/>
          </a:p>
          <a:p>
            <a:pPr indent="0" lvl="0" marL="0" rtl="0" algn="l">
              <a:lnSpc>
                <a:spcPct val="150000"/>
              </a:lnSpc>
              <a:spcBef>
                <a:spcPts val="1600"/>
              </a:spcBef>
              <a:spcAft>
                <a:spcPts val="0"/>
              </a:spcAft>
              <a:buNone/>
            </a:pPr>
            <a:r>
              <a:t/>
            </a:r>
            <a:endParaRPr b="1"/>
          </a:p>
          <a:p>
            <a:pPr indent="0" lvl="0" marL="0" rtl="0" algn="l">
              <a:lnSpc>
                <a:spcPct val="150000"/>
              </a:lnSpc>
              <a:spcBef>
                <a:spcPts val="1600"/>
              </a:spcBef>
              <a:spcAft>
                <a:spcPts val="0"/>
              </a:spcAft>
              <a:buNone/>
            </a:pPr>
            <a:r>
              <a:t/>
            </a:r>
            <a:endParaRPr b="1"/>
          </a:p>
          <a:p>
            <a:pPr indent="0" lvl="0" marL="0" rtl="0" algn="l">
              <a:lnSpc>
                <a:spcPct val="150000"/>
              </a:lnSpc>
              <a:spcBef>
                <a:spcPts val="1600"/>
              </a:spcBef>
              <a:spcAft>
                <a:spcPts val="0"/>
              </a:spcAft>
              <a:buClr>
                <a:schemeClr val="dk1"/>
              </a:buClr>
              <a:buSzPts val="1100"/>
              <a:buFont typeface="Arial"/>
              <a:buNone/>
            </a:pPr>
            <a:r>
              <a:t/>
            </a:r>
            <a:endParaRPr b="1"/>
          </a:p>
        </p:txBody>
      </p:sp>
      <p:pic>
        <p:nvPicPr>
          <p:cNvPr id="151" name="Google Shape;151;p26"/>
          <p:cNvPicPr preferRelativeResize="0"/>
          <p:nvPr/>
        </p:nvPicPr>
        <p:blipFill rotWithShape="1">
          <a:blip r:embed="rId3">
            <a:alphaModFix/>
          </a:blip>
          <a:srcRect b="8391" l="0" r="0" t="0"/>
          <a:stretch/>
        </p:blipFill>
        <p:spPr>
          <a:xfrm>
            <a:off x="5047725" y="1111325"/>
            <a:ext cx="3668275" cy="3629375"/>
          </a:xfrm>
          <a:prstGeom prst="rect">
            <a:avLst/>
          </a:prstGeom>
          <a:noFill/>
          <a:ln>
            <a:noFill/>
          </a:ln>
        </p:spPr>
      </p:pic>
      <p:pic>
        <p:nvPicPr>
          <p:cNvPr id="152" name="Google Shape;152;p26"/>
          <p:cNvPicPr preferRelativeResize="0"/>
          <p:nvPr/>
        </p:nvPicPr>
        <p:blipFill>
          <a:blip r:embed="rId4">
            <a:alphaModFix/>
          </a:blip>
          <a:stretch>
            <a:fillRect/>
          </a:stretch>
        </p:blipFill>
        <p:spPr>
          <a:xfrm flipH="1">
            <a:off x="6445042" y="2356400"/>
            <a:ext cx="873629" cy="803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a:p>
            <a:pPr indent="0" lvl="0" marL="0" rtl="0" algn="l">
              <a:spcBef>
                <a:spcPts val="0"/>
              </a:spcBef>
              <a:spcAft>
                <a:spcPts val="0"/>
              </a:spcAft>
              <a:buNone/>
            </a:pPr>
            <a:r>
              <a:t/>
            </a:r>
            <a:endParaRPr/>
          </a:p>
        </p:txBody>
      </p:sp>
      <p:sp>
        <p:nvSpPr>
          <p:cNvPr id="158" name="Google Shape;158;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Clr>
                <a:srgbClr val="666666"/>
              </a:buClr>
              <a:buSzPts val="1300"/>
              <a:buChar char="●"/>
            </a:pPr>
            <a:r>
              <a:rPr lang="en">
                <a:solidFill>
                  <a:srgbClr val="666666"/>
                </a:solidFill>
              </a:rPr>
              <a:t>Canadian universities info-searching.</a:t>
            </a:r>
            <a:endParaRPr>
              <a:solidFill>
                <a:srgbClr val="666666"/>
              </a:solidFill>
            </a:endParaRPr>
          </a:p>
          <a:p>
            <a:pPr indent="-311150" lvl="0" marL="457200" rtl="0" algn="l">
              <a:lnSpc>
                <a:spcPct val="200000"/>
              </a:lnSpc>
              <a:spcBef>
                <a:spcPts val="0"/>
              </a:spcBef>
              <a:spcAft>
                <a:spcPts val="0"/>
              </a:spcAft>
              <a:buClr>
                <a:srgbClr val="666666"/>
              </a:buClr>
              <a:buSzPts val="1300"/>
              <a:buChar char="●"/>
            </a:pPr>
            <a:r>
              <a:rPr lang="en">
                <a:solidFill>
                  <a:srgbClr val="666666"/>
                </a:solidFill>
              </a:rPr>
              <a:t>A more comprehensive understanding on universities.</a:t>
            </a:r>
            <a:endParaRPr>
              <a:solidFill>
                <a:srgbClr val="666666"/>
              </a:solidFill>
            </a:endParaRPr>
          </a:p>
          <a:p>
            <a:pPr indent="-311150" lvl="0" marL="457200" rtl="0" algn="l">
              <a:lnSpc>
                <a:spcPct val="200000"/>
              </a:lnSpc>
              <a:spcBef>
                <a:spcPts val="0"/>
              </a:spcBef>
              <a:spcAft>
                <a:spcPts val="0"/>
              </a:spcAft>
              <a:buClr>
                <a:srgbClr val="666666"/>
              </a:buClr>
              <a:buSzPts val="1300"/>
              <a:buChar char="●"/>
            </a:pPr>
            <a:r>
              <a:rPr lang="en">
                <a:solidFill>
                  <a:srgbClr val="666666"/>
                </a:solidFill>
              </a:rPr>
              <a:t>Search keywords in the app to retrieve related information about it. </a:t>
            </a:r>
            <a:endParaRPr>
              <a:solidFill>
                <a:srgbClr val="666666"/>
              </a:solidFill>
            </a:endParaRPr>
          </a:p>
          <a:p>
            <a:pPr indent="-311150" lvl="0" marL="457200" rtl="0" algn="l">
              <a:lnSpc>
                <a:spcPct val="200000"/>
              </a:lnSpc>
              <a:spcBef>
                <a:spcPts val="0"/>
              </a:spcBef>
              <a:spcAft>
                <a:spcPts val="0"/>
              </a:spcAft>
              <a:buClr>
                <a:srgbClr val="666666"/>
              </a:buClr>
              <a:buSzPts val="1300"/>
              <a:buChar char="●"/>
            </a:pPr>
            <a:r>
              <a:rPr lang="en">
                <a:solidFill>
                  <a:srgbClr val="666666"/>
                </a:solidFill>
              </a:rPr>
              <a:t>The target audience for this project will be highschool students.</a:t>
            </a:r>
            <a:endParaRPr>
              <a:solidFill>
                <a:srgbClr val="666666"/>
              </a:solidFill>
            </a:endParaRPr>
          </a:p>
          <a:p>
            <a:pPr indent="-311150" lvl="0" marL="457200" rtl="0" algn="l">
              <a:lnSpc>
                <a:spcPct val="200000"/>
              </a:lnSpc>
              <a:spcBef>
                <a:spcPts val="0"/>
              </a:spcBef>
              <a:spcAft>
                <a:spcPts val="0"/>
              </a:spcAft>
              <a:buClr>
                <a:srgbClr val="666666"/>
              </a:buClr>
              <a:buSzPts val="1300"/>
              <a:buChar char="●"/>
            </a:pPr>
            <a:r>
              <a:rPr lang="en">
                <a:solidFill>
                  <a:srgbClr val="666666"/>
                </a:solidFill>
              </a:rPr>
              <a:t>Address their need of accessing information about universities.</a:t>
            </a:r>
            <a:endParaRPr>
              <a:solidFill>
                <a:srgbClr val="666666"/>
              </a:solidFill>
            </a:endParaRPr>
          </a:p>
          <a:p>
            <a:pPr indent="0" lvl="0" marL="2743200" rtl="0" algn="l">
              <a:lnSpc>
                <a:spcPct val="200000"/>
              </a:lnSpc>
              <a:spcBef>
                <a:spcPts val="16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a:p>
            <a:pPr indent="0" lvl="0" marL="0" rtl="0" algn="l">
              <a:spcBef>
                <a:spcPts val="0"/>
              </a:spcBef>
              <a:spcAft>
                <a:spcPts val="0"/>
              </a:spcAft>
              <a:buNone/>
            </a:pPr>
            <a:r>
              <a:t/>
            </a:r>
            <a:endParaRPr/>
          </a:p>
        </p:txBody>
      </p:sp>
      <p:sp>
        <p:nvSpPr>
          <p:cNvPr id="164" name="Google Shape;164;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Clr>
                <a:srgbClr val="666666"/>
              </a:buClr>
              <a:buSzPts val="1300"/>
              <a:buChar char="●"/>
            </a:pPr>
            <a:r>
              <a:rPr lang="en">
                <a:solidFill>
                  <a:srgbClr val="666666"/>
                </a:solidFill>
              </a:rPr>
              <a:t>So much information to draw conclusion</a:t>
            </a:r>
            <a:endParaRPr>
              <a:solidFill>
                <a:srgbClr val="666666"/>
              </a:solidFill>
            </a:endParaRPr>
          </a:p>
          <a:p>
            <a:pPr indent="-311150" lvl="0" marL="457200" rtl="0" algn="l">
              <a:lnSpc>
                <a:spcPct val="200000"/>
              </a:lnSpc>
              <a:spcBef>
                <a:spcPts val="0"/>
              </a:spcBef>
              <a:spcAft>
                <a:spcPts val="0"/>
              </a:spcAft>
              <a:buClr>
                <a:srgbClr val="666666"/>
              </a:buClr>
              <a:buSzPts val="1300"/>
              <a:buChar char="●"/>
            </a:pPr>
            <a:r>
              <a:rPr lang="en">
                <a:solidFill>
                  <a:srgbClr val="666666"/>
                </a:solidFill>
              </a:rPr>
              <a:t>Concluding result</a:t>
            </a:r>
            <a:endParaRPr>
              <a:solidFill>
                <a:srgbClr val="666666"/>
              </a:solidFill>
            </a:endParaRPr>
          </a:p>
          <a:p>
            <a:pPr indent="-311150" lvl="0" marL="457200" rtl="0" algn="l">
              <a:lnSpc>
                <a:spcPct val="200000"/>
              </a:lnSpc>
              <a:spcBef>
                <a:spcPts val="0"/>
              </a:spcBef>
              <a:spcAft>
                <a:spcPts val="0"/>
              </a:spcAft>
              <a:buClr>
                <a:srgbClr val="666666"/>
              </a:buClr>
              <a:buSzPts val="1300"/>
              <a:buChar char="●"/>
            </a:pPr>
            <a:r>
              <a:rPr lang="en">
                <a:solidFill>
                  <a:srgbClr val="666666"/>
                </a:solidFill>
              </a:rPr>
              <a:t>Memory bias -&gt; detailed &amp; clear fact</a:t>
            </a:r>
            <a:endParaRPr>
              <a:solidFill>
                <a:srgbClr val="666666"/>
              </a:solidFill>
            </a:endParaRPr>
          </a:p>
          <a:p>
            <a:pPr indent="-311150" lvl="0" marL="457200" rtl="0" algn="l">
              <a:lnSpc>
                <a:spcPct val="200000"/>
              </a:lnSpc>
              <a:spcBef>
                <a:spcPts val="0"/>
              </a:spcBef>
              <a:spcAft>
                <a:spcPts val="0"/>
              </a:spcAft>
              <a:buClr>
                <a:srgbClr val="666666"/>
              </a:buClr>
              <a:buSzPts val="1300"/>
              <a:buChar char="●"/>
            </a:pPr>
            <a:r>
              <a:rPr lang="en">
                <a:solidFill>
                  <a:srgbClr val="666666"/>
                </a:solidFill>
              </a:rPr>
              <a:t>List of university according to different categories sorting</a:t>
            </a:r>
            <a:endParaRPr>
              <a:solidFill>
                <a:srgbClr val="666666"/>
              </a:solidFill>
            </a:endParaRPr>
          </a:p>
          <a:p>
            <a:pPr indent="-311150" lvl="0" marL="457200" rtl="0" algn="l">
              <a:lnSpc>
                <a:spcPct val="200000"/>
              </a:lnSpc>
              <a:spcBef>
                <a:spcPts val="0"/>
              </a:spcBef>
              <a:spcAft>
                <a:spcPts val="0"/>
              </a:spcAft>
              <a:buClr>
                <a:srgbClr val="666666"/>
              </a:buClr>
              <a:buSzPts val="1300"/>
              <a:buChar char="●"/>
            </a:pPr>
            <a:r>
              <a:rPr lang="en">
                <a:solidFill>
                  <a:srgbClr val="666666"/>
                </a:solidFill>
              </a:rPr>
              <a:t>Inner look to universities</a:t>
            </a:r>
            <a:endParaRPr>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Prior Work</a:t>
            </a:r>
            <a:endParaRPr/>
          </a:p>
        </p:txBody>
      </p:sp>
      <p:sp>
        <p:nvSpPr>
          <p:cNvPr id="170" name="Google Shape;170;p29"/>
          <p:cNvSpPr txBox="1"/>
          <p:nvPr>
            <p:ph idx="1" type="body"/>
          </p:nvPr>
        </p:nvSpPr>
        <p:spPr>
          <a:xfrm>
            <a:off x="729450" y="2004200"/>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666666"/>
                </a:solidFill>
              </a:rPr>
              <a:t>Comparison Product: OUAC website</a:t>
            </a:r>
            <a:endParaRPr>
              <a:solidFill>
                <a:srgbClr val="666666"/>
              </a:solidFill>
            </a:endParaRPr>
          </a:p>
          <a:p>
            <a:pPr indent="0" lvl="0" marL="0" rtl="0" algn="l">
              <a:lnSpc>
                <a:spcPct val="100000"/>
              </a:lnSpc>
              <a:spcBef>
                <a:spcPts val="1600"/>
              </a:spcBef>
              <a:spcAft>
                <a:spcPts val="0"/>
              </a:spcAft>
              <a:buNone/>
            </a:pPr>
            <a:r>
              <a:rPr lang="en">
                <a:solidFill>
                  <a:srgbClr val="666666"/>
                </a:solidFill>
              </a:rPr>
              <a:t>Similarities: </a:t>
            </a:r>
            <a:endParaRPr sz="1100">
              <a:solidFill>
                <a:srgbClr val="666666"/>
              </a:solidFill>
            </a:endParaRPr>
          </a:p>
          <a:p>
            <a:pPr indent="-311150" lvl="0" marL="457200" marR="0" rtl="0" algn="l">
              <a:lnSpc>
                <a:spcPct val="115000"/>
              </a:lnSpc>
              <a:spcBef>
                <a:spcPts val="1600"/>
              </a:spcBef>
              <a:spcAft>
                <a:spcPts val="0"/>
              </a:spcAft>
              <a:buClr>
                <a:srgbClr val="666666"/>
              </a:buClr>
              <a:buSzPts val="1300"/>
              <a:buChar char="●"/>
            </a:pPr>
            <a:r>
              <a:rPr lang="en" sz="1400">
                <a:solidFill>
                  <a:srgbClr val="666666"/>
                </a:solidFill>
              </a:rPr>
              <a:t>Help apply to an Ontario University  </a:t>
            </a:r>
            <a:endParaRPr sz="1400">
              <a:solidFill>
                <a:srgbClr val="666666"/>
              </a:solidFill>
            </a:endParaRPr>
          </a:p>
          <a:p>
            <a:pPr indent="-311150" lvl="0" marL="457200" rtl="0" algn="l">
              <a:lnSpc>
                <a:spcPct val="115000"/>
              </a:lnSpc>
              <a:spcBef>
                <a:spcPts val="0"/>
              </a:spcBef>
              <a:spcAft>
                <a:spcPts val="0"/>
              </a:spcAft>
              <a:buClr>
                <a:srgbClr val="666666"/>
              </a:buClr>
              <a:buSzPts val="1300"/>
              <a:buChar char="●"/>
            </a:pPr>
            <a:r>
              <a:rPr lang="en" sz="1400">
                <a:solidFill>
                  <a:srgbClr val="666666"/>
                </a:solidFill>
              </a:rPr>
              <a:t>Provide detailed introduction and application guide of all universities available</a:t>
            </a:r>
            <a:endParaRPr sz="1400">
              <a:solidFill>
                <a:srgbClr val="666666"/>
              </a:solidFill>
            </a:endParaRPr>
          </a:p>
          <a:p>
            <a:pPr indent="0" lvl="0" marL="0" rtl="0" algn="l">
              <a:lnSpc>
                <a:spcPct val="115000"/>
              </a:lnSpc>
              <a:spcBef>
                <a:spcPts val="0"/>
              </a:spcBef>
              <a:spcAft>
                <a:spcPts val="0"/>
              </a:spcAft>
              <a:buNone/>
            </a:pPr>
            <a:r>
              <a:rPr lang="en" sz="1100">
                <a:solidFill>
                  <a:srgbClr val="666666"/>
                </a:solidFill>
              </a:rPr>
              <a:t>	</a:t>
            </a:r>
            <a:endParaRPr sz="1100">
              <a:solidFill>
                <a:srgbClr val="666666"/>
              </a:solidFill>
            </a:endParaRPr>
          </a:p>
          <a:p>
            <a:pPr indent="0" lvl="0" marL="0" rtl="0" algn="l">
              <a:lnSpc>
                <a:spcPct val="115000"/>
              </a:lnSpc>
              <a:spcBef>
                <a:spcPts val="0"/>
              </a:spcBef>
              <a:spcAft>
                <a:spcPts val="0"/>
              </a:spcAft>
              <a:buNone/>
            </a:pPr>
            <a:r>
              <a:rPr lang="en">
                <a:solidFill>
                  <a:srgbClr val="666666"/>
                </a:solidFill>
              </a:rPr>
              <a:t>Advantages of Our Product:	</a:t>
            </a:r>
            <a:r>
              <a:rPr lang="en" sz="1100">
                <a:solidFill>
                  <a:srgbClr val="666666"/>
                </a:solidFill>
              </a:rPr>
              <a:t>			</a:t>
            </a:r>
            <a:endParaRPr sz="1100">
              <a:solidFill>
                <a:srgbClr val="666666"/>
              </a:solidFill>
            </a:endParaRPr>
          </a:p>
          <a:p>
            <a:pPr indent="-311150" lvl="0" marL="457200" rtl="0" algn="l">
              <a:spcBef>
                <a:spcPts val="0"/>
              </a:spcBef>
              <a:spcAft>
                <a:spcPts val="0"/>
              </a:spcAft>
              <a:buClr>
                <a:srgbClr val="666666"/>
              </a:buClr>
              <a:buSzPts val="1300"/>
              <a:buChar char="●"/>
            </a:pPr>
            <a:r>
              <a:rPr lang="en" sz="1100">
                <a:solidFill>
                  <a:srgbClr val="666666"/>
                </a:solidFill>
              </a:rPr>
              <a:t>Use multiple CSV format datasets</a:t>
            </a:r>
            <a:endParaRPr sz="1100">
              <a:solidFill>
                <a:srgbClr val="666666"/>
              </a:solidFill>
            </a:endParaRPr>
          </a:p>
          <a:p>
            <a:pPr indent="-311150" lvl="0" marL="457200" rtl="0" algn="l">
              <a:spcBef>
                <a:spcPts val="0"/>
              </a:spcBef>
              <a:spcAft>
                <a:spcPts val="0"/>
              </a:spcAft>
              <a:buClr>
                <a:srgbClr val="666666"/>
              </a:buClr>
              <a:buSzPts val="1300"/>
              <a:buChar char="●"/>
            </a:pPr>
            <a:r>
              <a:rPr lang="en" sz="1100">
                <a:solidFill>
                  <a:srgbClr val="666666"/>
                </a:solidFill>
              </a:rPr>
              <a:t>Search for info with names of Universities	</a:t>
            </a:r>
            <a:endParaRPr sz="1100">
              <a:solidFill>
                <a:srgbClr val="666666"/>
              </a:solidFill>
            </a:endParaRPr>
          </a:p>
          <a:p>
            <a:pPr indent="-311150" lvl="0" marL="457200" rtl="0" algn="l">
              <a:spcBef>
                <a:spcPts val="0"/>
              </a:spcBef>
              <a:spcAft>
                <a:spcPts val="0"/>
              </a:spcAft>
              <a:buClr>
                <a:srgbClr val="666666"/>
              </a:buClr>
              <a:buSzPts val="1300"/>
              <a:buChar char="●"/>
            </a:pPr>
            <a:r>
              <a:rPr lang="en" sz="1100">
                <a:solidFill>
                  <a:srgbClr val="666666"/>
                </a:solidFill>
              </a:rPr>
              <a:t>Find proper universities that satisfy users conditions</a:t>
            </a:r>
            <a:endParaRPr sz="1100">
              <a:solidFill>
                <a:srgbClr val="666666"/>
              </a:solidFill>
            </a:endParaRPr>
          </a:p>
          <a:p>
            <a:pPr indent="-311150" lvl="0" marL="457200" marR="0" rtl="0" algn="l">
              <a:lnSpc>
                <a:spcPct val="115000"/>
              </a:lnSpc>
              <a:spcBef>
                <a:spcPts val="0"/>
              </a:spcBef>
              <a:spcAft>
                <a:spcPts val="0"/>
              </a:spcAft>
              <a:buClr>
                <a:srgbClr val="666666"/>
              </a:buClr>
              <a:buSzPts val="1300"/>
              <a:buFont typeface="Lato"/>
              <a:buChar char="●"/>
            </a:pPr>
            <a:r>
              <a:rPr lang="en" sz="1100">
                <a:solidFill>
                  <a:srgbClr val="666666"/>
                </a:solidFill>
                <a:latin typeface="Lato"/>
                <a:ea typeface="Lato"/>
                <a:cs typeface="Lato"/>
                <a:sym typeface="Lato"/>
              </a:rPr>
              <a:t>Be</a:t>
            </a:r>
            <a:r>
              <a:rPr lang="en" sz="1100">
                <a:solidFill>
                  <a:srgbClr val="666666"/>
                </a:solidFill>
              </a:rPr>
              <a:t> targeted and rel</a:t>
            </a:r>
            <a:r>
              <a:rPr lang="en" sz="1100">
                <a:solidFill>
                  <a:srgbClr val="666666"/>
                </a:solidFill>
                <a:latin typeface="Source Sans Pro"/>
                <a:ea typeface="Source Sans Pro"/>
                <a:cs typeface="Source Sans Pro"/>
                <a:sym typeface="Source Sans Pro"/>
              </a:rPr>
              <a:t>evant to all users</a:t>
            </a:r>
            <a:endParaRPr sz="1100">
              <a:solidFill>
                <a:srgbClr val="666666"/>
              </a:solidFill>
            </a:endParaRPr>
          </a:p>
          <a:p>
            <a:pPr indent="0" lvl="0" marL="0" rtl="0" algn="l">
              <a:spcBef>
                <a:spcPts val="1600"/>
              </a:spcBef>
              <a:spcAft>
                <a:spcPts val="1600"/>
              </a:spcAft>
              <a:buNone/>
            </a:pPr>
            <a:r>
              <a:t/>
            </a:r>
            <a:endParaRPr sz="110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727650" y="610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 Output &amp; Proposed Solutions </a:t>
            </a:r>
            <a:endParaRPr/>
          </a:p>
          <a:p>
            <a:pPr indent="0" lvl="0" marL="0" rtl="0" algn="l">
              <a:spcBef>
                <a:spcPts val="0"/>
              </a:spcBef>
              <a:spcAft>
                <a:spcPts val="0"/>
              </a:spcAft>
              <a:buNone/>
            </a:pPr>
            <a:r>
              <a:t/>
            </a:r>
            <a:endParaRPr/>
          </a:p>
        </p:txBody>
      </p:sp>
      <p:sp>
        <p:nvSpPr>
          <p:cNvPr id="176" name="Google Shape;176;p30"/>
          <p:cNvSpPr txBox="1"/>
          <p:nvPr>
            <p:ph idx="1" type="body"/>
          </p:nvPr>
        </p:nvSpPr>
        <p:spPr>
          <a:xfrm>
            <a:off x="662275" y="1664725"/>
            <a:ext cx="5277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Ranking, target enrollment, admission average</a:t>
            </a:r>
            <a:endParaRPr/>
          </a:p>
          <a:p>
            <a:pPr indent="-311150" lvl="0" marL="457200" rtl="0" algn="l">
              <a:spcBef>
                <a:spcPts val="0"/>
              </a:spcBef>
              <a:spcAft>
                <a:spcPts val="0"/>
              </a:spcAft>
              <a:buSzPts val="1300"/>
              <a:buChar char="●"/>
            </a:pPr>
            <a:r>
              <a:rPr lang="en"/>
              <a:t>3 years employment outlook </a:t>
            </a:r>
            <a:endParaRPr/>
          </a:p>
          <a:p>
            <a:pPr indent="-311150" lvl="0" marL="457200" rtl="0" algn="l">
              <a:spcBef>
                <a:spcPts val="0"/>
              </a:spcBef>
              <a:spcAft>
                <a:spcPts val="0"/>
              </a:spcAft>
              <a:buSzPts val="1300"/>
              <a:buChar char="●"/>
            </a:pPr>
            <a:r>
              <a:rPr lang="en"/>
              <a:t>Canadian/international tuition </a:t>
            </a:r>
            <a:endParaRPr/>
          </a:p>
          <a:p>
            <a:pPr indent="-311150" lvl="0" marL="457200" rtl="0" algn="l">
              <a:spcBef>
                <a:spcPts val="0"/>
              </a:spcBef>
              <a:spcAft>
                <a:spcPts val="0"/>
              </a:spcAft>
              <a:buSzPts val="1300"/>
              <a:buChar char="●"/>
            </a:pPr>
            <a:r>
              <a:rPr lang="en"/>
              <a:t>Undergraduate application statistics</a:t>
            </a:r>
            <a:endParaRPr/>
          </a:p>
          <a:p>
            <a:pPr indent="-311150" lvl="0" marL="457200" rtl="0" algn="l">
              <a:spcBef>
                <a:spcPts val="0"/>
              </a:spcBef>
              <a:spcAft>
                <a:spcPts val="0"/>
              </a:spcAft>
              <a:buSzPts val="1300"/>
              <a:buChar char="●"/>
            </a:pPr>
            <a:r>
              <a:rPr lang="en"/>
              <a:t>Revenues/expenditures of universities</a:t>
            </a:r>
            <a:endParaRPr/>
          </a:p>
          <a:p>
            <a:pPr indent="-311150" lvl="0" marL="457200" rtl="0" algn="l">
              <a:spcBef>
                <a:spcPts val="0"/>
              </a:spcBef>
              <a:spcAft>
                <a:spcPts val="0"/>
              </a:spcAft>
              <a:buSzPts val="1300"/>
              <a:buChar char="●"/>
            </a:pPr>
            <a:r>
              <a:rPr lang="en"/>
              <a:t>Employment income group based on fields </a:t>
            </a:r>
            <a:endParaRPr/>
          </a:p>
          <a:p>
            <a:pPr indent="0" lvl="0" marL="0" rtl="0" algn="l">
              <a:spcBef>
                <a:spcPts val="1600"/>
              </a:spcBef>
              <a:spcAft>
                <a:spcPts val="0"/>
              </a:spcAft>
              <a:buNone/>
            </a:pPr>
            <a:r>
              <a:rPr lang="en"/>
              <a:t>Our main goal would be </a:t>
            </a:r>
            <a:r>
              <a:rPr b="1" lang="en"/>
              <a:t>sorting/searchin</a:t>
            </a:r>
            <a:r>
              <a:rPr b="1" lang="en"/>
              <a:t>g</a:t>
            </a:r>
            <a:r>
              <a:rPr lang="en"/>
              <a:t> based on input keywords from users</a:t>
            </a:r>
            <a:endParaRPr/>
          </a:p>
          <a:p>
            <a:pPr indent="0" lvl="0" marL="0" rtl="0" algn="l">
              <a:spcBef>
                <a:spcPts val="1600"/>
              </a:spcBef>
              <a:spcAft>
                <a:spcPts val="0"/>
              </a:spcAft>
              <a:buNone/>
            </a:pPr>
            <a:r>
              <a:rPr lang="en"/>
              <a:t>Ex. </a:t>
            </a:r>
            <a:r>
              <a:rPr b="1" lang="en"/>
              <a:t>Input</a:t>
            </a:r>
            <a:r>
              <a:rPr lang="en"/>
              <a:t>: </a:t>
            </a:r>
            <a:r>
              <a:rPr lang="en"/>
              <a:t>Computer Science, Top 10</a:t>
            </a:r>
            <a:endParaRPr/>
          </a:p>
          <a:p>
            <a:pPr indent="0" lvl="0" marL="0" rtl="0" algn="l">
              <a:spcBef>
                <a:spcPts val="1600"/>
              </a:spcBef>
              <a:spcAft>
                <a:spcPts val="1600"/>
              </a:spcAft>
              <a:buNone/>
            </a:pPr>
            <a:r>
              <a:rPr lang="en"/>
              <a:t>      </a:t>
            </a:r>
            <a:r>
              <a:rPr b="1" lang="en"/>
              <a:t>Output</a:t>
            </a:r>
            <a:r>
              <a:rPr lang="en"/>
              <a:t>: Sorted list of top 10 computer science programs in Canada</a:t>
            </a:r>
            <a:endParaRPr/>
          </a:p>
        </p:txBody>
      </p:sp>
      <p:pic>
        <p:nvPicPr>
          <p:cNvPr id="177" name="Google Shape;177;p30"/>
          <p:cNvPicPr preferRelativeResize="0"/>
          <p:nvPr/>
        </p:nvPicPr>
        <p:blipFill>
          <a:blip r:embed="rId3">
            <a:alphaModFix/>
          </a:blip>
          <a:stretch>
            <a:fillRect/>
          </a:stretch>
        </p:blipFill>
        <p:spPr>
          <a:xfrm>
            <a:off x="5939575" y="1381987"/>
            <a:ext cx="2826575" cy="2826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Algorithmic Challenges </a:t>
            </a:r>
            <a:endParaRPr/>
          </a:p>
          <a:p>
            <a:pPr indent="0" lvl="0" marL="0" rtl="0" algn="l">
              <a:spcBef>
                <a:spcPts val="0"/>
              </a:spcBef>
              <a:spcAft>
                <a:spcPts val="0"/>
              </a:spcAft>
              <a:buNone/>
            </a:pPr>
            <a:r>
              <a:t/>
            </a:r>
            <a:endParaRPr/>
          </a:p>
        </p:txBody>
      </p:sp>
      <p:sp>
        <p:nvSpPr>
          <p:cNvPr id="183" name="Google Shape;183;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Sort algorithms:</a:t>
            </a:r>
            <a:endParaRPr/>
          </a:p>
          <a:p>
            <a:pPr indent="-311150" lvl="0" marL="457200" rtl="0" algn="l">
              <a:spcBef>
                <a:spcPts val="1600"/>
              </a:spcBef>
              <a:spcAft>
                <a:spcPts val="0"/>
              </a:spcAft>
              <a:buSzPts val="1300"/>
              <a:buChar char="●"/>
            </a:pPr>
            <a:r>
              <a:rPr b="1" lang="en"/>
              <a:t>Quick sort:  Deal with large data</a:t>
            </a:r>
            <a:endParaRPr b="1"/>
          </a:p>
          <a:p>
            <a:pPr indent="-311150" lvl="0" marL="457200" rtl="0" algn="l">
              <a:spcBef>
                <a:spcPts val="0"/>
              </a:spcBef>
              <a:spcAft>
                <a:spcPts val="0"/>
              </a:spcAft>
              <a:buSzPts val="1300"/>
              <a:buChar char="●"/>
            </a:pPr>
            <a:r>
              <a:rPr b="1" lang="en"/>
              <a:t>I</a:t>
            </a:r>
            <a:r>
              <a:rPr b="1" lang="en" sz="1200"/>
              <a:t>nsertion sort: Slower than other method, however, It shows better efficiency at the small data set.</a:t>
            </a:r>
            <a:endParaRPr b="1" sz="1200"/>
          </a:p>
          <a:p>
            <a:pPr indent="0" lvl="0" marL="0" rtl="0" algn="l">
              <a:spcBef>
                <a:spcPts val="1600"/>
              </a:spcBef>
              <a:spcAft>
                <a:spcPts val="0"/>
              </a:spcAft>
              <a:buNone/>
            </a:pPr>
            <a:r>
              <a:rPr b="1" lang="en" sz="1200"/>
              <a:t> </a:t>
            </a:r>
            <a:r>
              <a:rPr lang="en"/>
              <a:t>Search algorithm:</a:t>
            </a:r>
            <a:endParaRPr/>
          </a:p>
          <a:p>
            <a:pPr indent="-311150" lvl="0" marL="457200" rtl="0" algn="l">
              <a:spcBef>
                <a:spcPts val="1600"/>
              </a:spcBef>
              <a:spcAft>
                <a:spcPts val="0"/>
              </a:spcAft>
              <a:buSzPts val="1300"/>
              <a:buChar char="●"/>
            </a:pPr>
            <a:r>
              <a:rPr b="1" lang="en"/>
              <a:t>Linear search: When the size of the total data set is not larger than 1000, the linear search algorithm is much faster than the other one.</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Algorithmic Challenges</a:t>
            </a:r>
            <a:endParaRPr/>
          </a:p>
        </p:txBody>
      </p:sp>
      <p:sp>
        <p:nvSpPr>
          <p:cNvPr id="189" name="Google Shape;189;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Other challenges:</a:t>
            </a:r>
            <a:endParaRPr>
              <a:solidFill>
                <a:srgbClr val="666666"/>
              </a:solidFill>
            </a:endParaRPr>
          </a:p>
          <a:p>
            <a:pPr indent="-311150" lvl="0" marL="457200" rtl="0" algn="l">
              <a:spcBef>
                <a:spcPts val="1600"/>
              </a:spcBef>
              <a:spcAft>
                <a:spcPts val="0"/>
              </a:spcAft>
              <a:buClr>
                <a:srgbClr val="666666"/>
              </a:buClr>
              <a:buSzPts val="1300"/>
              <a:buChar char="●"/>
            </a:pPr>
            <a:r>
              <a:rPr lang="en">
                <a:solidFill>
                  <a:srgbClr val="666666"/>
                </a:solidFill>
              </a:rPr>
              <a:t>Accuracy and fastness: </a:t>
            </a:r>
            <a:br>
              <a:rPr lang="en">
                <a:solidFill>
                  <a:srgbClr val="666666"/>
                </a:solidFill>
              </a:rPr>
            </a:br>
            <a:r>
              <a:rPr b="1" lang="en">
                <a:solidFill>
                  <a:srgbClr val="666666"/>
                </a:solidFill>
              </a:rPr>
              <a:t>There will be over 1000 data in the application. The app should provide the exact information to users in a very short time.</a:t>
            </a:r>
            <a:r>
              <a:rPr lang="en">
                <a:solidFill>
                  <a:srgbClr val="666666"/>
                </a:solidFill>
              </a:rPr>
              <a:t> </a:t>
            </a:r>
            <a:endParaRPr>
              <a:solidFill>
                <a:srgbClr val="666666"/>
              </a:solidFill>
            </a:endParaRPr>
          </a:p>
          <a:p>
            <a:pPr indent="-311150" lvl="0" marL="457200" rtl="0" algn="l">
              <a:spcBef>
                <a:spcPts val="0"/>
              </a:spcBef>
              <a:spcAft>
                <a:spcPts val="0"/>
              </a:spcAft>
              <a:buClr>
                <a:srgbClr val="666666"/>
              </a:buClr>
              <a:buSzPts val="1300"/>
              <a:buChar char="●"/>
            </a:pPr>
            <a:r>
              <a:rPr lang="en">
                <a:solidFill>
                  <a:srgbClr val="666666"/>
                </a:solidFill>
              </a:rPr>
              <a:t>Collision: </a:t>
            </a:r>
            <a:br>
              <a:rPr lang="en">
                <a:solidFill>
                  <a:srgbClr val="666666"/>
                </a:solidFill>
              </a:rPr>
            </a:br>
            <a:r>
              <a:rPr b="1" lang="en" sz="1100">
                <a:solidFill>
                  <a:srgbClr val="666666"/>
                </a:solidFill>
                <a:latin typeface="Arial"/>
                <a:ea typeface="Arial"/>
                <a:cs typeface="Arial"/>
                <a:sym typeface="Arial"/>
              </a:rPr>
              <a:t>The collisions between methods or algorithms could have happened. If this problem occurs while the customer is using the app, it causes inconvenience and loss of the application's reputation. Therefore, reducing collision is the biggest challenge.</a:t>
            </a:r>
            <a:endParaRPr b="1">
              <a:solidFill>
                <a:srgbClr val="666666"/>
              </a:solidFill>
            </a:endParaRPr>
          </a:p>
          <a:p>
            <a:pPr indent="0" lvl="0" marL="0" rtl="0" algn="l">
              <a:spcBef>
                <a:spcPts val="1600"/>
              </a:spcBef>
              <a:spcAft>
                <a:spcPts val="1600"/>
              </a:spcAft>
              <a:buNone/>
            </a:pPr>
            <a:r>
              <a:t/>
            </a:r>
            <a:endParaRPr>
              <a:solidFill>
                <a:srgbClr val="6666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Plans</a:t>
            </a:r>
            <a:endParaRPr/>
          </a:p>
        </p:txBody>
      </p:sp>
      <p:sp>
        <p:nvSpPr>
          <p:cNvPr id="195" name="Google Shape;195;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6" name="Google Shape;196;p33"/>
          <p:cNvPicPr preferRelativeResize="0"/>
          <p:nvPr/>
        </p:nvPicPr>
        <p:blipFill rotWithShape="1">
          <a:blip r:embed="rId3">
            <a:alphaModFix/>
          </a:blip>
          <a:srcRect b="0" l="0" r="0" t="3975"/>
          <a:stretch/>
        </p:blipFill>
        <p:spPr>
          <a:xfrm>
            <a:off x="504888" y="1898675"/>
            <a:ext cx="8137824" cy="3028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