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3" r:id="rId3"/>
    <p:sldId id="261" r:id="rId4"/>
    <p:sldId id="271" r:id="rId5"/>
    <p:sldId id="258" r:id="rId6"/>
    <p:sldId id="274" r:id="rId7"/>
    <p:sldId id="267" r:id="rId8"/>
    <p:sldId id="269" r:id="rId9"/>
    <p:sldId id="27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B90CE06-F4EE-4315-8532-52CA7DB4D0A2}" v="5" dt="2020-12-13T20:50:51.701"/>
    <p1510:client id="{347393C8-D4D6-2D40-97AB-3D29EB7108D0}" v="2196" dt="2020-12-13T22:29:33.273"/>
    <p1510:client id="{7F8D458A-3755-4B3C-AA7A-EFA271A24CD4}" v="781" dt="2020-12-13T22:14:11.082"/>
    <p1510:client id="{A341C057-2C12-5E7B-4B67-6C52D9AB740B}" v="50" dt="2020-12-13T21:52:44.519"/>
    <p1510:client id="{D4329D36-9CEC-469D-A133-EB0DE7C6C70E}" v="150" dt="2020-12-13T20:40:22.03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734" autoAdjust="0"/>
    <p:restoredTop sz="94660"/>
  </p:normalViewPr>
  <p:slideViewPr>
    <p:cSldViewPr snapToGrid="0">
      <p:cViewPr>
        <p:scale>
          <a:sx n="109" d="100"/>
          <a:sy n="109" d="100"/>
        </p:scale>
        <p:origin x="1016" y="12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000" b="0" i="0" u="none" strike="noStrike" kern="1200" cap="none" spc="50" normalizeH="0" baseline="0">
                <a:solidFill>
                  <a:schemeClr val="tx1">
                    <a:lumMod val="65000"/>
                    <a:lumOff val="35000"/>
                  </a:schemeClr>
                </a:solidFill>
                <a:latin typeface="+mj-lt"/>
                <a:ea typeface="+mj-ea"/>
                <a:cs typeface="+mj-cs"/>
              </a:defRPr>
            </a:pPr>
            <a:r>
              <a:rPr lang="en-US" sz="2000"/>
              <a:t>Vocabulary Size </a:t>
            </a:r>
          </a:p>
        </c:rich>
      </c:tx>
      <c:layout>
        <c:manualLayout>
          <c:xMode val="edge"/>
          <c:yMode val="edge"/>
          <c:x val="0.1373641759378042"/>
          <c:y val="1.6765388844811904E-2"/>
        </c:manualLayout>
      </c:layout>
      <c:overlay val="0"/>
      <c:spPr>
        <a:noFill/>
        <a:ln>
          <a:noFill/>
        </a:ln>
        <a:effectLst/>
      </c:spPr>
      <c:txPr>
        <a:bodyPr rot="0" spcFirstLastPara="1" vertOverflow="ellipsis" vert="horz" wrap="square" anchor="ctr" anchorCtr="1"/>
        <a:lstStyle/>
        <a:p>
          <a:pPr>
            <a:defRPr sz="2000" b="0" i="0" u="none" strike="noStrike" kern="1200" cap="none" spc="50" normalizeH="0" baseline="0">
              <a:solidFill>
                <a:schemeClr val="tx1">
                  <a:lumMod val="65000"/>
                  <a:lumOff val="35000"/>
                </a:schemeClr>
              </a:solidFill>
              <a:latin typeface="+mj-lt"/>
              <a:ea typeface="+mj-ea"/>
              <a:cs typeface="+mj-cs"/>
            </a:defRPr>
          </a:pPr>
          <a:endParaRPr lang="en-CN"/>
        </a:p>
      </c:txPr>
    </c:title>
    <c:autoTitleDeleted val="0"/>
    <c:plotArea>
      <c:layout/>
      <c:barChart>
        <c:barDir val="col"/>
        <c:grouping val="clustered"/>
        <c:varyColors val="0"/>
        <c:ser>
          <c:idx val="0"/>
          <c:order val="0"/>
          <c:tx>
            <c:strRef>
              <c:f>Sheet1!$B$1</c:f>
              <c:strCache>
                <c:ptCount val="1"/>
                <c:pt idx="0">
                  <c:v>Vocabulary Size</c:v>
                </c:pt>
              </c:strCache>
            </c:strRef>
          </c:tx>
          <c:spPr>
            <a:solidFill>
              <a:schemeClr val="accent1">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CN"/>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Sheet1!$A$2:$A$3</c:f>
              <c:strCache>
                <c:ptCount val="2"/>
                <c:pt idx="0">
                  <c:v>OV</c:v>
                </c:pt>
                <c:pt idx="1">
                  <c:v>FV</c:v>
                </c:pt>
              </c:strCache>
            </c:strRef>
          </c:cat>
          <c:val>
            <c:numRef>
              <c:f>Sheet1!$B$2:$B$3</c:f>
              <c:numCache>
                <c:formatCode>General</c:formatCode>
                <c:ptCount val="2"/>
                <c:pt idx="0">
                  <c:v>2918</c:v>
                </c:pt>
                <c:pt idx="1">
                  <c:v>1091</c:v>
                </c:pt>
              </c:numCache>
            </c:numRef>
          </c:val>
          <c:extLst>
            <c:ext xmlns:c16="http://schemas.microsoft.com/office/drawing/2014/chart" uri="{C3380CC4-5D6E-409C-BE32-E72D297353CC}">
              <c16:uniqueId val="{00000000-5A15-084F-B5B3-DACEF60AAF3C}"/>
            </c:ext>
          </c:extLst>
        </c:ser>
        <c:dLbls>
          <c:dLblPos val="inEnd"/>
          <c:showLegendKey val="0"/>
          <c:showVal val="1"/>
          <c:showCatName val="0"/>
          <c:showSerName val="0"/>
          <c:showPercent val="0"/>
          <c:showBubbleSize val="0"/>
        </c:dLbls>
        <c:gapWidth val="47"/>
        <c:overlap val="25"/>
        <c:axId val="1889995983"/>
        <c:axId val="1889997631"/>
      </c:barChart>
      <c:catAx>
        <c:axId val="1889995983"/>
        <c:scaling>
          <c:orientation val="minMax"/>
        </c:scaling>
        <c:delete val="0"/>
        <c:axPos val="b"/>
        <c:numFmt formatCode="General" sourceLinked="1"/>
        <c:majorTickMark val="none"/>
        <c:minorTickMark val="none"/>
        <c:tickLblPos val="nextTo"/>
        <c:spPr>
          <a:noFill/>
          <a:ln w="1587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cap="none" spc="20" normalizeH="0" baseline="0">
                <a:solidFill>
                  <a:schemeClr val="tx1">
                    <a:lumMod val="65000"/>
                    <a:lumOff val="35000"/>
                  </a:schemeClr>
                </a:solidFill>
                <a:latin typeface="+mn-lt"/>
                <a:ea typeface="+mn-ea"/>
                <a:cs typeface="+mn-cs"/>
              </a:defRPr>
            </a:pPr>
            <a:endParaRPr lang="en-CN"/>
          </a:p>
        </c:txPr>
        <c:crossAx val="1889997631"/>
        <c:crosses val="autoZero"/>
        <c:auto val="1"/>
        <c:lblAlgn val="ctr"/>
        <c:lblOffset val="100"/>
        <c:noMultiLvlLbl val="0"/>
      </c:catAx>
      <c:valAx>
        <c:axId val="1889997631"/>
        <c:scaling>
          <c:orientation val="minMax"/>
        </c:scaling>
        <c:delete val="1"/>
        <c:axPos val="l"/>
        <c:majorGridlines>
          <c:spPr>
            <a:ln w="9525" cap="flat" cmpd="sng" algn="ctr">
              <a:solidFill>
                <a:schemeClr val="tx1">
                  <a:lumMod val="5000"/>
                  <a:lumOff val="95000"/>
                </a:schemeClr>
              </a:solidFill>
              <a:round/>
            </a:ln>
            <a:effectLst/>
          </c:spPr>
        </c:majorGridlines>
        <c:numFmt formatCode="General" sourceLinked="1"/>
        <c:majorTickMark val="none"/>
        <c:minorTickMark val="none"/>
        <c:tickLblPos val="nextTo"/>
        <c:crossAx val="1889995983"/>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0" i="0" u="none" strike="noStrike" kern="1200" cap="none" spc="50" normalizeH="0" baseline="0">
                <a:solidFill>
                  <a:schemeClr val="tx1">
                    <a:lumMod val="65000"/>
                    <a:lumOff val="35000"/>
                  </a:schemeClr>
                </a:solidFill>
                <a:latin typeface="+mj-lt"/>
                <a:ea typeface="+mj-ea"/>
                <a:cs typeface="+mj-cs"/>
              </a:defRPr>
            </a:pPr>
            <a:r>
              <a:rPr lang="en-US" dirty="0"/>
              <a:t>Performance</a:t>
            </a:r>
            <a:r>
              <a:rPr lang="en-US" baseline="0" dirty="0"/>
              <a:t> Comparison</a:t>
            </a:r>
            <a:endParaRPr lang="en-US" dirty="0"/>
          </a:p>
        </c:rich>
      </c:tx>
      <c:overlay val="0"/>
      <c:spPr>
        <a:noFill/>
        <a:ln>
          <a:noFill/>
        </a:ln>
        <a:effectLst/>
      </c:spPr>
      <c:txPr>
        <a:bodyPr rot="0" spcFirstLastPara="1" vertOverflow="ellipsis" vert="horz" wrap="square" anchor="ctr" anchorCtr="1"/>
        <a:lstStyle/>
        <a:p>
          <a:pPr>
            <a:defRPr sz="2128" b="0" i="0" u="none" strike="noStrike" kern="1200" cap="none" spc="50" normalizeH="0" baseline="0">
              <a:solidFill>
                <a:schemeClr val="tx1">
                  <a:lumMod val="65000"/>
                  <a:lumOff val="35000"/>
                </a:schemeClr>
              </a:solidFill>
              <a:latin typeface="+mj-lt"/>
              <a:ea typeface="+mj-ea"/>
              <a:cs typeface="+mj-cs"/>
            </a:defRPr>
          </a:pPr>
          <a:endParaRPr lang="en-CN"/>
        </a:p>
      </c:txPr>
    </c:title>
    <c:autoTitleDeleted val="0"/>
    <c:plotArea>
      <c:layout/>
      <c:barChart>
        <c:barDir val="col"/>
        <c:grouping val="clustered"/>
        <c:varyColors val="0"/>
        <c:ser>
          <c:idx val="0"/>
          <c:order val="0"/>
          <c:tx>
            <c:strRef>
              <c:f>Sheet1!$A$2</c:f>
              <c:strCache>
                <c:ptCount val="1"/>
                <c:pt idx="0">
                  <c:v>Original</c:v>
                </c:pt>
              </c:strCache>
            </c:strRef>
          </c:tx>
          <c:spPr>
            <a:solidFill>
              <a:schemeClr val="accent1">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1">
                        <a:lumMod val="75000"/>
                        <a:lumOff val="25000"/>
                      </a:schemeClr>
                    </a:solidFill>
                    <a:latin typeface="+mn-lt"/>
                    <a:ea typeface="+mn-ea"/>
                    <a:cs typeface="+mn-cs"/>
                  </a:defRPr>
                </a:pPr>
                <a:endParaRPr lang="en-CN"/>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Sheet1!$B$1:$H$1</c:f>
              <c:strCache>
                <c:ptCount val="7"/>
                <c:pt idx="0">
                  <c:v>Accuracy</c:v>
                </c:pt>
                <c:pt idx="1">
                  <c:v>Yes_Precision</c:v>
                </c:pt>
                <c:pt idx="2">
                  <c:v>No_Precision</c:v>
                </c:pt>
                <c:pt idx="3">
                  <c:v>Yes_Recall</c:v>
                </c:pt>
                <c:pt idx="4">
                  <c:v>No_Recall</c:v>
                </c:pt>
                <c:pt idx="5">
                  <c:v>Yes_F1</c:v>
                </c:pt>
                <c:pt idx="6">
                  <c:v>No_F1</c:v>
                </c:pt>
              </c:strCache>
            </c:strRef>
          </c:cat>
          <c:val>
            <c:numRef>
              <c:f>Sheet1!$B$2:$H$2</c:f>
              <c:numCache>
                <c:formatCode>0.00%</c:formatCode>
                <c:ptCount val="7"/>
                <c:pt idx="0">
                  <c:v>0.63639999999999997</c:v>
                </c:pt>
                <c:pt idx="1">
                  <c:v>0.62749999999999995</c:v>
                </c:pt>
                <c:pt idx="2">
                  <c:v>0.75</c:v>
                </c:pt>
                <c:pt idx="3">
                  <c:v>0.96970000000000001</c:v>
                </c:pt>
                <c:pt idx="4">
                  <c:v>0.13639999999999999</c:v>
                </c:pt>
                <c:pt idx="5">
                  <c:v>0.76190000000000002</c:v>
                </c:pt>
                <c:pt idx="6">
                  <c:v>0.23080000000000001</c:v>
                </c:pt>
              </c:numCache>
            </c:numRef>
          </c:val>
          <c:extLst>
            <c:ext xmlns:c16="http://schemas.microsoft.com/office/drawing/2014/chart" uri="{C3380CC4-5D6E-409C-BE32-E72D297353CC}">
              <c16:uniqueId val="{00000000-0E7C-0244-A10F-BC05A5763081}"/>
            </c:ext>
          </c:extLst>
        </c:ser>
        <c:ser>
          <c:idx val="1"/>
          <c:order val="1"/>
          <c:tx>
            <c:strRef>
              <c:f>Sheet1!$A$3</c:f>
              <c:strCache>
                <c:ptCount val="1"/>
                <c:pt idx="0">
                  <c:v>Filtered</c:v>
                </c:pt>
              </c:strCache>
            </c:strRef>
          </c:tx>
          <c:spPr>
            <a:solidFill>
              <a:schemeClr val="accent3">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1">
                        <a:lumMod val="75000"/>
                        <a:lumOff val="25000"/>
                      </a:schemeClr>
                    </a:solidFill>
                    <a:latin typeface="+mn-lt"/>
                    <a:ea typeface="+mn-ea"/>
                    <a:cs typeface="+mn-cs"/>
                  </a:defRPr>
                </a:pPr>
                <a:endParaRPr lang="en-CN"/>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Sheet1!$B$1:$H$1</c:f>
              <c:strCache>
                <c:ptCount val="7"/>
                <c:pt idx="0">
                  <c:v>Accuracy</c:v>
                </c:pt>
                <c:pt idx="1">
                  <c:v>Yes_Precision</c:v>
                </c:pt>
                <c:pt idx="2">
                  <c:v>No_Precision</c:v>
                </c:pt>
                <c:pt idx="3">
                  <c:v>Yes_Recall</c:v>
                </c:pt>
                <c:pt idx="4">
                  <c:v>No_Recall</c:v>
                </c:pt>
                <c:pt idx="5">
                  <c:v>Yes_F1</c:v>
                </c:pt>
                <c:pt idx="6">
                  <c:v>No_F1</c:v>
                </c:pt>
              </c:strCache>
            </c:strRef>
          </c:cat>
          <c:val>
            <c:numRef>
              <c:f>Sheet1!$B$3:$H$3</c:f>
              <c:numCache>
                <c:formatCode>0.00%</c:formatCode>
                <c:ptCount val="7"/>
                <c:pt idx="0">
                  <c:v>0.67269999999999996</c:v>
                </c:pt>
                <c:pt idx="1">
                  <c:v>0.65310000000000001</c:v>
                </c:pt>
                <c:pt idx="2">
                  <c:v>0.83330000000000004</c:v>
                </c:pt>
                <c:pt idx="3">
                  <c:v>0.96970000000000001</c:v>
                </c:pt>
                <c:pt idx="4">
                  <c:v>0.2273</c:v>
                </c:pt>
                <c:pt idx="5">
                  <c:v>0.78049999999999997</c:v>
                </c:pt>
                <c:pt idx="6">
                  <c:v>0.35709999999999997</c:v>
                </c:pt>
              </c:numCache>
            </c:numRef>
          </c:val>
          <c:extLst>
            <c:ext xmlns:c16="http://schemas.microsoft.com/office/drawing/2014/chart" uri="{C3380CC4-5D6E-409C-BE32-E72D297353CC}">
              <c16:uniqueId val="{00000001-0E7C-0244-A10F-BC05A5763081}"/>
            </c:ext>
          </c:extLst>
        </c:ser>
        <c:dLbls>
          <c:showLegendKey val="0"/>
          <c:showVal val="0"/>
          <c:showCatName val="0"/>
          <c:showSerName val="0"/>
          <c:showPercent val="0"/>
          <c:showBubbleSize val="0"/>
        </c:dLbls>
        <c:gapWidth val="80"/>
        <c:overlap val="25"/>
        <c:axId val="1998230335"/>
        <c:axId val="1997685439"/>
      </c:barChart>
      <c:catAx>
        <c:axId val="1998230335"/>
        <c:scaling>
          <c:orientation val="minMax"/>
        </c:scaling>
        <c:delete val="0"/>
        <c:axPos val="b"/>
        <c:numFmt formatCode="General" sourceLinked="1"/>
        <c:majorTickMark val="none"/>
        <c:minorTickMark val="none"/>
        <c:tickLblPos val="nextTo"/>
        <c:spPr>
          <a:noFill/>
          <a:ln w="1587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cap="none" spc="20" normalizeH="0" baseline="0">
                <a:solidFill>
                  <a:schemeClr val="tx1">
                    <a:lumMod val="65000"/>
                    <a:lumOff val="35000"/>
                  </a:schemeClr>
                </a:solidFill>
                <a:latin typeface="+mn-lt"/>
                <a:ea typeface="+mn-ea"/>
                <a:cs typeface="+mn-cs"/>
              </a:defRPr>
            </a:pPr>
            <a:endParaRPr lang="en-CN"/>
          </a:p>
        </c:txPr>
        <c:crossAx val="1997685439"/>
        <c:crosses val="autoZero"/>
        <c:auto val="1"/>
        <c:lblAlgn val="ctr"/>
        <c:lblOffset val="100"/>
        <c:noMultiLvlLbl val="0"/>
      </c:catAx>
      <c:valAx>
        <c:axId val="1997685439"/>
        <c:scaling>
          <c:orientation val="minMax"/>
        </c:scaling>
        <c:delete val="1"/>
        <c:axPos val="l"/>
        <c:majorGridlines>
          <c:spPr>
            <a:ln w="9525" cap="flat" cmpd="sng" algn="ctr">
              <a:solidFill>
                <a:schemeClr val="tx1">
                  <a:lumMod val="5000"/>
                  <a:lumOff val="95000"/>
                </a:schemeClr>
              </a:solidFill>
              <a:round/>
            </a:ln>
            <a:effectLst/>
          </c:spPr>
        </c:majorGridlines>
        <c:numFmt formatCode="0.00%" sourceLinked="1"/>
        <c:majorTickMark val="none"/>
        <c:minorTickMark val="none"/>
        <c:tickLblPos val="nextTo"/>
        <c:crossAx val="199823033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N"/>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0" i="0" u="none" strike="noStrike" kern="1200" cap="none" spc="50" normalizeH="0" baseline="0">
                <a:solidFill>
                  <a:schemeClr val="tx1">
                    <a:lumMod val="65000"/>
                    <a:lumOff val="35000"/>
                  </a:schemeClr>
                </a:solidFill>
                <a:latin typeface="+mj-lt"/>
                <a:ea typeface="+mj-ea"/>
                <a:cs typeface="+mj-cs"/>
              </a:defRPr>
            </a:pPr>
            <a:r>
              <a:rPr lang="en-CA"/>
              <a:t>LSTM vs </a:t>
            </a:r>
            <a:r>
              <a:rPr lang="en-US" sz="2128" b="0" i="0" u="none" strike="noStrike" cap="none" normalizeH="0" baseline="0">
                <a:effectLst/>
              </a:rPr>
              <a:t>OV</a:t>
            </a:r>
            <a:endParaRPr lang="en-CA"/>
          </a:p>
        </c:rich>
      </c:tx>
      <c:overlay val="0"/>
      <c:spPr>
        <a:noFill/>
        <a:ln>
          <a:noFill/>
        </a:ln>
        <a:effectLst/>
      </c:spPr>
      <c:txPr>
        <a:bodyPr rot="0" spcFirstLastPara="1" vertOverflow="ellipsis" vert="horz" wrap="square" anchor="ctr" anchorCtr="1"/>
        <a:lstStyle/>
        <a:p>
          <a:pPr>
            <a:defRPr sz="2128" b="0" i="0" u="none" strike="noStrike" kern="1200" cap="none" spc="50" normalizeH="0" baseline="0">
              <a:solidFill>
                <a:schemeClr val="tx1">
                  <a:lumMod val="65000"/>
                  <a:lumOff val="35000"/>
                </a:schemeClr>
              </a:solidFill>
              <a:latin typeface="+mj-lt"/>
              <a:ea typeface="+mj-ea"/>
              <a:cs typeface="+mj-cs"/>
            </a:defRPr>
          </a:pPr>
          <a:endParaRPr lang="en-CN"/>
        </a:p>
      </c:txPr>
    </c:title>
    <c:autoTitleDeleted val="0"/>
    <c:plotArea>
      <c:layout>
        <c:manualLayout>
          <c:layoutTarget val="inner"/>
          <c:xMode val="edge"/>
          <c:yMode val="edge"/>
          <c:x val="5.4169348849759623E-2"/>
          <c:y val="0.11132571903754189"/>
          <c:w val="0.94583058562992128"/>
          <c:h val="0.76748654235442038"/>
        </c:manualLayout>
      </c:layout>
      <c:barChart>
        <c:barDir val="col"/>
        <c:grouping val="clustered"/>
        <c:varyColors val="0"/>
        <c:ser>
          <c:idx val="0"/>
          <c:order val="0"/>
          <c:tx>
            <c:strRef>
              <c:f>Sheet1!$A$2</c:f>
              <c:strCache>
                <c:ptCount val="1"/>
                <c:pt idx="0">
                  <c:v>LSTM</c:v>
                </c:pt>
              </c:strCache>
            </c:strRef>
          </c:tx>
          <c:spPr>
            <a:solidFill>
              <a:schemeClr val="accent1">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CN"/>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Sheet1!$B$1:$H$1</c:f>
              <c:strCache>
                <c:ptCount val="7"/>
                <c:pt idx="0">
                  <c:v>Accuracy</c:v>
                </c:pt>
                <c:pt idx="1">
                  <c:v>Yes_Precision</c:v>
                </c:pt>
                <c:pt idx="2">
                  <c:v>No_Precision</c:v>
                </c:pt>
                <c:pt idx="3">
                  <c:v>Yes_Recall</c:v>
                </c:pt>
                <c:pt idx="4">
                  <c:v>No_Recall</c:v>
                </c:pt>
                <c:pt idx="5">
                  <c:v>Yes_F1</c:v>
                </c:pt>
                <c:pt idx="6">
                  <c:v>No_F1</c:v>
                </c:pt>
              </c:strCache>
            </c:strRef>
          </c:cat>
          <c:val>
            <c:numRef>
              <c:f>Sheet1!$B$2:$H$2</c:f>
              <c:numCache>
                <c:formatCode>0.00%</c:formatCode>
                <c:ptCount val="7"/>
                <c:pt idx="0">
                  <c:v>0.72729999999999995</c:v>
                </c:pt>
                <c:pt idx="1">
                  <c:v>0.70450000000000002</c:v>
                </c:pt>
                <c:pt idx="2">
                  <c:v>0.81820000000000004</c:v>
                </c:pt>
                <c:pt idx="3">
                  <c:v>0.93940000000000001</c:v>
                </c:pt>
                <c:pt idx="4">
                  <c:v>0.40910000000000002</c:v>
                </c:pt>
                <c:pt idx="5">
                  <c:v>0.80520000000000003</c:v>
                </c:pt>
                <c:pt idx="6">
                  <c:v>0.54549999999999998</c:v>
                </c:pt>
              </c:numCache>
            </c:numRef>
          </c:val>
          <c:extLst>
            <c:ext xmlns:c16="http://schemas.microsoft.com/office/drawing/2014/chart" uri="{C3380CC4-5D6E-409C-BE32-E72D297353CC}">
              <c16:uniqueId val="{00000000-FA07-FD43-9B36-D148666F4904}"/>
            </c:ext>
          </c:extLst>
        </c:ser>
        <c:ser>
          <c:idx val="1"/>
          <c:order val="1"/>
          <c:tx>
            <c:strRef>
              <c:f>Sheet1!$A$3</c:f>
              <c:strCache>
                <c:ptCount val="1"/>
                <c:pt idx="0">
                  <c:v>Original</c:v>
                </c:pt>
              </c:strCache>
            </c:strRef>
          </c:tx>
          <c:spPr>
            <a:solidFill>
              <a:schemeClr val="accent3">
                <a:alpha val="70000"/>
              </a:schemeClr>
            </a:solidFill>
            <a:ln>
              <a:noFill/>
            </a:ln>
            <a:effectLst/>
          </c:spPr>
          <c:invertIfNegative val="0"/>
          <c:dLbls>
            <c:dLbl>
              <c:idx val="5"/>
              <c:layout>
                <c:manualLayout>
                  <c:x val="1.7691612350861545E-3"/>
                  <c:y val="-7.0312495674674236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FA07-FD43-9B36-D148666F4904}"/>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CN"/>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Sheet1!$B$1:$H$1</c:f>
              <c:strCache>
                <c:ptCount val="7"/>
                <c:pt idx="0">
                  <c:v>Accuracy</c:v>
                </c:pt>
                <c:pt idx="1">
                  <c:v>Yes_Precision</c:v>
                </c:pt>
                <c:pt idx="2">
                  <c:v>No_Precision</c:v>
                </c:pt>
                <c:pt idx="3">
                  <c:v>Yes_Recall</c:v>
                </c:pt>
                <c:pt idx="4">
                  <c:v>No_Recall</c:v>
                </c:pt>
                <c:pt idx="5">
                  <c:v>Yes_F1</c:v>
                </c:pt>
                <c:pt idx="6">
                  <c:v>No_F1</c:v>
                </c:pt>
              </c:strCache>
            </c:strRef>
          </c:cat>
          <c:val>
            <c:numRef>
              <c:f>Sheet1!$B$3:$H$3</c:f>
              <c:numCache>
                <c:formatCode>0.00%</c:formatCode>
                <c:ptCount val="7"/>
                <c:pt idx="0">
                  <c:v>0.63639999999999997</c:v>
                </c:pt>
                <c:pt idx="1">
                  <c:v>0.62749999999999995</c:v>
                </c:pt>
                <c:pt idx="2">
                  <c:v>0.75</c:v>
                </c:pt>
                <c:pt idx="3">
                  <c:v>0.96970000000000001</c:v>
                </c:pt>
                <c:pt idx="4">
                  <c:v>0.13639999999999999</c:v>
                </c:pt>
                <c:pt idx="5">
                  <c:v>0.76190000000000002</c:v>
                </c:pt>
                <c:pt idx="6">
                  <c:v>0.23080000000000001</c:v>
                </c:pt>
              </c:numCache>
            </c:numRef>
          </c:val>
          <c:extLst>
            <c:ext xmlns:c16="http://schemas.microsoft.com/office/drawing/2014/chart" uri="{C3380CC4-5D6E-409C-BE32-E72D297353CC}">
              <c16:uniqueId val="{00000002-FA07-FD43-9B36-D148666F4904}"/>
            </c:ext>
          </c:extLst>
        </c:ser>
        <c:dLbls>
          <c:showLegendKey val="0"/>
          <c:showVal val="0"/>
          <c:showCatName val="0"/>
          <c:showSerName val="0"/>
          <c:showPercent val="0"/>
          <c:showBubbleSize val="0"/>
        </c:dLbls>
        <c:gapWidth val="80"/>
        <c:overlap val="25"/>
        <c:axId val="1400458800"/>
        <c:axId val="1425724512"/>
      </c:barChart>
      <c:catAx>
        <c:axId val="1400458800"/>
        <c:scaling>
          <c:orientation val="minMax"/>
        </c:scaling>
        <c:delete val="0"/>
        <c:axPos val="b"/>
        <c:numFmt formatCode="General" sourceLinked="1"/>
        <c:majorTickMark val="none"/>
        <c:minorTickMark val="none"/>
        <c:tickLblPos val="nextTo"/>
        <c:spPr>
          <a:noFill/>
          <a:ln w="1587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cap="none" spc="20" normalizeH="0" baseline="0">
                <a:solidFill>
                  <a:schemeClr val="tx1">
                    <a:lumMod val="65000"/>
                    <a:lumOff val="35000"/>
                  </a:schemeClr>
                </a:solidFill>
                <a:latin typeface="+mn-lt"/>
                <a:ea typeface="+mn-ea"/>
                <a:cs typeface="+mn-cs"/>
              </a:defRPr>
            </a:pPr>
            <a:endParaRPr lang="en-CN"/>
          </a:p>
        </c:txPr>
        <c:crossAx val="1425724512"/>
        <c:crosses val="autoZero"/>
        <c:auto val="1"/>
        <c:lblAlgn val="ctr"/>
        <c:lblOffset val="100"/>
        <c:noMultiLvlLbl val="0"/>
      </c:catAx>
      <c:valAx>
        <c:axId val="1425724512"/>
        <c:scaling>
          <c:orientation val="minMax"/>
        </c:scaling>
        <c:delete val="1"/>
        <c:axPos val="l"/>
        <c:majorGridlines>
          <c:spPr>
            <a:ln w="9525" cap="flat" cmpd="sng" algn="ctr">
              <a:solidFill>
                <a:schemeClr val="tx1">
                  <a:lumMod val="5000"/>
                  <a:lumOff val="95000"/>
                </a:schemeClr>
              </a:solidFill>
              <a:round/>
            </a:ln>
            <a:effectLst/>
          </c:spPr>
        </c:majorGridlines>
        <c:numFmt formatCode="0.00%" sourceLinked="1"/>
        <c:majorTickMark val="none"/>
        <c:minorTickMark val="none"/>
        <c:tickLblPos val="nextTo"/>
        <c:crossAx val="1400458800"/>
        <c:crosses val="autoZero"/>
        <c:crossBetween val="between"/>
      </c:valAx>
      <c:spPr>
        <a:noFill/>
        <a:ln>
          <a:noFill/>
        </a:ln>
        <a:effectLst/>
      </c:spPr>
    </c:plotArea>
    <c:legend>
      <c:legendPos val="b"/>
      <c:layout>
        <c:manualLayout>
          <c:xMode val="edge"/>
          <c:yMode val="edge"/>
          <c:x val="0.41536872539370079"/>
          <c:y val="0.95203765058823508"/>
          <c:w val="0.16926254921259842"/>
          <c:h val="4.7962349411764922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N"/>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0" i="0" u="none" strike="noStrike" kern="1200" cap="none" spc="50" normalizeH="0" baseline="0">
                <a:solidFill>
                  <a:schemeClr val="tx1">
                    <a:lumMod val="65000"/>
                    <a:lumOff val="35000"/>
                  </a:schemeClr>
                </a:solidFill>
                <a:latin typeface="+mj-lt"/>
                <a:ea typeface="+mj-ea"/>
                <a:cs typeface="+mj-cs"/>
              </a:defRPr>
            </a:pPr>
            <a:r>
              <a:rPr lang="en-CA" dirty="0"/>
              <a:t>LSTM vs FV</a:t>
            </a:r>
          </a:p>
        </c:rich>
      </c:tx>
      <c:overlay val="0"/>
      <c:spPr>
        <a:noFill/>
        <a:ln>
          <a:noFill/>
        </a:ln>
        <a:effectLst/>
      </c:spPr>
      <c:txPr>
        <a:bodyPr rot="0" spcFirstLastPara="1" vertOverflow="ellipsis" vert="horz" wrap="square" anchor="ctr" anchorCtr="1"/>
        <a:lstStyle/>
        <a:p>
          <a:pPr>
            <a:defRPr sz="2128" b="0" i="0" u="none" strike="noStrike" kern="1200" cap="none" spc="50" normalizeH="0" baseline="0">
              <a:solidFill>
                <a:schemeClr val="tx1">
                  <a:lumMod val="65000"/>
                  <a:lumOff val="35000"/>
                </a:schemeClr>
              </a:solidFill>
              <a:latin typeface="+mj-lt"/>
              <a:ea typeface="+mj-ea"/>
              <a:cs typeface="+mj-cs"/>
            </a:defRPr>
          </a:pPr>
          <a:endParaRPr lang="en-CN"/>
        </a:p>
      </c:txPr>
    </c:title>
    <c:autoTitleDeleted val="0"/>
    <c:plotArea>
      <c:layout>
        <c:manualLayout>
          <c:layoutTarget val="inner"/>
          <c:xMode val="edge"/>
          <c:yMode val="edge"/>
          <c:x val="5.4169348849759623E-2"/>
          <c:y val="0.11132571903754189"/>
          <c:w val="0.94583058562992128"/>
          <c:h val="0.76748654235442038"/>
        </c:manualLayout>
      </c:layout>
      <c:barChart>
        <c:barDir val="col"/>
        <c:grouping val="clustered"/>
        <c:varyColors val="0"/>
        <c:ser>
          <c:idx val="0"/>
          <c:order val="0"/>
          <c:tx>
            <c:strRef>
              <c:f>Sheet1!$A$2</c:f>
              <c:strCache>
                <c:ptCount val="1"/>
                <c:pt idx="0">
                  <c:v>LSTM</c:v>
                </c:pt>
              </c:strCache>
            </c:strRef>
          </c:tx>
          <c:spPr>
            <a:solidFill>
              <a:schemeClr val="accent1">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CN"/>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Sheet1!$B$1:$H$1</c:f>
              <c:strCache>
                <c:ptCount val="7"/>
                <c:pt idx="0">
                  <c:v>Accuracy</c:v>
                </c:pt>
                <c:pt idx="1">
                  <c:v>Yes_Precision</c:v>
                </c:pt>
                <c:pt idx="2">
                  <c:v>No_Precision</c:v>
                </c:pt>
                <c:pt idx="3">
                  <c:v>Yes_Recall</c:v>
                </c:pt>
                <c:pt idx="4">
                  <c:v>No_Recall</c:v>
                </c:pt>
                <c:pt idx="5">
                  <c:v>Yes_F1</c:v>
                </c:pt>
                <c:pt idx="6">
                  <c:v>No_F1</c:v>
                </c:pt>
              </c:strCache>
            </c:strRef>
          </c:cat>
          <c:val>
            <c:numRef>
              <c:f>Sheet1!$B$2:$H$2</c:f>
              <c:numCache>
                <c:formatCode>0.00%</c:formatCode>
                <c:ptCount val="7"/>
                <c:pt idx="0">
                  <c:v>0.72729999999999995</c:v>
                </c:pt>
                <c:pt idx="1">
                  <c:v>0.70450000000000002</c:v>
                </c:pt>
                <c:pt idx="2">
                  <c:v>0.81820000000000004</c:v>
                </c:pt>
                <c:pt idx="3">
                  <c:v>0.93940000000000001</c:v>
                </c:pt>
                <c:pt idx="4">
                  <c:v>0.40910000000000002</c:v>
                </c:pt>
                <c:pt idx="5">
                  <c:v>0.80520000000000003</c:v>
                </c:pt>
                <c:pt idx="6">
                  <c:v>0.54549999999999998</c:v>
                </c:pt>
              </c:numCache>
            </c:numRef>
          </c:val>
          <c:extLst>
            <c:ext xmlns:c16="http://schemas.microsoft.com/office/drawing/2014/chart" uri="{C3380CC4-5D6E-409C-BE32-E72D297353CC}">
              <c16:uniqueId val="{00000000-75EE-C740-8C3E-E3060DD1325F}"/>
            </c:ext>
          </c:extLst>
        </c:ser>
        <c:ser>
          <c:idx val="1"/>
          <c:order val="1"/>
          <c:tx>
            <c:strRef>
              <c:f>Sheet1!$A$3</c:f>
              <c:strCache>
                <c:ptCount val="1"/>
                <c:pt idx="0">
                  <c:v>Filtered</c:v>
                </c:pt>
              </c:strCache>
            </c:strRef>
          </c:tx>
          <c:spPr>
            <a:solidFill>
              <a:schemeClr val="accent3">
                <a:alpha val="70000"/>
              </a:schemeClr>
            </a:solidFill>
            <a:ln>
              <a:noFill/>
            </a:ln>
            <a:effectLst/>
          </c:spPr>
          <c:invertIfNegative val="0"/>
          <c:dLbls>
            <c:dLbl>
              <c:idx val="5"/>
              <c:layout>
                <c:manualLayout>
                  <c:x val="1.7691612350861545E-3"/>
                  <c:y val="-7.0312495674674236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75EE-C740-8C3E-E3060DD1325F}"/>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CN"/>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Sheet1!$B$1:$H$1</c:f>
              <c:strCache>
                <c:ptCount val="7"/>
                <c:pt idx="0">
                  <c:v>Accuracy</c:v>
                </c:pt>
                <c:pt idx="1">
                  <c:v>Yes_Precision</c:v>
                </c:pt>
                <c:pt idx="2">
                  <c:v>No_Precision</c:v>
                </c:pt>
                <c:pt idx="3">
                  <c:v>Yes_Recall</c:v>
                </c:pt>
                <c:pt idx="4">
                  <c:v>No_Recall</c:v>
                </c:pt>
                <c:pt idx="5">
                  <c:v>Yes_F1</c:v>
                </c:pt>
                <c:pt idx="6">
                  <c:v>No_F1</c:v>
                </c:pt>
              </c:strCache>
            </c:strRef>
          </c:cat>
          <c:val>
            <c:numRef>
              <c:f>Sheet1!$B$3:$H$3</c:f>
              <c:numCache>
                <c:formatCode>0.00%</c:formatCode>
                <c:ptCount val="7"/>
                <c:pt idx="0">
                  <c:v>0.67269999999999996</c:v>
                </c:pt>
                <c:pt idx="1">
                  <c:v>0.65310000000000001</c:v>
                </c:pt>
                <c:pt idx="2">
                  <c:v>0.83330000000000004</c:v>
                </c:pt>
                <c:pt idx="3">
                  <c:v>0.96970000000000001</c:v>
                </c:pt>
                <c:pt idx="4">
                  <c:v>0.2273</c:v>
                </c:pt>
                <c:pt idx="5">
                  <c:v>0.78049999999999997</c:v>
                </c:pt>
                <c:pt idx="6">
                  <c:v>0.35709999999999997</c:v>
                </c:pt>
              </c:numCache>
            </c:numRef>
          </c:val>
          <c:extLst>
            <c:ext xmlns:c16="http://schemas.microsoft.com/office/drawing/2014/chart" uri="{C3380CC4-5D6E-409C-BE32-E72D297353CC}">
              <c16:uniqueId val="{00000001-75EE-C740-8C3E-E3060DD1325F}"/>
            </c:ext>
          </c:extLst>
        </c:ser>
        <c:dLbls>
          <c:showLegendKey val="0"/>
          <c:showVal val="0"/>
          <c:showCatName val="0"/>
          <c:showSerName val="0"/>
          <c:showPercent val="0"/>
          <c:showBubbleSize val="0"/>
        </c:dLbls>
        <c:gapWidth val="80"/>
        <c:overlap val="25"/>
        <c:axId val="1400458800"/>
        <c:axId val="1425724512"/>
      </c:barChart>
      <c:catAx>
        <c:axId val="1400458800"/>
        <c:scaling>
          <c:orientation val="minMax"/>
        </c:scaling>
        <c:delete val="0"/>
        <c:axPos val="b"/>
        <c:numFmt formatCode="General" sourceLinked="1"/>
        <c:majorTickMark val="none"/>
        <c:minorTickMark val="none"/>
        <c:tickLblPos val="nextTo"/>
        <c:spPr>
          <a:noFill/>
          <a:ln w="1587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cap="none" spc="20" normalizeH="0" baseline="0">
                <a:solidFill>
                  <a:schemeClr val="tx1">
                    <a:lumMod val="65000"/>
                    <a:lumOff val="35000"/>
                  </a:schemeClr>
                </a:solidFill>
                <a:latin typeface="+mn-lt"/>
                <a:ea typeface="+mn-ea"/>
                <a:cs typeface="+mn-cs"/>
              </a:defRPr>
            </a:pPr>
            <a:endParaRPr lang="en-CN"/>
          </a:p>
        </c:txPr>
        <c:crossAx val="1425724512"/>
        <c:crosses val="autoZero"/>
        <c:auto val="1"/>
        <c:lblAlgn val="ctr"/>
        <c:lblOffset val="100"/>
        <c:noMultiLvlLbl val="0"/>
      </c:catAx>
      <c:valAx>
        <c:axId val="1425724512"/>
        <c:scaling>
          <c:orientation val="minMax"/>
        </c:scaling>
        <c:delete val="1"/>
        <c:axPos val="l"/>
        <c:majorGridlines>
          <c:spPr>
            <a:ln w="9525" cap="flat" cmpd="sng" algn="ctr">
              <a:solidFill>
                <a:schemeClr val="tx1">
                  <a:lumMod val="5000"/>
                  <a:lumOff val="95000"/>
                </a:schemeClr>
              </a:solidFill>
              <a:round/>
            </a:ln>
            <a:effectLst/>
          </c:spPr>
        </c:majorGridlines>
        <c:numFmt formatCode="0.00%" sourceLinked="1"/>
        <c:majorTickMark val="none"/>
        <c:minorTickMark val="none"/>
        <c:tickLblPos val="nextTo"/>
        <c:crossAx val="1400458800"/>
        <c:crosses val="autoZero"/>
        <c:crossBetween val="between"/>
      </c:valAx>
      <c:spPr>
        <a:noFill/>
        <a:ln>
          <a:noFill/>
        </a:ln>
        <a:effectLst/>
      </c:spPr>
    </c:plotArea>
    <c:legend>
      <c:legendPos val="b"/>
      <c:layout>
        <c:manualLayout>
          <c:xMode val="edge"/>
          <c:yMode val="edge"/>
          <c:x val="0.41536872539370079"/>
          <c:y val="0.95203765058823508"/>
          <c:w val="0.16926254921259842"/>
          <c:h val="4.7962349411764922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N"/>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2128" b="0" i="0" u="none" strike="noStrike" kern="1200" cap="none" spc="50" normalizeH="0" baseline="0">
              <a:solidFill>
                <a:schemeClr val="tx1">
                  <a:lumMod val="65000"/>
                  <a:lumOff val="35000"/>
                </a:schemeClr>
              </a:solidFill>
              <a:latin typeface="+mj-lt"/>
              <a:ea typeface="+mj-ea"/>
              <a:cs typeface="+mj-cs"/>
            </a:defRPr>
          </a:pPr>
          <a:endParaRPr lang="en-CN"/>
        </a:p>
      </c:txPr>
    </c:title>
    <c:autoTitleDeleted val="0"/>
    <c:plotArea>
      <c:layout/>
      <c:barChart>
        <c:barDir val="col"/>
        <c:grouping val="clustered"/>
        <c:varyColors val="0"/>
        <c:ser>
          <c:idx val="0"/>
          <c:order val="0"/>
          <c:tx>
            <c:strRef>
              <c:f>Sheet1!$B$1</c:f>
              <c:strCache>
                <c:ptCount val="1"/>
                <c:pt idx="0">
                  <c:v>Accuracy</c:v>
                </c:pt>
              </c:strCache>
            </c:strRef>
          </c:tx>
          <c:spPr>
            <a:solidFill>
              <a:schemeClr val="accent1">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lumMod val="75000"/>
                        <a:lumOff val="25000"/>
                      </a:schemeClr>
                    </a:solidFill>
                    <a:latin typeface="+mn-lt"/>
                    <a:ea typeface="+mn-ea"/>
                    <a:cs typeface="+mn-cs"/>
                  </a:defRPr>
                </a:pPr>
                <a:endParaRPr lang="en-CN"/>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Sheet1!$A$2:$A$4</c:f>
              <c:strCache>
                <c:ptCount val="3"/>
                <c:pt idx="0">
                  <c:v>LSTM</c:v>
                </c:pt>
                <c:pt idx="1">
                  <c:v>Original-BOV</c:v>
                </c:pt>
                <c:pt idx="2">
                  <c:v>Filtered-BOV</c:v>
                </c:pt>
              </c:strCache>
            </c:strRef>
          </c:cat>
          <c:val>
            <c:numRef>
              <c:f>Sheet1!$B$2:$B$4</c:f>
              <c:numCache>
                <c:formatCode>0.00%</c:formatCode>
                <c:ptCount val="3"/>
                <c:pt idx="0">
                  <c:v>0.72729999999999995</c:v>
                </c:pt>
                <c:pt idx="1">
                  <c:v>0.6</c:v>
                </c:pt>
                <c:pt idx="2">
                  <c:v>0.67269999999999996</c:v>
                </c:pt>
              </c:numCache>
            </c:numRef>
          </c:val>
          <c:extLst>
            <c:ext xmlns:c16="http://schemas.microsoft.com/office/drawing/2014/chart" uri="{C3380CC4-5D6E-409C-BE32-E72D297353CC}">
              <c16:uniqueId val="{00000000-7607-4840-82F1-495B45DFB5CF}"/>
            </c:ext>
          </c:extLst>
        </c:ser>
        <c:dLbls>
          <c:showLegendKey val="0"/>
          <c:showVal val="0"/>
          <c:showCatName val="0"/>
          <c:showSerName val="0"/>
          <c:showPercent val="0"/>
          <c:showBubbleSize val="0"/>
        </c:dLbls>
        <c:gapWidth val="80"/>
        <c:overlap val="25"/>
        <c:axId val="1889091935"/>
        <c:axId val="1903879455"/>
      </c:barChart>
      <c:catAx>
        <c:axId val="1889091935"/>
        <c:scaling>
          <c:orientation val="minMax"/>
        </c:scaling>
        <c:delete val="0"/>
        <c:axPos val="b"/>
        <c:numFmt formatCode="General" sourceLinked="1"/>
        <c:majorTickMark val="none"/>
        <c:minorTickMark val="none"/>
        <c:tickLblPos val="nextTo"/>
        <c:spPr>
          <a:noFill/>
          <a:ln w="1587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cap="none" spc="20" normalizeH="0" baseline="0">
                <a:solidFill>
                  <a:schemeClr val="tx1">
                    <a:lumMod val="65000"/>
                    <a:lumOff val="35000"/>
                  </a:schemeClr>
                </a:solidFill>
                <a:latin typeface="+mn-lt"/>
                <a:ea typeface="+mn-ea"/>
                <a:cs typeface="+mn-cs"/>
              </a:defRPr>
            </a:pPr>
            <a:endParaRPr lang="en-CN"/>
          </a:p>
        </c:txPr>
        <c:crossAx val="1903879455"/>
        <c:crosses val="autoZero"/>
        <c:auto val="1"/>
        <c:lblAlgn val="ctr"/>
        <c:lblOffset val="100"/>
        <c:noMultiLvlLbl val="0"/>
      </c:catAx>
      <c:valAx>
        <c:axId val="1903879455"/>
        <c:scaling>
          <c:orientation val="minMax"/>
        </c:scaling>
        <c:delete val="1"/>
        <c:axPos val="l"/>
        <c:majorGridlines>
          <c:spPr>
            <a:ln w="9525" cap="flat" cmpd="sng" algn="ctr">
              <a:solidFill>
                <a:schemeClr val="tx1">
                  <a:lumMod val="5000"/>
                  <a:lumOff val="95000"/>
                </a:schemeClr>
              </a:solidFill>
              <a:round/>
            </a:ln>
            <a:effectLst/>
          </c:spPr>
        </c:majorGridlines>
        <c:numFmt formatCode="0.00%" sourceLinked="1"/>
        <c:majorTickMark val="none"/>
        <c:minorTickMark val="none"/>
        <c:tickLblPos val="nextTo"/>
        <c:crossAx val="188909193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5">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15875" cap="flat" cmpd="sng" algn="ctr">
        <a:solidFill>
          <a:schemeClr val="tx1">
            <a:lumMod val="25000"/>
            <a:lumOff val="75000"/>
          </a:schemeClr>
        </a:solidFill>
        <a:round/>
      </a:ln>
    </cs:spPr>
    <cs:defRPr sz="1197" kern="1200" cap="none" spc="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bg1"/>
    </cs:fontRef>
    <cs:spPr>
      <a:solidFill>
        <a:schemeClr val="tx1">
          <a:lumMod val="50000"/>
          <a:lumOff val="50000"/>
        </a:schemeClr>
      </a:solidFill>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70000"/>
        </a:schemeClr>
      </a:solidFill>
    </cs:spPr>
  </cs:dataPoint>
  <cs:dataPoint3D>
    <cs:lnRef idx="0"/>
    <cs:fillRef idx="0">
      <cs:styleClr val="auto"/>
    </cs:fillRef>
    <cs:effectRef idx="0"/>
    <cs:fontRef idx="minor">
      <a:schemeClr val="dk1"/>
    </cs:fontRef>
    <cs:spPr>
      <a:solidFill>
        <a:schemeClr val="phClr">
          <a:alpha val="70000"/>
        </a:schemeClr>
      </a:solidFill>
    </cs:spPr>
  </cs:dataPoint3D>
  <cs:dataPointLine>
    <cs:lnRef idx="0">
      <cs:styleClr val="auto"/>
    </cs:lnRef>
    <cs:fillRef idx="0"/>
    <cs:effectRef idx="0"/>
    <cs:fontRef idx="minor">
      <a:schemeClr val="dk1"/>
    </cs:fontRef>
    <cs:spPr>
      <a:ln w="28575" cap="rnd">
        <a:solidFill>
          <a:schemeClr val="phClr">
            <a:alpha val="70000"/>
          </a:schemeClr>
        </a:solidFill>
        <a:round/>
      </a:ln>
    </cs:spPr>
  </cs:dataPointLine>
  <cs:dataPointMarker>
    <cs:lnRef idx="0"/>
    <cs:fillRef idx="0">
      <cs:styleClr val="auto"/>
    </cs:fillRef>
    <cs:effectRef idx="0"/>
    <cs:fontRef idx="minor">
      <a:schemeClr val="dk1"/>
    </cs:fontRef>
    <cs:spPr>
      <a:solidFill>
        <a:schemeClr val="phClr">
          <a:alpha val="70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5000"/>
            <a:lumOff val="9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baseline="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2128" b="0" i="0" kern="1200" cap="none" spc="50" normalizeH="0" baseline="0"/>
  </cs:title>
  <cs:trendline>
    <cs:lnRef idx="0">
      <cs:styleClr val="auto"/>
    </cs:lnRef>
    <cs:fillRef idx="0"/>
    <cs:effectRef idx="0"/>
    <cs:fontRef idx="minor">
      <a:schemeClr val="dk1"/>
    </cs:fontRef>
    <cs:spPr>
      <a:ln w="15875"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1197" kern="1200" spc="20" baseline="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15">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15875" cap="flat" cmpd="sng" algn="ctr">
        <a:solidFill>
          <a:schemeClr val="tx1">
            <a:lumMod val="25000"/>
            <a:lumOff val="75000"/>
          </a:schemeClr>
        </a:solidFill>
        <a:round/>
      </a:ln>
    </cs:spPr>
    <cs:defRPr sz="1197" kern="1200" cap="none" spc="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bg1"/>
    </cs:fontRef>
    <cs:spPr>
      <a:solidFill>
        <a:schemeClr val="tx1">
          <a:lumMod val="50000"/>
          <a:lumOff val="50000"/>
        </a:schemeClr>
      </a:solidFill>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70000"/>
        </a:schemeClr>
      </a:solidFill>
    </cs:spPr>
  </cs:dataPoint>
  <cs:dataPoint3D>
    <cs:lnRef idx="0"/>
    <cs:fillRef idx="0">
      <cs:styleClr val="auto"/>
    </cs:fillRef>
    <cs:effectRef idx="0"/>
    <cs:fontRef idx="minor">
      <a:schemeClr val="dk1"/>
    </cs:fontRef>
    <cs:spPr>
      <a:solidFill>
        <a:schemeClr val="phClr">
          <a:alpha val="70000"/>
        </a:schemeClr>
      </a:solidFill>
    </cs:spPr>
  </cs:dataPoint3D>
  <cs:dataPointLine>
    <cs:lnRef idx="0">
      <cs:styleClr val="auto"/>
    </cs:lnRef>
    <cs:fillRef idx="0"/>
    <cs:effectRef idx="0"/>
    <cs:fontRef idx="minor">
      <a:schemeClr val="dk1"/>
    </cs:fontRef>
    <cs:spPr>
      <a:ln w="28575" cap="rnd">
        <a:solidFill>
          <a:schemeClr val="phClr">
            <a:alpha val="70000"/>
          </a:schemeClr>
        </a:solidFill>
        <a:round/>
      </a:ln>
    </cs:spPr>
  </cs:dataPointLine>
  <cs:dataPointMarker>
    <cs:lnRef idx="0"/>
    <cs:fillRef idx="0">
      <cs:styleClr val="auto"/>
    </cs:fillRef>
    <cs:effectRef idx="0"/>
    <cs:fontRef idx="minor">
      <a:schemeClr val="dk1"/>
    </cs:fontRef>
    <cs:spPr>
      <a:solidFill>
        <a:schemeClr val="phClr">
          <a:alpha val="70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5000"/>
            <a:lumOff val="9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baseline="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2128" b="0" i="0" kern="1200" cap="none" spc="50" normalizeH="0" baseline="0"/>
  </cs:title>
  <cs:trendline>
    <cs:lnRef idx="0">
      <cs:styleClr val="auto"/>
    </cs:lnRef>
    <cs:fillRef idx="0"/>
    <cs:effectRef idx="0"/>
    <cs:fontRef idx="minor">
      <a:schemeClr val="dk1"/>
    </cs:fontRef>
    <cs:spPr>
      <a:ln w="15875"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1197" kern="1200" spc="20" baseline="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15">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15875" cap="flat" cmpd="sng" algn="ctr">
        <a:solidFill>
          <a:schemeClr val="tx1">
            <a:lumMod val="25000"/>
            <a:lumOff val="75000"/>
          </a:schemeClr>
        </a:solidFill>
        <a:round/>
      </a:ln>
    </cs:spPr>
    <cs:defRPr sz="1197" kern="1200" cap="none" spc="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bg1"/>
    </cs:fontRef>
    <cs:spPr>
      <a:solidFill>
        <a:schemeClr val="tx1">
          <a:lumMod val="50000"/>
          <a:lumOff val="50000"/>
        </a:schemeClr>
      </a:solidFill>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70000"/>
        </a:schemeClr>
      </a:solidFill>
    </cs:spPr>
  </cs:dataPoint>
  <cs:dataPoint3D>
    <cs:lnRef idx="0"/>
    <cs:fillRef idx="0">
      <cs:styleClr val="auto"/>
    </cs:fillRef>
    <cs:effectRef idx="0"/>
    <cs:fontRef idx="minor">
      <a:schemeClr val="dk1"/>
    </cs:fontRef>
    <cs:spPr>
      <a:solidFill>
        <a:schemeClr val="phClr">
          <a:alpha val="70000"/>
        </a:schemeClr>
      </a:solidFill>
    </cs:spPr>
  </cs:dataPoint3D>
  <cs:dataPointLine>
    <cs:lnRef idx="0">
      <cs:styleClr val="auto"/>
    </cs:lnRef>
    <cs:fillRef idx="0"/>
    <cs:effectRef idx="0"/>
    <cs:fontRef idx="minor">
      <a:schemeClr val="dk1"/>
    </cs:fontRef>
    <cs:spPr>
      <a:ln w="28575" cap="rnd">
        <a:solidFill>
          <a:schemeClr val="phClr">
            <a:alpha val="70000"/>
          </a:schemeClr>
        </a:solidFill>
        <a:round/>
      </a:ln>
    </cs:spPr>
  </cs:dataPointLine>
  <cs:dataPointMarker>
    <cs:lnRef idx="0"/>
    <cs:fillRef idx="0">
      <cs:styleClr val="auto"/>
    </cs:fillRef>
    <cs:effectRef idx="0"/>
    <cs:fontRef idx="minor">
      <a:schemeClr val="dk1"/>
    </cs:fontRef>
    <cs:spPr>
      <a:solidFill>
        <a:schemeClr val="phClr">
          <a:alpha val="70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5000"/>
            <a:lumOff val="9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baseline="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2128" b="0" i="0" kern="1200" cap="none" spc="50" normalizeH="0" baseline="0"/>
  </cs:title>
  <cs:trendline>
    <cs:lnRef idx="0">
      <cs:styleClr val="auto"/>
    </cs:lnRef>
    <cs:fillRef idx="0"/>
    <cs:effectRef idx="0"/>
    <cs:fontRef idx="minor">
      <a:schemeClr val="dk1"/>
    </cs:fontRef>
    <cs:spPr>
      <a:ln w="15875"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1197" kern="1200" spc="20" baseline="0"/>
  </cs:valueAxis>
  <cs:wall>
    <cs:lnRef idx="0"/>
    <cs:fillRef idx="0"/>
    <cs:effectRef idx="0"/>
    <cs:fontRef idx="minor">
      <a:schemeClr val="dk1"/>
    </cs:fontRef>
  </cs:wall>
</cs:chartStyle>
</file>

<file path=ppt/charts/style4.xml><?xml version="1.0" encoding="utf-8"?>
<cs:chartStyle xmlns:cs="http://schemas.microsoft.com/office/drawing/2012/chartStyle" xmlns:a="http://schemas.openxmlformats.org/drawingml/2006/main" id="215">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15875" cap="flat" cmpd="sng" algn="ctr">
        <a:solidFill>
          <a:schemeClr val="tx1">
            <a:lumMod val="25000"/>
            <a:lumOff val="75000"/>
          </a:schemeClr>
        </a:solidFill>
        <a:round/>
      </a:ln>
    </cs:spPr>
    <cs:defRPr sz="1197" kern="1200" cap="none" spc="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bg1"/>
    </cs:fontRef>
    <cs:spPr>
      <a:solidFill>
        <a:schemeClr val="tx1">
          <a:lumMod val="50000"/>
          <a:lumOff val="50000"/>
        </a:schemeClr>
      </a:solidFill>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70000"/>
        </a:schemeClr>
      </a:solidFill>
    </cs:spPr>
  </cs:dataPoint>
  <cs:dataPoint3D>
    <cs:lnRef idx="0"/>
    <cs:fillRef idx="0">
      <cs:styleClr val="auto"/>
    </cs:fillRef>
    <cs:effectRef idx="0"/>
    <cs:fontRef idx="minor">
      <a:schemeClr val="dk1"/>
    </cs:fontRef>
    <cs:spPr>
      <a:solidFill>
        <a:schemeClr val="phClr">
          <a:alpha val="70000"/>
        </a:schemeClr>
      </a:solidFill>
    </cs:spPr>
  </cs:dataPoint3D>
  <cs:dataPointLine>
    <cs:lnRef idx="0">
      <cs:styleClr val="auto"/>
    </cs:lnRef>
    <cs:fillRef idx="0"/>
    <cs:effectRef idx="0"/>
    <cs:fontRef idx="minor">
      <a:schemeClr val="dk1"/>
    </cs:fontRef>
    <cs:spPr>
      <a:ln w="28575" cap="rnd">
        <a:solidFill>
          <a:schemeClr val="phClr">
            <a:alpha val="70000"/>
          </a:schemeClr>
        </a:solidFill>
        <a:round/>
      </a:ln>
    </cs:spPr>
  </cs:dataPointLine>
  <cs:dataPointMarker>
    <cs:lnRef idx="0"/>
    <cs:fillRef idx="0">
      <cs:styleClr val="auto"/>
    </cs:fillRef>
    <cs:effectRef idx="0"/>
    <cs:fontRef idx="minor">
      <a:schemeClr val="dk1"/>
    </cs:fontRef>
    <cs:spPr>
      <a:solidFill>
        <a:schemeClr val="phClr">
          <a:alpha val="70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5000"/>
            <a:lumOff val="9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baseline="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2128" b="0" i="0" kern="1200" cap="none" spc="50" normalizeH="0" baseline="0"/>
  </cs:title>
  <cs:trendline>
    <cs:lnRef idx="0">
      <cs:styleClr val="auto"/>
    </cs:lnRef>
    <cs:fillRef idx="0"/>
    <cs:effectRef idx="0"/>
    <cs:fontRef idx="minor">
      <a:schemeClr val="dk1"/>
    </cs:fontRef>
    <cs:spPr>
      <a:ln w="15875"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1197" kern="1200" spc="20" baseline="0"/>
  </cs:valueAxis>
  <cs:wall>
    <cs:lnRef idx="0"/>
    <cs:fillRef idx="0"/>
    <cs:effectRef idx="0"/>
    <cs:fontRef idx="minor">
      <a:schemeClr val="dk1"/>
    </cs:fontRef>
  </cs:wall>
</cs:chartStyle>
</file>

<file path=ppt/charts/style5.xml><?xml version="1.0" encoding="utf-8"?>
<cs:chartStyle xmlns:cs="http://schemas.microsoft.com/office/drawing/2012/chartStyle" xmlns:a="http://schemas.openxmlformats.org/drawingml/2006/main" id="215">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15875" cap="flat" cmpd="sng" algn="ctr">
        <a:solidFill>
          <a:schemeClr val="tx1">
            <a:lumMod val="25000"/>
            <a:lumOff val="75000"/>
          </a:schemeClr>
        </a:solidFill>
        <a:round/>
      </a:ln>
    </cs:spPr>
    <cs:defRPr sz="1197" kern="1200" cap="none" spc="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bg1"/>
    </cs:fontRef>
    <cs:spPr>
      <a:solidFill>
        <a:schemeClr val="tx1">
          <a:lumMod val="50000"/>
          <a:lumOff val="50000"/>
        </a:schemeClr>
      </a:solidFill>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70000"/>
        </a:schemeClr>
      </a:solidFill>
    </cs:spPr>
  </cs:dataPoint>
  <cs:dataPoint3D>
    <cs:lnRef idx="0"/>
    <cs:fillRef idx="0">
      <cs:styleClr val="auto"/>
    </cs:fillRef>
    <cs:effectRef idx="0"/>
    <cs:fontRef idx="minor">
      <a:schemeClr val="dk1"/>
    </cs:fontRef>
    <cs:spPr>
      <a:solidFill>
        <a:schemeClr val="phClr">
          <a:alpha val="70000"/>
        </a:schemeClr>
      </a:solidFill>
    </cs:spPr>
  </cs:dataPoint3D>
  <cs:dataPointLine>
    <cs:lnRef idx="0">
      <cs:styleClr val="auto"/>
    </cs:lnRef>
    <cs:fillRef idx="0"/>
    <cs:effectRef idx="0"/>
    <cs:fontRef idx="minor">
      <a:schemeClr val="dk1"/>
    </cs:fontRef>
    <cs:spPr>
      <a:ln w="28575" cap="rnd">
        <a:solidFill>
          <a:schemeClr val="phClr">
            <a:alpha val="70000"/>
          </a:schemeClr>
        </a:solidFill>
        <a:round/>
      </a:ln>
    </cs:spPr>
  </cs:dataPointLine>
  <cs:dataPointMarker>
    <cs:lnRef idx="0"/>
    <cs:fillRef idx="0">
      <cs:styleClr val="auto"/>
    </cs:fillRef>
    <cs:effectRef idx="0"/>
    <cs:fontRef idx="minor">
      <a:schemeClr val="dk1"/>
    </cs:fontRef>
    <cs:spPr>
      <a:solidFill>
        <a:schemeClr val="phClr">
          <a:alpha val="70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5000"/>
            <a:lumOff val="9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baseline="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2128" b="0" i="0" kern="1200" cap="none" spc="50" normalizeH="0" baseline="0"/>
  </cs:title>
  <cs:trendline>
    <cs:lnRef idx="0">
      <cs:styleClr val="auto"/>
    </cs:lnRef>
    <cs:fillRef idx="0"/>
    <cs:effectRef idx="0"/>
    <cs:fontRef idx="minor">
      <a:schemeClr val="dk1"/>
    </cs:fontRef>
    <cs:spPr>
      <a:ln w="15875"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1197" kern="1200" spc="20" baseline="0"/>
  </cs:valueAxis>
  <cs:wall>
    <cs:lnRef idx="0"/>
    <cs:fillRef idx="0"/>
    <cs:effectRef idx="0"/>
    <cs:fontRef idx="minor">
      <a:schemeClr val="dk1"/>
    </cs:fontRef>
  </cs:wall>
</cs:chartStyle>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5_3">
  <dgm:title val=""/>
  <dgm:desc val=""/>
  <dgm:catLst>
    <dgm:cat type="accent5" pri="11300"/>
  </dgm:catLst>
  <dgm:styleLbl name="node0">
    <dgm:fillClrLst meth="repeat">
      <a:schemeClr val="accent5">
        <a:shade val="80000"/>
      </a:schemeClr>
    </dgm:fillClrLst>
    <dgm:linClrLst meth="repeat">
      <a:schemeClr val="lt1"/>
    </dgm:linClrLst>
    <dgm:effectClrLst/>
    <dgm:txLinClrLst/>
    <dgm:txFillClrLst/>
    <dgm:txEffectClrLst/>
  </dgm:styleLbl>
  <dgm:styleLbl name="node1">
    <dgm:fillClrLst>
      <a:schemeClr val="accent5">
        <a:shade val="80000"/>
      </a:schemeClr>
      <a:schemeClr val="accent5">
        <a:tint val="70000"/>
      </a:schemeClr>
    </dgm:fillClrLst>
    <dgm:linClrLst meth="repeat">
      <a:schemeClr val="lt1"/>
    </dgm:linClrLst>
    <dgm:effectClrLst/>
    <dgm:txLinClrLst/>
    <dgm:txFillClrLst/>
    <dgm:txEffectClrLst/>
  </dgm:styleLbl>
  <dgm:styleLbl name="alignNode1">
    <dgm:fillClrLst>
      <a:schemeClr val="accent5">
        <a:shade val="80000"/>
      </a:schemeClr>
      <a:schemeClr val="accent5">
        <a:tint val="70000"/>
      </a:schemeClr>
    </dgm:fillClrLst>
    <dgm:linClrLst>
      <a:schemeClr val="accent5">
        <a:shade val="80000"/>
      </a:schemeClr>
      <a:schemeClr val="accent5">
        <a:tint val="70000"/>
      </a:schemeClr>
    </dgm:linClrLst>
    <dgm:effectClrLst/>
    <dgm:txLinClrLst/>
    <dgm:txFillClrLst/>
    <dgm:txEffectClrLst/>
  </dgm:styleLbl>
  <dgm:styleLbl name="lnNode1">
    <dgm:fillClrLst>
      <a:schemeClr val="accent5">
        <a:shade val="80000"/>
      </a:schemeClr>
      <a:schemeClr val="accent5">
        <a:tint val="70000"/>
      </a:schemeClr>
    </dgm:fillClrLst>
    <dgm:linClrLst meth="repeat">
      <a:schemeClr val="lt1"/>
    </dgm:linClrLst>
    <dgm:effectClrLst/>
    <dgm:txLinClrLst/>
    <dgm:txFillClrLst/>
    <dgm:txEffectClrLst/>
  </dgm:styleLbl>
  <dgm:styleLbl name="vennNode1">
    <dgm:fillClrLst>
      <a:schemeClr val="accent5">
        <a:shade val="80000"/>
        <a:alpha val="50000"/>
      </a:schemeClr>
      <a:schemeClr val="accent5">
        <a:tint val="70000"/>
        <a:alpha val="50000"/>
      </a:schemeClr>
    </dgm:fillClrLst>
    <dgm:linClrLst meth="repeat">
      <a:schemeClr val="lt1"/>
    </dgm:linClrLst>
    <dgm:effectClrLst/>
    <dgm:txLinClrLst/>
    <dgm:txFillClrLst/>
    <dgm:txEffectClrLst/>
  </dgm:styleLbl>
  <dgm:styleLbl name="node2">
    <dgm:fillClrLst>
      <a:schemeClr val="accent5">
        <a:tint val="99000"/>
      </a:schemeClr>
    </dgm:fillClrLst>
    <dgm:linClrLst meth="repeat">
      <a:schemeClr val="lt1"/>
    </dgm:linClrLst>
    <dgm:effectClrLst/>
    <dgm:txLinClrLst/>
    <dgm:txFillClrLst/>
    <dgm:txEffectClrLst/>
  </dgm:styleLbl>
  <dgm:styleLbl name="node3">
    <dgm:fillClrLst>
      <a:schemeClr val="accent5">
        <a:tint val="80000"/>
      </a:schemeClr>
    </dgm:fillClrLst>
    <dgm:linClrLst meth="repeat">
      <a:schemeClr val="lt1"/>
    </dgm:linClrLst>
    <dgm:effectClrLst/>
    <dgm:txLinClrLst/>
    <dgm:txFillClrLst/>
    <dgm:txEffectClrLst/>
  </dgm:styleLbl>
  <dgm:styleLbl name="node4">
    <dgm:fillClrLst>
      <a:schemeClr val="accent5">
        <a:tint val="70000"/>
      </a:schemeClr>
    </dgm:fillClrLst>
    <dgm:linClrLst meth="repeat">
      <a:schemeClr val="lt1"/>
    </dgm:linClrLst>
    <dgm:effectClrLst/>
    <dgm:txLinClrLst/>
    <dgm:txFillClrLst/>
    <dgm:txEffectClrLst/>
  </dgm:styleLbl>
  <dgm:styleLbl name="f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dgm:txEffectClrLst/>
  </dgm:styleLbl>
  <dgm:styleLbl name="fg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lt1"/>
    </dgm:txFillClrLst>
    <dgm:txEffectClrLst/>
  </dgm:styleLbl>
  <dgm:styleLbl name="bg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lt1"/>
    </dgm:txFillClrLst>
    <dgm:txEffectClrLst/>
  </dgm:styleLbl>
  <dgm:styleLbl name="sibTrans1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shade val="80000"/>
      </a:schemeClr>
    </dgm:fillClrLst>
    <dgm:linClrLst meth="repeat">
      <a:schemeClr val="lt1"/>
    </dgm:linClrLst>
    <dgm:effectClrLst/>
    <dgm:txLinClrLst/>
    <dgm:txFillClrLst/>
    <dgm:txEffectClrLst/>
  </dgm:styleLbl>
  <dgm:styleLbl name="asst1">
    <dgm:fillClrLst meth="repeat">
      <a:schemeClr val="accent5">
        <a:shade val="80000"/>
      </a:schemeClr>
    </dgm:fillClrLst>
    <dgm:linClrLst meth="repeat">
      <a:schemeClr val="lt1"/>
    </dgm:linClrLst>
    <dgm:effectClrLst/>
    <dgm:txLinClrLst/>
    <dgm:txFillClrLst/>
    <dgm:txEffectClrLst/>
  </dgm:styleLbl>
  <dgm:styleLbl name="asst2">
    <dgm:fillClrLst>
      <a:schemeClr val="accent5">
        <a:tint val="99000"/>
      </a:schemeClr>
    </dgm:fillClrLst>
    <dgm:linClrLst meth="repeat">
      <a:schemeClr val="lt1"/>
    </dgm:linClrLst>
    <dgm:effectClrLst/>
    <dgm:txLinClrLst/>
    <dgm:txFillClrLst/>
    <dgm:txEffectClrLst/>
  </dgm:styleLbl>
  <dgm:styleLbl name="asst3">
    <dgm:fillClrLst>
      <a:schemeClr val="accent5">
        <a:tint val="80000"/>
      </a:schemeClr>
    </dgm:fillClrLst>
    <dgm:linClrLst meth="repeat">
      <a:schemeClr val="lt1"/>
    </dgm:linClrLst>
    <dgm:effectClrLst/>
    <dgm:txLinClrLst/>
    <dgm:txFillClrLst/>
    <dgm:txEffectClrLst/>
  </dgm:styleLbl>
  <dgm:styleLbl name="asst4">
    <dgm:fillClrLst>
      <a:schemeClr val="accent5">
        <a:tint val="70000"/>
      </a:schemeClr>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lt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9000"/>
      </a:schemeClr>
    </dgm:fillClrLst>
    <dgm:linClrLst meth="repeat">
      <a:schemeClr val="accent5">
        <a:tint val="99000"/>
      </a:schemeClr>
    </dgm:linClrLst>
    <dgm:effectClrLst/>
    <dgm:txLinClrLst/>
    <dgm:txFillClrLst meth="repeat">
      <a:schemeClr val="tx1"/>
    </dgm:txFillClrLst>
    <dgm:txEffectClrLst/>
  </dgm:styleLbl>
  <dgm:styleLbl name="parChTrans1D3">
    <dgm:fillClrLst meth="repeat">
      <a:schemeClr val="accent5">
        <a:tint val="80000"/>
      </a:schemeClr>
    </dgm:fillClrLst>
    <dgm:linClrLst meth="repeat">
      <a:schemeClr val="accent5">
        <a:tint val="80000"/>
      </a:schemeClr>
    </dgm:linClrLst>
    <dgm:effectClrLst/>
    <dgm:txLinClrLst/>
    <dgm:txFillClrLst meth="repeat">
      <a:schemeClr val="tx1"/>
    </dgm:txFillClrLst>
    <dgm:txEffectClrLst/>
  </dgm:styleLbl>
  <dgm:styleLbl name="parChTrans1D4">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5">
        <a:shade val="80000"/>
      </a:schemeClr>
      <a:schemeClr val="accent5">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228CF0C-DCDA-43C1-AC66-B1B08BE63BDC}"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E62A8AD3-8C58-4E44-AD99-CA7327B0199B}">
      <dgm:prSet/>
      <dgm:spPr/>
      <dgm:t>
        <a:bodyPr/>
        <a:lstStyle/>
        <a:p>
          <a:pPr>
            <a:lnSpc>
              <a:spcPct val="100000"/>
            </a:lnSpc>
          </a:pPr>
          <a:r>
            <a:rPr lang="en-US" b="1" dirty="0" err="1"/>
            <a:t>Janghyuk</a:t>
          </a:r>
          <a:r>
            <a:rPr lang="en-US" b="1" dirty="0"/>
            <a:t>: </a:t>
          </a:r>
          <a:br>
            <a:rPr lang="en-US" dirty="0"/>
          </a:br>
          <a:r>
            <a:rPr lang="en-US" dirty="0"/>
            <a:t>Training</a:t>
          </a:r>
          <a:br>
            <a:rPr lang="en-US" dirty="0"/>
          </a:br>
          <a:r>
            <a:rPr lang="en-US" dirty="0"/>
            <a:t>Overall Evaluation File</a:t>
          </a:r>
        </a:p>
      </dgm:t>
    </dgm:pt>
    <dgm:pt modelId="{610C67A6-616D-41A3-9F27-C10979E323A8}" type="parTrans" cxnId="{92BD386C-0D1C-4B0C-B4C1-82C3A24E708D}">
      <dgm:prSet/>
      <dgm:spPr/>
      <dgm:t>
        <a:bodyPr/>
        <a:lstStyle/>
        <a:p>
          <a:endParaRPr lang="en-US"/>
        </a:p>
      </dgm:t>
    </dgm:pt>
    <dgm:pt modelId="{FA9876F1-4809-4CC6-A597-9522B9983440}" type="sibTrans" cxnId="{92BD386C-0D1C-4B0C-B4C1-82C3A24E708D}">
      <dgm:prSet/>
      <dgm:spPr/>
      <dgm:t>
        <a:bodyPr/>
        <a:lstStyle/>
        <a:p>
          <a:endParaRPr lang="en-US"/>
        </a:p>
      </dgm:t>
    </dgm:pt>
    <dgm:pt modelId="{DA1F83D2-75E3-4977-BDD5-6E4AE5B47498}">
      <dgm:prSet/>
      <dgm:spPr/>
      <dgm:t>
        <a:bodyPr/>
        <a:lstStyle/>
        <a:p>
          <a:pPr>
            <a:lnSpc>
              <a:spcPct val="100000"/>
            </a:lnSpc>
          </a:pPr>
          <a:r>
            <a:rPr lang="en-US" b="1" dirty="0"/>
            <a:t>Jixuan: </a:t>
          </a:r>
          <a:br>
            <a:rPr lang="en-US" b="1" dirty="0"/>
          </a:br>
          <a:r>
            <a:rPr lang="en-US" dirty="0"/>
            <a:t>Testing</a:t>
          </a:r>
          <a:br>
            <a:rPr lang="en-US" dirty="0"/>
          </a:br>
          <a:r>
            <a:rPr lang="en-US" dirty="0"/>
            <a:t>Tracing File</a:t>
          </a:r>
        </a:p>
      </dgm:t>
    </dgm:pt>
    <dgm:pt modelId="{60EB3404-367D-4320-BE82-BC3B23049BEF}" type="parTrans" cxnId="{79833220-6C35-42E8-8F32-7D7E12ED8AB2}">
      <dgm:prSet/>
      <dgm:spPr/>
      <dgm:t>
        <a:bodyPr/>
        <a:lstStyle/>
        <a:p>
          <a:endParaRPr lang="en-US"/>
        </a:p>
      </dgm:t>
    </dgm:pt>
    <dgm:pt modelId="{7A53B4F1-7804-44F7-9368-5936F73CDCCD}" type="sibTrans" cxnId="{79833220-6C35-42E8-8F32-7D7E12ED8AB2}">
      <dgm:prSet/>
      <dgm:spPr/>
      <dgm:t>
        <a:bodyPr/>
        <a:lstStyle/>
        <a:p>
          <a:endParaRPr lang="en-US"/>
        </a:p>
      </dgm:t>
    </dgm:pt>
    <dgm:pt modelId="{0944A007-1EBF-4F84-84D2-2AA8803EE723}">
      <dgm:prSet/>
      <dgm:spPr/>
      <dgm:t>
        <a:bodyPr/>
        <a:lstStyle/>
        <a:p>
          <a:pPr>
            <a:lnSpc>
              <a:spcPct val="100000"/>
            </a:lnSpc>
          </a:pPr>
          <a:r>
            <a:rPr lang="en-US" b="1"/>
            <a:t>Together:</a:t>
          </a:r>
          <a:br>
            <a:rPr lang="en-US"/>
          </a:br>
          <a:r>
            <a:rPr lang="en-US"/>
            <a:t>Final Presentation </a:t>
          </a:r>
        </a:p>
      </dgm:t>
    </dgm:pt>
    <dgm:pt modelId="{D583EBE8-3169-4D35-9967-1863B059A97E}" type="parTrans" cxnId="{6086EE70-830E-433F-8261-CB1E9FAEF815}">
      <dgm:prSet/>
      <dgm:spPr/>
      <dgm:t>
        <a:bodyPr/>
        <a:lstStyle/>
        <a:p>
          <a:endParaRPr lang="en-US"/>
        </a:p>
      </dgm:t>
    </dgm:pt>
    <dgm:pt modelId="{90EAFEF7-419E-43F2-A1D6-9747E530557F}" type="sibTrans" cxnId="{6086EE70-830E-433F-8261-CB1E9FAEF815}">
      <dgm:prSet/>
      <dgm:spPr/>
      <dgm:t>
        <a:bodyPr/>
        <a:lstStyle/>
        <a:p>
          <a:endParaRPr lang="en-US"/>
        </a:p>
      </dgm:t>
    </dgm:pt>
    <dgm:pt modelId="{308B1A5D-C04B-42D7-ABA7-F5E0D4993832}" type="pres">
      <dgm:prSet presAssocID="{A228CF0C-DCDA-43C1-AC66-B1B08BE63BDC}" presName="root" presStyleCnt="0">
        <dgm:presLayoutVars>
          <dgm:dir/>
          <dgm:resizeHandles val="exact"/>
        </dgm:presLayoutVars>
      </dgm:prSet>
      <dgm:spPr/>
    </dgm:pt>
    <dgm:pt modelId="{DAFE8429-AB9A-4291-87AA-F1B537D116C2}" type="pres">
      <dgm:prSet presAssocID="{E62A8AD3-8C58-4E44-AD99-CA7327B0199B}" presName="compNode" presStyleCnt="0"/>
      <dgm:spPr/>
    </dgm:pt>
    <dgm:pt modelId="{EC781E12-0ECC-4E0C-A2CE-081EA933D764}" type="pres">
      <dgm:prSet presAssocID="{E62A8AD3-8C58-4E44-AD99-CA7327B0199B}" presName="bgRect" presStyleLbl="bgShp" presStyleIdx="0" presStyleCnt="3"/>
      <dgm:spPr/>
    </dgm:pt>
    <dgm:pt modelId="{4BC4F69C-72E5-403B-8DE2-B574F78F73F0}" type="pres">
      <dgm:prSet presAssocID="{E62A8AD3-8C58-4E44-AD99-CA7327B0199B}"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eacher"/>
        </a:ext>
      </dgm:extLst>
    </dgm:pt>
    <dgm:pt modelId="{302042FE-834D-4873-9726-490D125053FA}" type="pres">
      <dgm:prSet presAssocID="{E62A8AD3-8C58-4E44-AD99-CA7327B0199B}" presName="spaceRect" presStyleCnt="0"/>
      <dgm:spPr/>
    </dgm:pt>
    <dgm:pt modelId="{E901A5A9-0C19-46B2-A320-5020BEC2A548}" type="pres">
      <dgm:prSet presAssocID="{E62A8AD3-8C58-4E44-AD99-CA7327B0199B}" presName="parTx" presStyleLbl="revTx" presStyleIdx="0" presStyleCnt="3">
        <dgm:presLayoutVars>
          <dgm:chMax val="0"/>
          <dgm:chPref val="0"/>
        </dgm:presLayoutVars>
      </dgm:prSet>
      <dgm:spPr/>
    </dgm:pt>
    <dgm:pt modelId="{F3370218-0152-4ADA-B6DD-6C53D1035EFE}" type="pres">
      <dgm:prSet presAssocID="{FA9876F1-4809-4CC6-A597-9522B9983440}" presName="sibTrans" presStyleCnt="0"/>
      <dgm:spPr/>
    </dgm:pt>
    <dgm:pt modelId="{CC99D2EE-BA76-41B1-B7D5-44C90F17D47C}" type="pres">
      <dgm:prSet presAssocID="{DA1F83D2-75E3-4977-BDD5-6E4AE5B47498}" presName="compNode" presStyleCnt="0"/>
      <dgm:spPr/>
    </dgm:pt>
    <dgm:pt modelId="{C63DB232-61A3-44CE-95BD-75C2F06D77C2}" type="pres">
      <dgm:prSet presAssocID="{DA1F83D2-75E3-4977-BDD5-6E4AE5B47498}" presName="bgRect" presStyleLbl="bgShp" presStyleIdx="1" presStyleCnt="3" custLinFactNeighborX="-1616" custLinFactNeighborY="0"/>
      <dgm:spPr/>
    </dgm:pt>
    <dgm:pt modelId="{297BD5B1-BA47-4404-94EB-F6BC871F46D3}" type="pres">
      <dgm:prSet presAssocID="{DA1F83D2-75E3-4977-BDD5-6E4AE5B47498}"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agnifying glass"/>
        </a:ext>
      </dgm:extLst>
    </dgm:pt>
    <dgm:pt modelId="{3445C18F-9881-4154-91A9-DBFE33A734A0}" type="pres">
      <dgm:prSet presAssocID="{DA1F83D2-75E3-4977-BDD5-6E4AE5B47498}" presName="spaceRect" presStyleCnt="0"/>
      <dgm:spPr/>
    </dgm:pt>
    <dgm:pt modelId="{2ECFEF47-C1AA-43C6-8916-030DC09CE7F2}" type="pres">
      <dgm:prSet presAssocID="{DA1F83D2-75E3-4977-BDD5-6E4AE5B47498}" presName="parTx" presStyleLbl="revTx" presStyleIdx="1" presStyleCnt="3">
        <dgm:presLayoutVars>
          <dgm:chMax val="0"/>
          <dgm:chPref val="0"/>
        </dgm:presLayoutVars>
      </dgm:prSet>
      <dgm:spPr/>
    </dgm:pt>
    <dgm:pt modelId="{4A5F8AFC-4575-40AF-8A6C-C6389475E741}" type="pres">
      <dgm:prSet presAssocID="{7A53B4F1-7804-44F7-9368-5936F73CDCCD}" presName="sibTrans" presStyleCnt="0"/>
      <dgm:spPr/>
    </dgm:pt>
    <dgm:pt modelId="{12831336-B073-4B77-8451-80EFBB1BA1E4}" type="pres">
      <dgm:prSet presAssocID="{0944A007-1EBF-4F84-84D2-2AA8803EE723}" presName="compNode" presStyleCnt="0"/>
      <dgm:spPr/>
    </dgm:pt>
    <dgm:pt modelId="{90A22644-4550-431F-97A6-D41F1FA75BCC}" type="pres">
      <dgm:prSet presAssocID="{0944A007-1EBF-4F84-84D2-2AA8803EE723}" presName="bgRect" presStyleLbl="bgShp" presStyleIdx="2" presStyleCnt="3"/>
      <dgm:spPr/>
    </dgm:pt>
    <dgm:pt modelId="{9303A071-5160-4603-8AF3-E17495FE2297}" type="pres">
      <dgm:prSet presAssocID="{0944A007-1EBF-4F84-84D2-2AA8803EE723}"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eers"/>
        </a:ext>
      </dgm:extLst>
    </dgm:pt>
    <dgm:pt modelId="{7C097682-936D-4D77-ABCF-B3620F6381D4}" type="pres">
      <dgm:prSet presAssocID="{0944A007-1EBF-4F84-84D2-2AA8803EE723}" presName="spaceRect" presStyleCnt="0"/>
      <dgm:spPr/>
    </dgm:pt>
    <dgm:pt modelId="{01EAD40E-FB02-4B63-BFB3-316C09036AE9}" type="pres">
      <dgm:prSet presAssocID="{0944A007-1EBF-4F84-84D2-2AA8803EE723}" presName="parTx" presStyleLbl="revTx" presStyleIdx="2" presStyleCnt="3">
        <dgm:presLayoutVars>
          <dgm:chMax val="0"/>
          <dgm:chPref val="0"/>
        </dgm:presLayoutVars>
      </dgm:prSet>
      <dgm:spPr/>
    </dgm:pt>
  </dgm:ptLst>
  <dgm:cxnLst>
    <dgm:cxn modelId="{79833220-6C35-42E8-8F32-7D7E12ED8AB2}" srcId="{A228CF0C-DCDA-43C1-AC66-B1B08BE63BDC}" destId="{DA1F83D2-75E3-4977-BDD5-6E4AE5B47498}" srcOrd="1" destOrd="0" parTransId="{60EB3404-367D-4320-BE82-BC3B23049BEF}" sibTransId="{7A53B4F1-7804-44F7-9368-5936F73CDCCD}"/>
    <dgm:cxn modelId="{92BD386C-0D1C-4B0C-B4C1-82C3A24E708D}" srcId="{A228CF0C-DCDA-43C1-AC66-B1B08BE63BDC}" destId="{E62A8AD3-8C58-4E44-AD99-CA7327B0199B}" srcOrd="0" destOrd="0" parTransId="{610C67A6-616D-41A3-9F27-C10979E323A8}" sibTransId="{FA9876F1-4809-4CC6-A597-9522B9983440}"/>
    <dgm:cxn modelId="{6086EE70-830E-433F-8261-CB1E9FAEF815}" srcId="{A228CF0C-DCDA-43C1-AC66-B1B08BE63BDC}" destId="{0944A007-1EBF-4F84-84D2-2AA8803EE723}" srcOrd="2" destOrd="0" parTransId="{D583EBE8-3169-4D35-9967-1863B059A97E}" sibTransId="{90EAFEF7-419E-43F2-A1D6-9747E530557F}"/>
    <dgm:cxn modelId="{90DB63A9-32BB-F84B-9C62-D2E565AE4CBB}" type="presOf" srcId="{A228CF0C-DCDA-43C1-AC66-B1B08BE63BDC}" destId="{308B1A5D-C04B-42D7-ABA7-F5E0D4993832}" srcOrd="0" destOrd="0" presId="urn:microsoft.com/office/officeart/2018/2/layout/IconVerticalSolidList"/>
    <dgm:cxn modelId="{0F5555C1-489D-BF4C-A1AF-149C83498FB1}" type="presOf" srcId="{0944A007-1EBF-4F84-84D2-2AA8803EE723}" destId="{01EAD40E-FB02-4B63-BFB3-316C09036AE9}" srcOrd="0" destOrd="0" presId="urn:microsoft.com/office/officeart/2018/2/layout/IconVerticalSolidList"/>
    <dgm:cxn modelId="{16AE98E9-272F-0145-8A13-EDB43AEB3AA2}" type="presOf" srcId="{E62A8AD3-8C58-4E44-AD99-CA7327B0199B}" destId="{E901A5A9-0C19-46B2-A320-5020BEC2A548}" srcOrd="0" destOrd="0" presId="urn:microsoft.com/office/officeart/2018/2/layout/IconVerticalSolidList"/>
    <dgm:cxn modelId="{E0218DFF-E0E8-8D48-90AF-F66479A10E21}" type="presOf" srcId="{DA1F83D2-75E3-4977-BDD5-6E4AE5B47498}" destId="{2ECFEF47-C1AA-43C6-8916-030DC09CE7F2}" srcOrd="0" destOrd="0" presId="urn:microsoft.com/office/officeart/2018/2/layout/IconVerticalSolidList"/>
    <dgm:cxn modelId="{025C87C1-7BC2-D94D-ACF3-50BCB9C735F9}" type="presParOf" srcId="{308B1A5D-C04B-42D7-ABA7-F5E0D4993832}" destId="{DAFE8429-AB9A-4291-87AA-F1B537D116C2}" srcOrd="0" destOrd="0" presId="urn:microsoft.com/office/officeart/2018/2/layout/IconVerticalSolidList"/>
    <dgm:cxn modelId="{C11A8B1C-ABFE-9D48-9F66-E78082021C2C}" type="presParOf" srcId="{DAFE8429-AB9A-4291-87AA-F1B537D116C2}" destId="{EC781E12-0ECC-4E0C-A2CE-081EA933D764}" srcOrd="0" destOrd="0" presId="urn:microsoft.com/office/officeart/2018/2/layout/IconVerticalSolidList"/>
    <dgm:cxn modelId="{0E06AAA6-CE08-3C46-962A-09B764B3DF53}" type="presParOf" srcId="{DAFE8429-AB9A-4291-87AA-F1B537D116C2}" destId="{4BC4F69C-72E5-403B-8DE2-B574F78F73F0}" srcOrd="1" destOrd="0" presId="urn:microsoft.com/office/officeart/2018/2/layout/IconVerticalSolidList"/>
    <dgm:cxn modelId="{8811225C-14C2-704E-94F3-406CDD9B59C1}" type="presParOf" srcId="{DAFE8429-AB9A-4291-87AA-F1B537D116C2}" destId="{302042FE-834D-4873-9726-490D125053FA}" srcOrd="2" destOrd="0" presId="urn:microsoft.com/office/officeart/2018/2/layout/IconVerticalSolidList"/>
    <dgm:cxn modelId="{BC3E67E9-62D3-494B-B5D1-652E0CEF5761}" type="presParOf" srcId="{DAFE8429-AB9A-4291-87AA-F1B537D116C2}" destId="{E901A5A9-0C19-46B2-A320-5020BEC2A548}" srcOrd="3" destOrd="0" presId="urn:microsoft.com/office/officeart/2018/2/layout/IconVerticalSolidList"/>
    <dgm:cxn modelId="{CD8686C3-5F50-4947-AA8D-0F3224D386F7}" type="presParOf" srcId="{308B1A5D-C04B-42D7-ABA7-F5E0D4993832}" destId="{F3370218-0152-4ADA-B6DD-6C53D1035EFE}" srcOrd="1" destOrd="0" presId="urn:microsoft.com/office/officeart/2018/2/layout/IconVerticalSolidList"/>
    <dgm:cxn modelId="{548BE7AD-8C80-CB48-A187-4AC1B06DE1F9}" type="presParOf" srcId="{308B1A5D-C04B-42D7-ABA7-F5E0D4993832}" destId="{CC99D2EE-BA76-41B1-B7D5-44C90F17D47C}" srcOrd="2" destOrd="0" presId="urn:microsoft.com/office/officeart/2018/2/layout/IconVerticalSolidList"/>
    <dgm:cxn modelId="{2389E372-A07D-7648-B260-F470A2BBFF7C}" type="presParOf" srcId="{CC99D2EE-BA76-41B1-B7D5-44C90F17D47C}" destId="{C63DB232-61A3-44CE-95BD-75C2F06D77C2}" srcOrd="0" destOrd="0" presId="urn:microsoft.com/office/officeart/2018/2/layout/IconVerticalSolidList"/>
    <dgm:cxn modelId="{4BAD3768-6982-5844-A53F-C7EFD2EF32E9}" type="presParOf" srcId="{CC99D2EE-BA76-41B1-B7D5-44C90F17D47C}" destId="{297BD5B1-BA47-4404-94EB-F6BC871F46D3}" srcOrd="1" destOrd="0" presId="urn:microsoft.com/office/officeart/2018/2/layout/IconVerticalSolidList"/>
    <dgm:cxn modelId="{4D86AACB-AE1B-D843-8131-CB1139079875}" type="presParOf" srcId="{CC99D2EE-BA76-41B1-B7D5-44C90F17D47C}" destId="{3445C18F-9881-4154-91A9-DBFE33A734A0}" srcOrd="2" destOrd="0" presId="urn:microsoft.com/office/officeart/2018/2/layout/IconVerticalSolidList"/>
    <dgm:cxn modelId="{175CE47D-DE9D-FA43-ABCC-591FCE021D9E}" type="presParOf" srcId="{CC99D2EE-BA76-41B1-B7D5-44C90F17D47C}" destId="{2ECFEF47-C1AA-43C6-8916-030DC09CE7F2}" srcOrd="3" destOrd="0" presId="urn:microsoft.com/office/officeart/2018/2/layout/IconVerticalSolidList"/>
    <dgm:cxn modelId="{88D65D8D-73A7-754D-B36F-029E8F9EB4F9}" type="presParOf" srcId="{308B1A5D-C04B-42D7-ABA7-F5E0D4993832}" destId="{4A5F8AFC-4575-40AF-8A6C-C6389475E741}" srcOrd="3" destOrd="0" presId="urn:microsoft.com/office/officeart/2018/2/layout/IconVerticalSolidList"/>
    <dgm:cxn modelId="{AAE25FF5-AC2C-6D4C-B89E-1DE5CD42BB1D}" type="presParOf" srcId="{308B1A5D-C04B-42D7-ABA7-F5E0D4993832}" destId="{12831336-B073-4B77-8451-80EFBB1BA1E4}" srcOrd="4" destOrd="0" presId="urn:microsoft.com/office/officeart/2018/2/layout/IconVerticalSolidList"/>
    <dgm:cxn modelId="{DD900932-D8F6-AC45-864D-4712257454C2}" type="presParOf" srcId="{12831336-B073-4B77-8451-80EFBB1BA1E4}" destId="{90A22644-4550-431F-97A6-D41F1FA75BCC}" srcOrd="0" destOrd="0" presId="urn:microsoft.com/office/officeart/2018/2/layout/IconVerticalSolidList"/>
    <dgm:cxn modelId="{68DA7799-DBD7-504A-88FE-5A9CCA4A0225}" type="presParOf" srcId="{12831336-B073-4B77-8451-80EFBB1BA1E4}" destId="{9303A071-5160-4603-8AF3-E17495FE2297}" srcOrd="1" destOrd="0" presId="urn:microsoft.com/office/officeart/2018/2/layout/IconVerticalSolidList"/>
    <dgm:cxn modelId="{E35E53BD-D0DB-5044-BF83-3EDA9F2C1D6B}" type="presParOf" srcId="{12831336-B073-4B77-8451-80EFBB1BA1E4}" destId="{7C097682-936D-4D77-ABCF-B3620F6381D4}" srcOrd="2" destOrd="0" presId="urn:microsoft.com/office/officeart/2018/2/layout/IconVerticalSolidList"/>
    <dgm:cxn modelId="{AA8B4D36-09FA-114C-BE8D-4D00A91F8A26}" type="presParOf" srcId="{12831336-B073-4B77-8451-80EFBB1BA1E4}" destId="{01EAD40E-FB02-4B63-BFB3-316C09036AE9}"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2001286-59F9-754C-B3B8-1675EECDDDAF}" type="doc">
      <dgm:prSet loTypeId="urn:microsoft.com/office/officeart/2005/8/layout/vList2" loCatId="" qsTypeId="urn:microsoft.com/office/officeart/2005/8/quickstyle/simple2" qsCatId="simple" csTypeId="urn:microsoft.com/office/officeart/2005/8/colors/accent5_3" csCatId="accent5" phldr="1"/>
      <dgm:spPr/>
      <dgm:t>
        <a:bodyPr/>
        <a:lstStyle/>
        <a:p>
          <a:endParaRPr lang="en-US"/>
        </a:p>
      </dgm:t>
    </dgm:pt>
    <dgm:pt modelId="{8C5C2957-B57E-9040-8C50-59B9A9788325}">
      <dgm:prSet custT="1"/>
      <dgm:spPr/>
      <dgm:t>
        <a:bodyPr/>
        <a:lstStyle/>
        <a:p>
          <a:r>
            <a:rPr lang="en-CN" sz="2400" b="1" dirty="0"/>
            <a:t>Case variation</a:t>
          </a:r>
          <a:r>
            <a:rPr lang="en-CN" sz="2400" dirty="0"/>
            <a:t>:</a:t>
          </a:r>
        </a:p>
      </dgm:t>
    </dgm:pt>
    <dgm:pt modelId="{F88AA813-4A8B-6D46-AE47-F9FFC6A58FB3}" type="parTrans" cxnId="{4155395E-3F8D-AC4B-AFEF-919217B2B5AC}">
      <dgm:prSet/>
      <dgm:spPr/>
      <dgm:t>
        <a:bodyPr/>
        <a:lstStyle/>
        <a:p>
          <a:endParaRPr lang="en-US" sz="1200"/>
        </a:p>
      </dgm:t>
    </dgm:pt>
    <dgm:pt modelId="{9E2929BD-D13D-794A-A1D2-28E87404846D}" type="sibTrans" cxnId="{4155395E-3F8D-AC4B-AFEF-919217B2B5AC}">
      <dgm:prSet/>
      <dgm:spPr/>
      <dgm:t>
        <a:bodyPr/>
        <a:lstStyle/>
        <a:p>
          <a:endParaRPr lang="en-US" sz="1200"/>
        </a:p>
      </dgm:t>
    </dgm:pt>
    <dgm:pt modelId="{2ADA4B96-00A1-7C47-BAB7-F5AF3BCD66E7}">
      <dgm:prSet custT="1"/>
      <dgm:spPr/>
      <dgm:t>
        <a:bodyPr/>
        <a:lstStyle/>
        <a:p>
          <a:r>
            <a:rPr lang="en-CN" sz="2400" b="1"/>
            <a:t>Punctuation</a:t>
          </a:r>
          <a:r>
            <a:rPr lang="en-CN" sz="2400"/>
            <a:t>:</a:t>
          </a:r>
          <a:endParaRPr lang="en-CN" sz="2400" dirty="0"/>
        </a:p>
      </dgm:t>
    </dgm:pt>
    <dgm:pt modelId="{13F0E7D6-78EF-A74A-ACE1-3B7BF35B70F2}" type="parTrans" cxnId="{E0973A27-810F-BF49-811C-138DDFC2995A}">
      <dgm:prSet/>
      <dgm:spPr/>
      <dgm:t>
        <a:bodyPr/>
        <a:lstStyle/>
        <a:p>
          <a:endParaRPr lang="en-US" sz="1200"/>
        </a:p>
      </dgm:t>
    </dgm:pt>
    <dgm:pt modelId="{C6F18826-7DCB-4343-B4F1-BB2E1A1DB6D8}" type="sibTrans" cxnId="{E0973A27-810F-BF49-811C-138DDFC2995A}">
      <dgm:prSet/>
      <dgm:spPr/>
      <dgm:t>
        <a:bodyPr/>
        <a:lstStyle/>
        <a:p>
          <a:endParaRPr lang="en-US" sz="1200"/>
        </a:p>
      </dgm:t>
    </dgm:pt>
    <dgm:pt modelId="{72440617-B76A-DA40-AC90-37A2BAE7AF67}">
      <dgm:prSet phldrT="[Text]" custT="1"/>
      <dgm:spPr/>
      <dgm:t>
        <a:bodyPr/>
        <a:lstStyle/>
        <a:p>
          <a:r>
            <a:rPr lang="en-CN" sz="1800" dirty="0"/>
            <a:t> q2_lable – q7_label</a:t>
          </a:r>
          <a:endParaRPr lang="en-US" sz="1800" dirty="0"/>
        </a:p>
      </dgm:t>
    </dgm:pt>
    <dgm:pt modelId="{C383AC3B-118D-B545-9A36-CC3437456CC9}" type="parTrans" cxnId="{E830C139-C8B9-5B47-969B-0E58E532A311}">
      <dgm:prSet/>
      <dgm:spPr/>
      <dgm:t>
        <a:bodyPr/>
        <a:lstStyle/>
        <a:p>
          <a:endParaRPr lang="en-US" sz="1200"/>
        </a:p>
      </dgm:t>
    </dgm:pt>
    <dgm:pt modelId="{D11FD722-D214-B544-A3BD-1EB8F072CFA4}" type="sibTrans" cxnId="{E830C139-C8B9-5B47-969B-0E58E532A311}">
      <dgm:prSet/>
      <dgm:spPr/>
      <dgm:t>
        <a:bodyPr/>
        <a:lstStyle/>
        <a:p>
          <a:endParaRPr lang="en-US" sz="1200"/>
        </a:p>
      </dgm:t>
    </dgm:pt>
    <dgm:pt modelId="{1A3644E2-FFDC-084E-B65A-95233E79A442}">
      <dgm:prSet custT="1"/>
      <dgm:spPr/>
      <dgm:t>
        <a:bodyPr/>
        <a:lstStyle/>
        <a:p>
          <a:r>
            <a:rPr lang="en-CN" sz="1800"/>
            <a:t> Can / can,  COVID / covid</a:t>
          </a:r>
          <a:endParaRPr lang="en-CN" sz="1800" dirty="0"/>
        </a:p>
      </dgm:t>
    </dgm:pt>
    <dgm:pt modelId="{5B47EB74-5E33-6B46-85DD-B7AB7D1BD7D9}" type="parTrans" cxnId="{913E1DF7-A8B8-DA47-A799-4CFCDAB099FB}">
      <dgm:prSet/>
      <dgm:spPr/>
      <dgm:t>
        <a:bodyPr/>
        <a:lstStyle/>
        <a:p>
          <a:endParaRPr lang="en-US" sz="1200"/>
        </a:p>
      </dgm:t>
    </dgm:pt>
    <dgm:pt modelId="{AABF1D1A-1432-0649-952A-858D401C43B0}" type="sibTrans" cxnId="{913E1DF7-A8B8-DA47-A799-4CFCDAB099FB}">
      <dgm:prSet/>
      <dgm:spPr/>
      <dgm:t>
        <a:bodyPr/>
        <a:lstStyle/>
        <a:p>
          <a:endParaRPr lang="en-US" sz="1200"/>
        </a:p>
      </dgm:t>
    </dgm:pt>
    <dgm:pt modelId="{87C85042-2864-AC49-8272-4853B9306B8B}">
      <dgm:prSet custT="1"/>
      <dgm:spPr/>
      <dgm:t>
        <a:bodyPr/>
        <a:lstStyle/>
        <a:p>
          <a:r>
            <a:rPr lang="en-CN" sz="1800"/>
            <a:t> . ? ! : </a:t>
          </a:r>
          <a:endParaRPr lang="en-CN" sz="1800" dirty="0"/>
        </a:p>
      </dgm:t>
    </dgm:pt>
    <dgm:pt modelId="{130B792E-B523-A249-9D7B-C73E75A5182D}" type="parTrans" cxnId="{217A80EC-F5E3-BA46-8546-6842A7204052}">
      <dgm:prSet/>
      <dgm:spPr/>
      <dgm:t>
        <a:bodyPr/>
        <a:lstStyle/>
        <a:p>
          <a:endParaRPr lang="en-US" sz="1200"/>
        </a:p>
      </dgm:t>
    </dgm:pt>
    <dgm:pt modelId="{CD5861F5-3512-684A-81F3-6DBC0D2D80E1}" type="sibTrans" cxnId="{217A80EC-F5E3-BA46-8546-6842A7204052}">
      <dgm:prSet/>
      <dgm:spPr/>
      <dgm:t>
        <a:bodyPr/>
        <a:lstStyle/>
        <a:p>
          <a:endParaRPr lang="en-US" sz="1200"/>
        </a:p>
      </dgm:t>
    </dgm:pt>
    <dgm:pt modelId="{A0F18B4E-03F1-344F-A5C5-A1F13715B8B1}">
      <dgm:prSet phldrT="[Text]" custT="1"/>
      <dgm:spPr/>
      <dgm:t>
        <a:bodyPr/>
        <a:lstStyle/>
        <a:p>
          <a:r>
            <a:rPr lang="en-CN" sz="2400" b="1" dirty="0"/>
            <a:t>Irrelevant Features</a:t>
          </a:r>
          <a:endParaRPr lang="en-US" sz="2400" dirty="0"/>
        </a:p>
      </dgm:t>
    </dgm:pt>
    <dgm:pt modelId="{C239B910-7F19-D34E-99EF-8EF5E90A10DE}" type="sibTrans" cxnId="{22AB2555-2B8C-2543-8C8E-B7BB916B238B}">
      <dgm:prSet/>
      <dgm:spPr/>
      <dgm:t>
        <a:bodyPr/>
        <a:lstStyle/>
        <a:p>
          <a:endParaRPr lang="en-US" sz="1200"/>
        </a:p>
      </dgm:t>
    </dgm:pt>
    <dgm:pt modelId="{8DC9DF68-28A5-2448-9F96-CB8AD99951BE}" type="parTrans" cxnId="{22AB2555-2B8C-2543-8C8E-B7BB916B238B}">
      <dgm:prSet/>
      <dgm:spPr/>
      <dgm:t>
        <a:bodyPr/>
        <a:lstStyle/>
        <a:p>
          <a:endParaRPr lang="en-US" sz="1200"/>
        </a:p>
      </dgm:t>
    </dgm:pt>
    <dgm:pt modelId="{23A14B5D-8784-5347-BDA6-54B9E90257B9}" type="pres">
      <dgm:prSet presAssocID="{C2001286-59F9-754C-B3B8-1675EECDDDAF}" presName="linear" presStyleCnt="0">
        <dgm:presLayoutVars>
          <dgm:animLvl val="lvl"/>
          <dgm:resizeHandles val="exact"/>
        </dgm:presLayoutVars>
      </dgm:prSet>
      <dgm:spPr/>
    </dgm:pt>
    <dgm:pt modelId="{CF277F4A-03FA-8145-8850-17A5490BA6E3}" type="pres">
      <dgm:prSet presAssocID="{A0F18B4E-03F1-344F-A5C5-A1F13715B8B1}" presName="parentText" presStyleLbl="node1" presStyleIdx="0" presStyleCnt="3">
        <dgm:presLayoutVars>
          <dgm:chMax val="0"/>
          <dgm:bulletEnabled val="1"/>
        </dgm:presLayoutVars>
      </dgm:prSet>
      <dgm:spPr/>
    </dgm:pt>
    <dgm:pt modelId="{F0E214D7-DA6B-3947-B65F-E6700A6FAEEC}" type="pres">
      <dgm:prSet presAssocID="{A0F18B4E-03F1-344F-A5C5-A1F13715B8B1}" presName="childText" presStyleLbl="revTx" presStyleIdx="0" presStyleCnt="3">
        <dgm:presLayoutVars>
          <dgm:bulletEnabled val="1"/>
        </dgm:presLayoutVars>
      </dgm:prSet>
      <dgm:spPr/>
    </dgm:pt>
    <dgm:pt modelId="{AE3D83CE-810A-CF47-B7C8-86335888E13F}" type="pres">
      <dgm:prSet presAssocID="{8C5C2957-B57E-9040-8C50-59B9A9788325}" presName="parentText" presStyleLbl="node1" presStyleIdx="1" presStyleCnt="3">
        <dgm:presLayoutVars>
          <dgm:chMax val="0"/>
          <dgm:bulletEnabled val="1"/>
        </dgm:presLayoutVars>
      </dgm:prSet>
      <dgm:spPr/>
    </dgm:pt>
    <dgm:pt modelId="{F56C67CC-E065-954F-9A9F-EE5D81D04DF4}" type="pres">
      <dgm:prSet presAssocID="{8C5C2957-B57E-9040-8C50-59B9A9788325}" presName="childText" presStyleLbl="revTx" presStyleIdx="1" presStyleCnt="3">
        <dgm:presLayoutVars>
          <dgm:bulletEnabled val="1"/>
        </dgm:presLayoutVars>
      </dgm:prSet>
      <dgm:spPr/>
    </dgm:pt>
    <dgm:pt modelId="{CC24A00C-D1E6-F74E-BD17-33A8DEAB2C1F}" type="pres">
      <dgm:prSet presAssocID="{2ADA4B96-00A1-7C47-BAB7-F5AF3BCD66E7}" presName="parentText" presStyleLbl="node1" presStyleIdx="2" presStyleCnt="3">
        <dgm:presLayoutVars>
          <dgm:chMax val="0"/>
          <dgm:bulletEnabled val="1"/>
        </dgm:presLayoutVars>
      </dgm:prSet>
      <dgm:spPr/>
    </dgm:pt>
    <dgm:pt modelId="{17C0A911-2A4C-9440-A9C2-7189D6EF03D4}" type="pres">
      <dgm:prSet presAssocID="{2ADA4B96-00A1-7C47-BAB7-F5AF3BCD66E7}" presName="childText" presStyleLbl="revTx" presStyleIdx="2" presStyleCnt="3">
        <dgm:presLayoutVars>
          <dgm:bulletEnabled val="1"/>
        </dgm:presLayoutVars>
      </dgm:prSet>
      <dgm:spPr/>
    </dgm:pt>
  </dgm:ptLst>
  <dgm:cxnLst>
    <dgm:cxn modelId="{BC343E0E-6C07-A643-A9C9-8B018CB4FD78}" type="presOf" srcId="{A0F18B4E-03F1-344F-A5C5-A1F13715B8B1}" destId="{CF277F4A-03FA-8145-8850-17A5490BA6E3}" srcOrd="0" destOrd="0" presId="urn:microsoft.com/office/officeart/2005/8/layout/vList2"/>
    <dgm:cxn modelId="{E0973A27-810F-BF49-811C-138DDFC2995A}" srcId="{C2001286-59F9-754C-B3B8-1675EECDDDAF}" destId="{2ADA4B96-00A1-7C47-BAB7-F5AF3BCD66E7}" srcOrd="2" destOrd="0" parTransId="{13F0E7D6-78EF-A74A-ACE1-3B7BF35B70F2}" sibTransId="{C6F18826-7DCB-4343-B4F1-BB2E1A1DB6D8}"/>
    <dgm:cxn modelId="{E647C933-5887-004E-96A8-7157F505AD80}" type="presOf" srcId="{C2001286-59F9-754C-B3B8-1675EECDDDAF}" destId="{23A14B5D-8784-5347-BDA6-54B9E90257B9}" srcOrd="0" destOrd="0" presId="urn:microsoft.com/office/officeart/2005/8/layout/vList2"/>
    <dgm:cxn modelId="{E830C139-C8B9-5B47-969B-0E58E532A311}" srcId="{A0F18B4E-03F1-344F-A5C5-A1F13715B8B1}" destId="{72440617-B76A-DA40-AC90-37A2BAE7AF67}" srcOrd="0" destOrd="0" parTransId="{C383AC3B-118D-B545-9A36-CC3437456CC9}" sibTransId="{D11FD722-D214-B544-A3BD-1EB8F072CFA4}"/>
    <dgm:cxn modelId="{343B8A3D-A0CA-5B4C-802D-FAE2EDC82814}" type="presOf" srcId="{8C5C2957-B57E-9040-8C50-59B9A9788325}" destId="{AE3D83CE-810A-CF47-B7C8-86335888E13F}" srcOrd="0" destOrd="0" presId="urn:microsoft.com/office/officeart/2005/8/layout/vList2"/>
    <dgm:cxn modelId="{22AB2555-2B8C-2543-8C8E-B7BB916B238B}" srcId="{C2001286-59F9-754C-B3B8-1675EECDDDAF}" destId="{A0F18B4E-03F1-344F-A5C5-A1F13715B8B1}" srcOrd="0" destOrd="0" parTransId="{8DC9DF68-28A5-2448-9F96-CB8AD99951BE}" sibTransId="{C239B910-7F19-D34E-99EF-8EF5E90A10DE}"/>
    <dgm:cxn modelId="{4155395E-3F8D-AC4B-AFEF-919217B2B5AC}" srcId="{C2001286-59F9-754C-B3B8-1675EECDDDAF}" destId="{8C5C2957-B57E-9040-8C50-59B9A9788325}" srcOrd="1" destOrd="0" parTransId="{F88AA813-4A8B-6D46-AE47-F9FFC6A58FB3}" sibTransId="{9E2929BD-D13D-794A-A1D2-28E87404846D}"/>
    <dgm:cxn modelId="{ABD62F73-D39D-AD41-B3C8-FD849EA36D11}" type="presOf" srcId="{72440617-B76A-DA40-AC90-37A2BAE7AF67}" destId="{F0E214D7-DA6B-3947-B65F-E6700A6FAEEC}" srcOrd="0" destOrd="0" presId="urn:microsoft.com/office/officeart/2005/8/layout/vList2"/>
    <dgm:cxn modelId="{0BCDE689-6DA8-F344-B382-5501088CCE36}" type="presOf" srcId="{87C85042-2864-AC49-8272-4853B9306B8B}" destId="{17C0A911-2A4C-9440-A9C2-7189D6EF03D4}" srcOrd="0" destOrd="0" presId="urn:microsoft.com/office/officeart/2005/8/layout/vList2"/>
    <dgm:cxn modelId="{BC709794-B900-FC47-A3E3-D3074612E13E}" type="presOf" srcId="{1A3644E2-FFDC-084E-B65A-95233E79A442}" destId="{F56C67CC-E065-954F-9A9F-EE5D81D04DF4}" srcOrd="0" destOrd="0" presId="urn:microsoft.com/office/officeart/2005/8/layout/vList2"/>
    <dgm:cxn modelId="{E385EFAB-9B6A-F048-A5D6-DB463465CED1}" type="presOf" srcId="{2ADA4B96-00A1-7C47-BAB7-F5AF3BCD66E7}" destId="{CC24A00C-D1E6-F74E-BD17-33A8DEAB2C1F}" srcOrd="0" destOrd="0" presId="urn:microsoft.com/office/officeart/2005/8/layout/vList2"/>
    <dgm:cxn modelId="{217A80EC-F5E3-BA46-8546-6842A7204052}" srcId="{2ADA4B96-00A1-7C47-BAB7-F5AF3BCD66E7}" destId="{87C85042-2864-AC49-8272-4853B9306B8B}" srcOrd="0" destOrd="0" parTransId="{130B792E-B523-A249-9D7B-C73E75A5182D}" sibTransId="{CD5861F5-3512-684A-81F3-6DBC0D2D80E1}"/>
    <dgm:cxn modelId="{913E1DF7-A8B8-DA47-A799-4CFCDAB099FB}" srcId="{8C5C2957-B57E-9040-8C50-59B9A9788325}" destId="{1A3644E2-FFDC-084E-B65A-95233E79A442}" srcOrd="0" destOrd="0" parTransId="{5B47EB74-5E33-6B46-85DD-B7AB7D1BD7D9}" sibTransId="{AABF1D1A-1432-0649-952A-858D401C43B0}"/>
    <dgm:cxn modelId="{C978A365-C8AB-CD4E-9CDB-2BEAC1E15DFB}" type="presParOf" srcId="{23A14B5D-8784-5347-BDA6-54B9E90257B9}" destId="{CF277F4A-03FA-8145-8850-17A5490BA6E3}" srcOrd="0" destOrd="0" presId="urn:microsoft.com/office/officeart/2005/8/layout/vList2"/>
    <dgm:cxn modelId="{5CD3ED69-F66B-7448-B44F-759B9CDFC868}" type="presParOf" srcId="{23A14B5D-8784-5347-BDA6-54B9E90257B9}" destId="{F0E214D7-DA6B-3947-B65F-E6700A6FAEEC}" srcOrd="1" destOrd="0" presId="urn:microsoft.com/office/officeart/2005/8/layout/vList2"/>
    <dgm:cxn modelId="{56A2D2A0-3BD8-A746-AF4B-2A2AB7353938}" type="presParOf" srcId="{23A14B5D-8784-5347-BDA6-54B9E90257B9}" destId="{AE3D83CE-810A-CF47-B7C8-86335888E13F}" srcOrd="2" destOrd="0" presId="urn:microsoft.com/office/officeart/2005/8/layout/vList2"/>
    <dgm:cxn modelId="{BDBFD0D7-AA26-D447-878E-EC30105FDEDA}" type="presParOf" srcId="{23A14B5D-8784-5347-BDA6-54B9E90257B9}" destId="{F56C67CC-E065-954F-9A9F-EE5D81D04DF4}" srcOrd="3" destOrd="0" presId="urn:microsoft.com/office/officeart/2005/8/layout/vList2"/>
    <dgm:cxn modelId="{32B1E083-8473-CD44-9C08-903303D1C9C6}" type="presParOf" srcId="{23A14B5D-8784-5347-BDA6-54B9E90257B9}" destId="{CC24A00C-D1E6-F74E-BD17-33A8DEAB2C1F}" srcOrd="4" destOrd="0" presId="urn:microsoft.com/office/officeart/2005/8/layout/vList2"/>
    <dgm:cxn modelId="{122C121D-2874-534C-A197-396197F6F1A9}" type="presParOf" srcId="{23A14B5D-8784-5347-BDA6-54B9E90257B9}" destId="{17C0A911-2A4C-9440-A9C2-7189D6EF03D4}" srcOrd="5"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781E12-0ECC-4E0C-A2CE-081EA933D764}">
      <dsp:nvSpPr>
        <dsp:cNvPr id="0" name=""/>
        <dsp:cNvSpPr/>
      </dsp:nvSpPr>
      <dsp:spPr>
        <a:xfrm>
          <a:off x="0" y="576"/>
          <a:ext cx="5744684" cy="135003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BC4F69C-72E5-403B-8DE2-B574F78F73F0}">
      <dsp:nvSpPr>
        <dsp:cNvPr id="0" name=""/>
        <dsp:cNvSpPr/>
      </dsp:nvSpPr>
      <dsp:spPr>
        <a:xfrm>
          <a:off x="408385" y="304334"/>
          <a:ext cx="742519" cy="74251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901A5A9-0C19-46B2-A320-5020BEC2A548}">
      <dsp:nvSpPr>
        <dsp:cNvPr id="0" name=""/>
        <dsp:cNvSpPr/>
      </dsp:nvSpPr>
      <dsp:spPr>
        <a:xfrm>
          <a:off x="1559290" y="576"/>
          <a:ext cx="4185394" cy="13500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879" tIns="142879" rIns="142879" bIns="142879" numCol="1" spcCol="1270" anchor="ctr" anchorCtr="0">
          <a:noAutofit/>
        </a:bodyPr>
        <a:lstStyle/>
        <a:p>
          <a:pPr marL="0" lvl="0" indent="0" algn="l" defTabSz="977900">
            <a:lnSpc>
              <a:spcPct val="100000"/>
            </a:lnSpc>
            <a:spcBef>
              <a:spcPct val="0"/>
            </a:spcBef>
            <a:spcAft>
              <a:spcPct val="35000"/>
            </a:spcAft>
            <a:buNone/>
          </a:pPr>
          <a:r>
            <a:rPr lang="en-US" sz="2200" b="1" kern="1200" dirty="0" err="1"/>
            <a:t>Janghyuk</a:t>
          </a:r>
          <a:r>
            <a:rPr lang="en-US" sz="2200" b="1" kern="1200" dirty="0"/>
            <a:t>: </a:t>
          </a:r>
          <a:br>
            <a:rPr lang="en-US" sz="2200" kern="1200" dirty="0"/>
          </a:br>
          <a:r>
            <a:rPr lang="en-US" sz="2200" kern="1200" dirty="0"/>
            <a:t>Training</a:t>
          </a:r>
          <a:br>
            <a:rPr lang="en-US" sz="2200" kern="1200" dirty="0"/>
          </a:br>
          <a:r>
            <a:rPr lang="en-US" sz="2200" kern="1200" dirty="0"/>
            <a:t>Overall Evaluation File</a:t>
          </a:r>
        </a:p>
      </dsp:txBody>
      <dsp:txXfrm>
        <a:off x="1559290" y="576"/>
        <a:ext cx="4185394" cy="1350034"/>
      </dsp:txXfrm>
    </dsp:sp>
    <dsp:sp modelId="{C63DB232-61A3-44CE-95BD-75C2F06D77C2}">
      <dsp:nvSpPr>
        <dsp:cNvPr id="0" name=""/>
        <dsp:cNvSpPr/>
      </dsp:nvSpPr>
      <dsp:spPr>
        <a:xfrm>
          <a:off x="0" y="1688120"/>
          <a:ext cx="5744684" cy="135003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97BD5B1-BA47-4404-94EB-F6BC871F46D3}">
      <dsp:nvSpPr>
        <dsp:cNvPr id="0" name=""/>
        <dsp:cNvSpPr/>
      </dsp:nvSpPr>
      <dsp:spPr>
        <a:xfrm>
          <a:off x="408385" y="1991878"/>
          <a:ext cx="742519" cy="74251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ECFEF47-C1AA-43C6-8916-030DC09CE7F2}">
      <dsp:nvSpPr>
        <dsp:cNvPr id="0" name=""/>
        <dsp:cNvSpPr/>
      </dsp:nvSpPr>
      <dsp:spPr>
        <a:xfrm>
          <a:off x="1559290" y="1688120"/>
          <a:ext cx="4185394" cy="13500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879" tIns="142879" rIns="142879" bIns="142879" numCol="1" spcCol="1270" anchor="ctr" anchorCtr="0">
          <a:noAutofit/>
        </a:bodyPr>
        <a:lstStyle/>
        <a:p>
          <a:pPr marL="0" lvl="0" indent="0" algn="l" defTabSz="977900">
            <a:lnSpc>
              <a:spcPct val="100000"/>
            </a:lnSpc>
            <a:spcBef>
              <a:spcPct val="0"/>
            </a:spcBef>
            <a:spcAft>
              <a:spcPct val="35000"/>
            </a:spcAft>
            <a:buNone/>
          </a:pPr>
          <a:r>
            <a:rPr lang="en-US" sz="2200" b="1" kern="1200" dirty="0"/>
            <a:t>Jixuan: </a:t>
          </a:r>
          <a:br>
            <a:rPr lang="en-US" sz="2200" b="1" kern="1200" dirty="0"/>
          </a:br>
          <a:r>
            <a:rPr lang="en-US" sz="2200" kern="1200" dirty="0"/>
            <a:t>Testing</a:t>
          </a:r>
          <a:br>
            <a:rPr lang="en-US" sz="2200" kern="1200" dirty="0"/>
          </a:br>
          <a:r>
            <a:rPr lang="en-US" sz="2200" kern="1200" dirty="0"/>
            <a:t>Tracing File</a:t>
          </a:r>
        </a:p>
      </dsp:txBody>
      <dsp:txXfrm>
        <a:off x="1559290" y="1688120"/>
        <a:ext cx="4185394" cy="1350034"/>
      </dsp:txXfrm>
    </dsp:sp>
    <dsp:sp modelId="{90A22644-4550-431F-97A6-D41F1FA75BCC}">
      <dsp:nvSpPr>
        <dsp:cNvPr id="0" name=""/>
        <dsp:cNvSpPr/>
      </dsp:nvSpPr>
      <dsp:spPr>
        <a:xfrm>
          <a:off x="0" y="3375664"/>
          <a:ext cx="5744684" cy="135003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303A071-5160-4603-8AF3-E17495FE2297}">
      <dsp:nvSpPr>
        <dsp:cNvPr id="0" name=""/>
        <dsp:cNvSpPr/>
      </dsp:nvSpPr>
      <dsp:spPr>
        <a:xfrm>
          <a:off x="408385" y="3679422"/>
          <a:ext cx="742519" cy="74251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1EAD40E-FB02-4B63-BFB3-316C09036AE9}">
      <dsp:nvSpPr>
        <dsp:cNvPr id="0" name=""/>
        <dsp:cNvSpPr/>
      </dsp:nvSpPr>
      <dsp:spPr>
        <a:xfrm>
          <a:off x="1559290" y="3375664"/>
          <a:ext cx="4185394" cy="13500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879" tIns="142879" rIns="142879" bIns="142879" numCol="1" spcCol="1270" anchor="ctr" anchorCtr="0">
          <a:noAutofit/>
        </a:bodyPr>
        <a:lstStyle/>
        <a:p>
          <a:pPr marL="0" lvl="0" indent="0" algn="l" defTabSz="977900">
            <a:lnSpc>
              <a:spcPct val="100000"/>
            </a:lnSpc>
            <a:spcBef>
              <a:spcPct val="0"/>
            </a:spcBef>
            <a:spcAft>
              <a:spcPct val="35000"/>
            </a:spcAft>
            <a:buNone/>
          </a:pPr>
          <a:r>
            <a:rPr lang="en-US" sz="2200" b="1" kern="1200"/>
            <a:t>Together:</a:t>
          </a:r>
          <a:br>
            <a:rPr lang="en-US" sz="2200" kern="1200"/>
          </a:br>
          <a:r>
            <a:rPr lang="en-US" sz="2200" kern="1200"/>
            <a:t>Final Presentation </a:t>
          </a:r>
        </a:p>
      </dsp:txBody>
      <dsp:txXfrm>
        <a:off x="1559290" y="3375664"/>
        <a:ext cx="4185394" cy="135003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277F4A-03FA-8145-8850-17A5490BA6E3}">
      <dsp:nvSpPr>
        <dsp:cNvPr id="0" name=""/>
        <dsp:cNvSpPr/>
      </dsp:nvSpPr>
      <dsp:spPr>
        <a:xfrm>
          <a:off x="0" y="15866"/>
          <a:ext cx="6769784" cy="673920"/>
        </a:xfrm>
        <a:prstGeom prst="roundRect">
          <a:avLst/>
        </a:prstGeom>
        <a:solidFill>
          <a:schemeClr val="accent5">
            <a:shade val="80000"/>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CN" sz="2400" b="1" kern="1200" dirty="0"/>
            <a:t>Irrelevant Features</a:t>
          </a:r>
          <a:endParaRPr lang="en-US" sz="2400" kern="1200" dirty="0"/>
        </a:p>
      </dsp:txBody>
      <dsp:txXfrm>
        <a:off x="32898" y="48764"/>
        <a:ext cx="6703988" cy="608124"/>
      </dsp:txXfrm>
    </dsp:sp>
    <dsp:sp modelId="{F0E214D7-DA6B-3947-B65F-E6700A6FAEEC}">
      <dsp:nvSpPr>
        <dsp:cNvPr id="0" name=""/>
        <dsp:cNvSpPr/>
      </dsp:nvSpPr>
      <dsp:spPr>
        <a:xfrm>
          <a:off x="0" y="689786"/>
          <a:ext cx="6769784" cy="5961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4941" tIns="22860" rIns="128016" bIns="22860" numCol="1" spcCol="1270" anchor="t" anchorCtr="0">
          <a:noAutofit/>
        </a:bodyPr>
        <a:lstStyle/>
        <a:p>
          <a:pPr marL="171450" lvl="1" indent="-171450" algn="l" defTabSz="800100">
            <a:lnSpc>
              <a:spcPct val="90000"/>
            </a:lnSpc>
            <a:spcBef>
              <a:spcPct val="0"/>
            </a:spcBef>
            <a:spcAft>
              <a:spcPct val="20000"/>
            </a:spcAft>
            <a:buChar char="•"/>
          </a:pPr>
          <a:r>
            <a:rPr lang="en-CN" sz="1800" kern="1200" dirty="0"/>
            <a:t> q2_lable – q7_label</a:t>
          </a:r>
          <a:endParaRPr lang="en-US" sz="1800" kern="1200" dirty="0"/>
        </a:p>
      </dsp:txBody>
      <dsp:txXfrm>
        <a:off x="0" y="689786"/>
        <a:ext cx="6769784" cy="596160"/>
      </dsp:txXfrm>
    </dsp:sp>
    <dsp:sp modelId="{AE3D83CE-810A-CF47-B7C8-86335888E13F}">
      <dsp:nvSpPr>
        <dsp:cNvPr id="0" name=""/>
        <dsp:cNvSpPr/>
      </dsp:nvSpPr>
      <dsp:spPr>
        <a:xfrm>
          <a:off x="0" y="1285946"/>
          <a:ext cx="6769784" cy="673920"/>
        </a:xfrm>
        <a:prstGeom prst="roundRect">
          <a:avLst/>
        </a:prstGeom>
        <a:solidFill>
          <a:schemeClr val="accent5">
            <a:shade val="80000"/>
            <a:hueOff val="135632"/>
            <a:satOff val="2588"/>
            <a:lumOff val="11428"/>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CN" sz="2400" b="1" kern="1200" dirty="0"/>
            <a:t>Case variation</a:t>
          </a:r>
          <a:r>
            <a:rPr lang="en-CN" sz="2400" kern="1200" dirty="0"/>
            <a:t>:</a:t>
          </a:r>
        </a:p>
      </dsp:txBody>
      <dsp:txXfrm>
        <a:off x="32898" y="1318844"/>
        <a:ext cx="6703988" cy="608124"/>
      </dsp:txXfrm>
    </dsp:sp>
    <dsp:sp modelId="{F56C67CC-E065-954F-9A9F-EE5D81D04DF4}">
      <dsp:nvSpPr>
        <dsp:cNvPr id="0" name=""/>
        <dsp:cNvSpPr/>
      </dsp:nvSpPr>
      <dsp:spPr>
        <a:xfrm>
          <a:off x="0" y="1959866"/>
          <a:ext cx="6769784" cy="5961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4941" tIns="22860" rIns="128016" bIns="22860" numCol="1" spcCol="1270" anchor="t" anchorCtr="0">
          <a:noAutofit/>
        </a:bodyPr>
        <a:lstStyle/>
        <a:p>
          <a:pPr marL="171450" lvl="1" indent="-171450" algn="l" defTabSz="800100">
            <a:lnSpc>
              <a:spcPct val="90000"/>
            </a:lnSpc>
            <a:spcBef>
              <a:spcPct val="0"/>
            </a:spcBef>
            <a:spcAft>
              <a:spcPct val="20000"/>
            </a:spcAft>
            <a:buChar char="•"/>
          </a:pPr>
          <a:r>
            <a:rPr lang="en-CN" sz="1800" kern="1200"/>
            <a:t> Can / can,  COVID / covid</a:t>
          </a:r>
          <a:endParaRPr lang="en-CN" sz="1800" kern="1200" dirty="0"/>
        </a:p>
      </dsp:txBody>
      <dsp:txXfrm>
        <a:off x="0" y="1959866"/>
        <a:ext cx="6769784" cy="596160"/>
      </dsp:txXfrm>
    </dsp:sp>
    <dsp:sp modelId="{CC24A00C-D1E6-F74E-BD17-33A8DEAB2C1F}">
      <dsp:nvSpPr>
        <dsp:cNvPr id="0" name=""/>
        <dsp:cNvSpPr/>
      </dsp:nvSpPr>
      <dsp:spPr>
        <a:xfrm>
          <a:off x="0" y="2556026"/>
          <a:ext cx="6769784" cy="673920"/>
        </a:xfrm>
        <a:prstGeom prst="roundRect">
          <a:avLst/>
        </a:prstGeom>
        <a:solidFill>
          <a:schemeClr val="accent5">
            <a:shade val="80000"/>
            <a:hueOff val="271263"/>
            <a:satOff val="5175"/>
            <a:lumOff val="22855"/>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CN" sz="2400" b="1" kern="1200"/>
            <a:t>Punctuation</a:t>
          </a:r>
          <a:r>
            <a:rPr lang="en-CN" sz="2400" kern="1200"/>
            <a:t>:</a:t>
          </a:r>
          <a:endParaRPr lang="en-CN" sz="2400" kern="1200" dirty="0"/>
        </a:p>
      </dsp:txBody>
      <dsp:txXfrm>
        <a:off x="32898" y="2588924"/>
        <a:ext cx="6703988" cy="608124"/>
      </dsp:txXfrm>
    </dsp:sp>
    <dsp:sp modelId="{17C0A911-2A4C-9440-A9C2-7189D6EF03D4}">
      <dsp:nvSpPr>
        <dsp:cNvPr id="0" name=""/>
        <dsp:cNvSpPr/>
      </dsp:nvSpPr>
      <dsp:spPr>
        <a:xfrm>
          <a:off x="0" y="3229946"/>
          <a:ext cx="6769784" cy="5961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4941" tIns="22860" rIns="128016" bIns="22860" numCol="1" spcCol="1270" anchor="t" anchorCtr="0">
          <a:noAutofit/>
        </a:bodyPr>
        <a:lstStyle/>
        <a:p>
          <a:pPr marL="171450" lvl="1" indent="-171450" algn="l" defTabSz="800100">
            <a:lnSpc>
              <a:spcPct val="90000"/>
            </a:lnSpc>
            <a:spcBef>
              <a:spcPct val="0"/>
            </a:spcBef>
            <a:spcAft>
              <a:spcPct val="20000"/>
            </a:spcAft>
            <a:buChar char="•"/>
          </a:pPr>
          <a:r>
            <a:rPr lang="en-CN" sz="1800" kern="1200"/>
            <a:t> . ? ! : </a:t>
          </a:r>
          <a:endParaRPr lang="en-CN" sz="1800" kern="1200" dirty="0"/>
        </a:p>
      </dsp:txBody>
      <dsp:txXfrm>
        <a:off x="0" y="3229946"/>
        <a:ext cx="6769784" cy="59616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12/13/20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12/13/20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12/13/20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12/13/20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12/13/20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12/13/20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12/13/20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12/13/20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12/13/20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12/13/20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12/13/20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12/13/20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841247" y="1655286"/>
            <a:ext cx="4609057" cy="2610042"/>
          </a:xfrm>
        </p:spPr>
        <p:txBody>
          <a:bodyPr>
            <a:normAutofit/>
          </a:bodyPr>
          <a:lstStyle/>
          <a:p>
            <a:pPr algn="l"/>
            <a:r>
              <a:rPr lang="en-US" sz="4200" b="1">
                <a:latin typeface="Helvetica" pitchFamily="2" charset="0"/>
              </a:rPr>
              <a:t>COMP 472 PROJECT 3</a:t>
            </a:r>
            <a:br>
              <a:rPr lang="en-US" sz="4200">
                <a:latin typeface="Helvetica" pitchFamily="2" charset="0"/>
              </a:rPr>
            </a:br>
            <a:r>
              <a:rPr lang="en-US" sz="4200">
                <a:latin typeface="Helvetica" pitchFamily="2" charset="0"/>
              </a:rPr>
              <a:t>Twitter Content Analysis</a:t>
            </a:r>
          </a:p>
        </p:txBody>
      </p:sp>
      <p:sp>
        <p:nvSpPr>
          <p:cNvPr id="3" name="Subtitle 2"/>
          <p:cNvSpPr>
            <a:spLocks noGrp="1"/>
          </p:cNvSpPr>
          <p:nvPr>
            <p:ph type="subTitle" idx="1"/>
          </p:nvPr>
        </p:nvSpPr>
        <p:spPr>
          <a:xfrm>
            <a:off x="841247" y="4373385"/>
            <a:ext cx="4609057" cy="766040"/>
          </a:xfrm>
        </p:spPr>
        <p:txBody>
          <a:bodyPr vert="horz" lIns="91440" tIns="45720" rIns="91440" bIns="45720" rtlCol="0">
            <a:normAutofit/>
          </a:bodyPr>
          <a:lstStyle/>
          <a:p>
            <a:pPr algn="l"/>
            <a:r>
              <a:rPr lang="en-US" sz="1900"/>
              <a:t>Janghyuk Boo  </a:t>
            </a:r>
            <a:r>
              <a:rPr lang="en-CN" sz="1900"/>
              <a:t>40008835</a:t>
            </a:r>
            <a:endParaRPr lang="en-US" sz="1900"/>
          </a:p>
          <a:p>
            <a:pPr algn="l"/>
            <a:r>
              <a:rPr lang="en-US" sz="1900"/>
              <a:t>Jixuan Li </a:t>
            </a:r>
            <a:r>
              <a:rPr lang="en-CN" sz="1900"/>
              <a:t>40073785</a:t>
            </a:r>
          </a:p>
          <a:p>
            <a:pPr algn="l"/>
            <a:endParaRPr lang="en-US" sz="1900">
              <a:cs typeface="Calibri"/>
            </a:endParaRPr>
          </a:p>
        </p:txBody>
      </p:sp>
      <p:sp>
        <p:nvSpPr>
          <p:cNvPr id="135" name="Freeform: Shape 134">
            <a:extLst>
              <a:ext uri="{FF2B5EF4-FFF2-40B4-BE49-F238E27FC236}">
                <a16:creationId xmlns:a16="http://schemas.microsoft.com/office/drawing/2014/main" id="{F6EF57EF-D042-41D3-83E8-41A1FE6C11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532876" cy="1290953"/>
          </a:xfrm>
          <a:custGeom>
            <a:avLst/>
            <a:gdLst>
              <a:gd name="connsiteX0" fmla="*/ 0 w 5532876"/>
              <a:gd name="connsiteY0" fmla="*/ 0 h 1290953"/>
              <a:gd name="connsiteX1" fmla="*/ 5532876 w 5532876"/>
              <a:gd name="connsiteY1" fmla="*/ 0 h 1290953"/>
              <a:gd name="connsiteX2" fmla="*/ 4936972 w 5532876"/>
              <a:gd name="connsiteY2" fmla="*/ 1290953 h 1290953"/>
              <a:gd name="connsiteX3" fmla="*/ 0 w 5532876"/>
              <a:gd name="connsiteY3" fmla="*/ 1290953 h 1290953"/>
            </a:gdLst>
            <a:ahLst/>
            <a:cxnLst>
              <a:cxn ang="0">
                <a:pos x="connsiteX0" y="connsiteY0"/>
              </a:cxn>
              <a:cxn ang="0">
                <a:pos x="connsiteX1" y="connsiteY1"/>
              </a:cxn>
              <a:cxn ang="0">
                <a:pos x="connsiteX2" y="connsiteY2"/>
              </a:cxn>
              <a:cxn ang="0">
                <a:pos x="connsiteX3" y="connsiteY3"/>
              </a:cxn>
            </a:cxnLst>
            <a:rect l="l" t="t" r="r" b="b"/>
            <a:pathLst>
              <a:path w="5532876" h="1290953">
                <a:moveTo>
                  <a:pt x="0" y="0"/>
                </a:moveTo>
                <a:lnTo>
                  <a:pt x="5532876" y="0"/>
                </a:lnTo>
                <a:lnTo>
                  <a:pt x="4936972" y="1290953"/>
                </a:lnTo>
                <a:lnTo>
                  <a:pt x="0" y="1290953"/>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7" name="Freeform: Shape 136">
            <a:extLst>
              <a:ext uri="{FF2B5EF4-FFF2-40B4-BE49-F238E27FC236}">
                <a16:creationId xmlns:a16="http://schemas.microsoft.com/office/drawing/2014/main" id="{D00A59BB-A268-4F3E-9D41-CA265AF168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7841" y="1"/>
            <a:ext cx="7094159" cy="1290953"/>
          </a:xfrm>
          <a:custGeom>
            <a:avLst/>
            <a:gdLst>
              <a:gd name="connsiteX0" fmla="*/ 595904 w 7094159"/>
              <a:gd name="connsiteY0" fmla="*/ 0 h 1290953"/>
              <a:gd name="connsiteX1" fmla="*/ 7094159 w 7094159"/>
              <a:gd name="connsiteY1" fmla="*/ 0 h 1290953"/>
              <a:gd name="connsiteX2" fmla="*/ 7094159 w 7094159"/>
              <a:gd name="connsiteY2" fmla="*/ 1290553 h 1290953"/>
              <a:gd name="connsiteX3" fmla="*/ 5920618 w 7094159"/>
              <a:gd name="connsiteY3" fmla="*/ 1290553 h 1290953"/>
              <a:gd name="connsiteX4" fmla="*/ 5920618 w 7094159"/>
              <a:gd name="connsiteY4" fmla="*/ 1290953 h 1290953"/>
              <a:gd name="connsiteX5" fmla="*/ 2729248 w 7094159"/>
              <a:gd name="connsiteY5" fmla="*/ 1290953 h 1290953"/>
              <a:gd name="connsiteX6" fmla="*/ 2574303 w 7094159"/>
              <a:gd name="connsiteY6" fmla="*/ 1290953 h 1290953"/>
              <a:gd name="connsiteX7" fmla="*/ 0 w 7094159"/>
              <a:gd name="connsiteY7" fmla="*/ 1290953 h 12909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094159" h="1290953">
                <a:moveTo>
                  <a:pt x="595904" y="0"/>
                </a:moveTo>
                <a:lnTo>
                  <a:pt x="7094159" y="0"/>
                </a:lnTo>
                <a:lnTo>
                  <a:pt x="7094159" y="1290553"/>
                </a:lnTo>
                <a:lnTo>
                  <a:pt x="5920618" y="1290553"/>
                </a:lnTo>
                <a:lnTo>
                  <a:pt x="5920618" y="1290953"/>
                </a:lnTo>
                <a:lnTo>
                  <a:pt x="2729248" y="1290953"/>
                </a:lnTo>
                <a:lnTo>
                  <a:pt x="2574303" y="1290953"/>
                </a:lnTo>
                <a:lnTo>
                  <a:pt x="0" y="1290953"/>
                </a:lnTo>
                <a:close/>
              </a:path>
            </a:pathLst>
          </a:custGeom>
          <a:solidFill>
            <a:srgbClr val="7F7F7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026" name="Picture 2" descr="Twitter hides Trump's tweet for violating its rules about 'glorifying  violence' - CNET">
            <a:extLst>
              <a:ext uri="{FF2B5EF4-FFF2-40B4-BE49-F238E27FC236}">
                <a16:creationId xmlns:a16="http://schemas.microsoft.com/office/drawing/2014/main" id="{FEC83BEC-CCA6-7E4D-9A73-7172B138936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45170" b="1"/>
          <a:stretch/>
        </p:blipFill>
        <p:spPr bwMode="auto">
          <a:xfrm>
            <a:off x="7427682" y="1473660"/>
            <a:ext cx="4016173" cy="3793737"/>
          </a:xfrm>
          <a:prstGeom prst="rect">
            <a:avLst/>
          </a:prstGeom>
          <a:noFill/>
          <a:extLst>
            <a:ext uri="{909E8E84-426E-40DD-AFC4-6F175D3DCCD1}">
              <a14:hiddenFill xmlns:a14="http://schemas.microsoft.com/office/drawing/2010/main">
                <a:solidFill>
                  <a:srgbClr val="FFFFFF"/>
                </a:solidFill>
              </a14:hiddenFill>
            </a:ext>
          </a:extLst>
        </p:spPr>
      </p:pic>
      <p:sp>
        <p:nvSpPr>
          <p:cNvPr id="139" name="Freeform: Shape 138">
            <a:extLst>
              <a:ext uri="{FF2B5EF4-FFF2-40B4-BE49-F238E27FC236}">
                <a16:creationId xmlns:a16="http://schemas.microsoft.com/office/drawing/2014/main" id="{63794DCE-9D34-40DF-AB3F-06DA8ACCDA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22116" y="5450103"/>
            <a:ext cx="5569884" cy="1407897"/>
          </a:xfrm>
          <a:custGeom>
            <a:avLst/>
            <a:gdLst>
              <a:gd name="connsiteX0" fmla="*/ 652041 w 5569884"/>
              <a:gd name="connsiteY0" fmla="*/ 0 h 1407897"/>
              <a:gd name="connsiteX1" fmla="*/ 5569884 w 5569884"/>
              <a:gd name="connsiteY1" fmla="*/ 0 h 1407897"/>
              <a:gd name="connsiteX2" fmla="*/ 5569884 w 5569884"/>
              <a:gd name="connsiteY2" fmla="*/ 1407897 h 1407897"/>
              <a:gd name="connsiteX3" fmla="*/ 0 w 5569884"/>
              <a:gd name="connsiteY3" fmla="*/ 1407897 h 1407897"/>
            </a:gdLst>
            <a:ahLst/>
            <a:cxnLst>
              <a:cxn ang="0">
                <a:pos x="connsiteX0" y="connsiteY0"/>
              </a:cxn>
              <a:cxn ang="0">
                <a:pos x="connsiteX1" y="connsiteY1"/>
              </a:cxn>
              <a:cxn ang="0">
                <a:pos x="connsiteX2" y="connsiteY2"/>
              </a:cxn>
              <a:cxn ang="0">
                <a:pos x="connsiteX3" y="connsiteY3"/>
              </a:cxn>
            </a:cxnLst>
            <a:rect l="l" t="t" r="r" b="b"/>
            <a:pathLst>
              <a:path w="5569884" h="1407897">
                <a:moveTo>
                  <a:pt x="652041" y="0"/>
                </a:moveTo>
                <a:lnTo>
                  <a:pt x="5569884" y="0"/>
                </a:lnTo>
                <a:lnTo>
                  <a:pt x="5569884" y="1407897"/>
                </a:lnTo>
                <a:lnTo>
                  <a:pt x="0" y="1407897"/>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1" name="Freeform: Shape 140">
            <a:extLst>
              <a:ext uri="{FF2B5EF4-FFF2-40B4-BE49-F238E27FC236}">
                <a16:creationId xmlns:a16="http://schemas.microsoft.com/office/drawing/2014/main" id="{45006452-918C-4282-A72C-C9692B6691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450103"/>
            <a:ext cx="7114535" cy="1407897"/>
          </a:xfrm>
          <a:custGeom>
            <a:avLst/>
            <a:gdLst>
              <a:gd name="connsiteX0" fmla="*/ 0 w 7114535"/>
              <a:gd name="connsiteY0" fmla="*/ 0 h 1407897"/>
              <a:gd name="connsiteX1" fmla="*/ 1189345 w 7114535"/>
              <a:gd name="connsiteY1" fmla="*/ 0 h 1407897"/>
              <a:gd name="connsiteX2" fmla="*/ 7114535 w 7114535"/>
              <a:gd name="connsiteY2" fmla="*/ 0 h 1407897"/>
              <a:gd name="connsiteX3" fmla="*/ 6462495 w 7114535"/>
              <a:gd name="connsiteY3" fmla="*/ 1407897 h 1407897"/>
              <a:gd name="connsiteX4" fmla="*/ 0 w 7114535"/>
              <a:gd name="connsiteY4" fmla="*/ 1407897 h 1407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14535" h="1407897">
                <a:moveTo>
                  <a:pt x="0" y="0"/>
                </a:moveTo>
                <a:lnTo>
                  <a:pt x="1189345" y="0"/>
                </a:lnTo>
                <a:lnTo>
                  <a:pt x="7114535" y="0"/>
                </a:lnTo>
                <a:lnTo>
                  <a:pt x="6462495" y="1407897"/>
                </a:lnTo>
                <a:lnTo>
                  <a:pt x="0" y="1407897"/>
                </a:lnTo>
                <a:close/>
              </a:path>
            </a:pathLst>
          </a:custGeom>
          <a:solidFill>
            <a:srgbClr val="7F7F7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C5E6CFF1-2F42-4E10-9A97-F116F46F53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5" name="Picture 34">
            <a:extLst>
              <a:ext uri="{FF2B5EF4-FFF2-40B4-BE49-F238E27FC236}">
                <a16:creationId xmlns:a16="http://schemas.microsoft.com/office/drawing/2014/main" id="{79C9AD1A-325B-4F1D-BBB8-EE72995865DD}"/>
              </a:ext>
            </a:extLst>
          </p:cNvPr>
          <p:cNvPicPr>
            <a:picLocks noChangeAspect="1"/>
          </p:cNvPicPr>
          <p:nvPr/>
        </p:nvPicPr>
        <p:blipFill rotWithShape="1">
          <a:blip r:embed="rId2">
            <a:alphaModFix amt="35000"/>
          </a:blip>
          <a:srcRect t="11409" b="4321"/>
          <a:stretch/>
        </p:blipFill>
        <p:spPr>
          <a:xfrm>
            <a:off x="20" y="1"/>
            <a:ext cx="12191980" cy="6857999"/>
          </a:xfrm>
          <a:prstGeom prst="rect">
            <a:avLst/>
          </a:prstGeom>
        </p:spPr>
      </p:pic>
      <p:sp>
        <p:nvSpPr>
          <p:cNvPr id="2" name="Title 1">
            <a:extLst>
              <a:ext uri="{FF2B5EF4-FFF2-40B4-BE49-F238E27FC236}">
                <a16:creationId xmlns:a16="http://schemas.microsoft.com/office/drawing/2014/main" id="{7C40FEAA-ED17-7544-A42D-5A63751968CD}"/>
              </a:ext>
            </a:extLst>
          </p:cNvPr>
          <p:cNvSpPr>
            <a:spLocks noGrp="1"/>
          </p:cNvSpPr>
          <p:nvPr>
            <p:ph type="title"/>
          </p:nvPr>
        </p:nvSpPr>
        <p:spPr>
          <a:xfrm>
            <a:off x="838201" y="1065862"/>
            <a:ext cx="3313164" cy="4726276"/>
          </a:xfrm>
        </p:spPr>
        <p:txBody>
          <a:bodyPr>
            <a:normAutofit/>
          </a:bodyPr>
          <a:lstStyle/>
          <a:p>
            <a:pPr algn="r"/>
            <a:r>
              <a:rPr lang="en-CN" sz="4000">
                <a:solidFill>
                  <a:srgbClr val="FFFFFF"/>
                </a:solidFill>
              </a:rPr>
              <a:t>Contributions </a:t>
            </a:r>
          </a:p>
        </p:txBody>
      </p:sp>
      <p:cxnSp>
        <p:nvCxnSpPr>
          <p:cNvPr id="41" name="Straight Connector 40">
            <a:extLst>
              <a:ext uri="{FF2B5EF4-FFF2-40B4-BE49-F238E27FC236}">
                <a16:creationId xmlns:a16="http://schemas.microsoft.com/office/drawing/2014/main" id="{67182200-4859-4C8D-BCBB-55B245C28B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3372" y="2286000"/>
            <a:ext cx="0" cy="228600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graphicFrame>
        <p:nvGraphicFramePr>
          <p:cNvPr id="13" name="Content Placeholder 2">
            <a:extLst>
              <a:ext uri="{FF2B5EF4-FFF2-40B4-BE49-F238E27FC236}">
                <a16:creationId xmlns:a16="http://schemas.microsoft.com/office/drawing/2014/main" id="{A32DF673-F0D8-4E5F-B1CB-6076E198E37A}"/>
              </a:ext>
            </a:extLst>
          </p:cNvPr>
          <p:cNvGraphicFramePr>
            <a:graphicFrameLocks noGrp="1"/>
          </p:cNvGraphicFramePr>
          <p:nvPr>
            <p:ph idx="1"/>
            <p:extLst>
              <p:ext uri="{D42A27DB-BD31-4B8C-83A1-F6EECF244321}">
                <p14:modId xmlns:p14="http://schemas.microsoft.com/office/powerpoint/2010/main" val="1205585008"/>
              </p:ext>
            </p:extLst>
          </p:nvPr>
        </p:nvGraphicFramePr>
        <p:xfrm>
          <a:off x="5155379" y="1065862"/>
          <a:ext cx="5744685" cy="47262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608507"/>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useBgFill="1">
        <p:nvSpPr>
          <p:cNvPr id="78" name="Slide Background Fill">
            <a:extLst>
              <a:ext uri="{FF2B5EF4-FFF2-40B4-BE49-F238E27FC236}">
                <a16:creationId xmlns:a16="http://schemas.microsoft.com/office/drawing/2014/main" id="{44D65982-4F00-4330-8DAA-DE6A9E4D6D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Color Cover">
            <a:extLst>
              <a:ext uri="{FF2B5EF4-FFF2-40B4-BE49-F238E27FC236}">
                <a16:creationId xmlns:a16="http://schemas.microsoft.com/office/drawing/2014/main" id="{009115B9-5BFD-478D-9C87-29ADB3AF17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1" y="0"/>
            <a:ext cx="12188949"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2" name="Group 81">
            <a:extLst>
              <a:ext uri="{FF2B5EF4-FFF2-40B4-BE49-F238E27FC236}">
                <a16:creationId xmlns:a16="http://schemas.microsoft.com/office/drawing/2014/main" id="{8D57F946-2E03-4DE1-91F8-25BEDC66356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24" y="-2"/>
            <a:ext cx="3468234" cy="6858000"/>
            <a:chOff x="651279" y="598259"/>
            <a:chExt cx="10889442" cy="5680742"/>
          </a:xfrm>
        </p:grpSpPr>
        <p:sp>
          <p:nvSpPr>
            <p:cNvPr id="83" name="Color">
              <a:extLst>
                <a:ext uri="{FF2B5EF4-FFF2-40B4-BE49-F238E27FC236}">
                  <a16:creationId xmlns:a16="http://schemas.microsoft.com/office/drawing/2014/main" id="{1598881B-E007-4AAF-BA50-0AD6182192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4" name="Color">
              <a:extLst>
                <a:ext uri="{FF2B5EF4-FFF2-40B4-BE49-F238E27FC236}">
                  <a16:creationId xmlns:a16="http://schemas.microsoft.com/office/drawing/2014/main" id="{87A6DD9E-16A5-46AE-A522-D46D6BEDF6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86" name="Group 85">
            <a:extLst>
              <a:ext uri="{FF2B5EF4-FFF2-40B4-BE49-F238E27FC236}">
                <a16:creationId xmlns:a16="http://schemas.microsoft.com/office/drawing/2014/main" id="{43F5E015-E085-4624-B431-B424144486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24" y="0"/>
            <a:ext cx="12188952" cy="6858000"/>
            <a:chOff x="0" y="0"/>
            <a:chExt cx="12188952" cy="6858000"/>
          </a:xfrm>
        </p:grpSpPr>
        <p:sp>
          <p:nvSpPr>
            <p:cNvPr id="87" name="Freeform: Shape 86">
              <a:extLst>
                <a:ext uri="{FF2B5EF4-FFF2-40B4-BE49-F238E27FC236}">
                  <a16:creationId xmlns:a16="http://schemas.microsoft.com/office/drawing/2014/main" id="{4DDB60AE-8B9C-4BA0-93DC-F8C9EBF6D8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88" name="Freeform: Shape 87">
              <a:extLst>
                <a:ext uri="{FF2B5EF4-FFF2-40B4-BE49-F238E27FC236}">
                  <a16:creationId xmlns:a16="http://schemas.microsoft.com/office/drawing/2014/main" id="{9F247760-BE07-41A2-969E-570081E65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89" name="Freeform: Shape 88">
              <a:extLst>
                <a:ext uri="{FF2B5EF4-FFF2-40B4-BE49-F238E27FC236}">
                  <a16:creationId xmlns:a16="http://schemas.microsoft.com/office/drawing/2014/main" id="{57A70BD2-76FC-4BDD-9E64-3B93D5EF36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90" name="Freeform: Shape 89">
              <a:extLst>
                <a:ext uri="{FF2B5EF4-FFF2-40B4-BE49-F238E27FC236}">
                  <a16:creationId xmlns:a16="http://schemas.microsoft.com/office/drawing/2014/main" id="{AADD9643-5489-42CB-9762-FBAC2AAE9F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91" name="Freeform: Shape 90">
              <a:extLst>
                <a:ext uri="{FF2B5EF4-FFF2-40B4-BE49-F238E27FC236}">
                  <a16:creationId xmlns:a16="http://schemas.microsoft.com/office/drawing/2014/main" id="{09A2C16E-2745-4E3D-BECC-D66755221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92" name="Freeform: Shape 91">
              <a:extLst>
                <a:ext uri="{FF2B5EF4-FFF2-40B4-BE49-F238E27FC236}">
                  <a16:creationId xmlns:a16="http://schemas.microsoft.com/office/drawing/2014/main" id="{52E5A063-571D-4461-9869-B3E93F6E69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93" name="Freeform: Shape 92">
              <a:extLst>
                <a:ext uri="{FF2B5EF4-FFF2-40B4-BE49-F238E27FC236}">
                  <a16:creationId xmlns:a16="http://schemas.microsoft.com/office/drawing/2014/main" id="{366019AD-E33B-4DBF-BAD3-AE361160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sp>
        <p:nvSpPr>
          <p:cNvPr id="3" name="Content Placeholder 2">
            <a:extLst>
              <a:ext uri="{FF2B5EF4-FFF2-40B4-BE49-F238E27FC236}">
                <a16:creationId xmlns:a16="http://schemas.microsoft.com/office/drawing/2014/main" id="{A4EDC888-3DFE-6845-96D7-BEB293C539E2}"/>
              </a:ext>
            </a:extLst>
          </p:cNvPr>
          <p:cNvSpPr>
            <a:spLocks noGrp="1"/>
          </p:cNvSpPr>
          <p:nvPr>
            <p:ph idx="1"/>
          </p:nvPr>
        </p:nvSpPr>
        <p:spPr>
          <a:xfrm>
            <a:off x="3686202" y="1439333"/>
            <a:ext cx="7259122" cy="754139"/>
          </a:xfrm>
        </p:spPr>
        <p:txBody>
          <a:bodyPr anchor="ctr">
            <a:normAutofit/>
          </a:bodyPr>
          <a:lstStyle/>
          <a:p>
            <a:pPr marL="0" indent="0">
              <a:buNone/>
            </a:pPr>
            <a:r>
              <a:rPr lang="en-CN" sz="2400" dirty="0">
                <a:solidFill>
                  <a:schemeClr val="tx2"/>
                </a:solidFill>
              </a:rPr>
              <a:t>These elements are irrelevant with the final result, so we removed them before we train the model. </a:t>
            </a:r>
          </a:p>
          <a:p>
            <a:pPr marL="0" indent="0">
              <a:buNone/>
            </a:pPr>
            <a:endParaRPr lang="en-CN" sz="2400" dirty="0">
              <a:solidFill>
                <a:schemeClr val="tx2"/>
              </a:solidFill>
            </a:endParaRPr>
          </a:p>
        </p:txBody>
      </p:sp>
      <p:sp>
        <p:nvSpPr>
          <p:cNvPr id="4" name="TextBox 3">
            <a:extLst>
              <a:ext uri="{FF2B5EF4-FFF2-40B4-BE49-F238E27FC236}">
                <a16:creationId xmlns:a16="http://schemas.microsoft.com/office/drawing/2014/main" id="{C380F7BD-3D38-A641-B643-FF25645445F4}"/>
              </a:ext>
            </a:extLst>
          </p:cNvPr>
          <p:cNvSpPr txBox="1"/>
          <p:nvPr/>
        </p:nvSpPr>
        <p:spPr>
          <a:xfrm>
            <a:off x="307269" y="2496020"/>
            <a:ext cx="3546783" cy="1200329"/>
          </a:xfrm>
          <a:prstGeom prst="rect">
            <a:avLst/>
          </a:prstGeom>
          <a:noFill/>
        </p:spPr>
        <p:txBody>
          <a:bodyPr wrap="square" rtlCol="0">
            <a:spAutoFit/>
          </a:bodyPr>
          <a:lstStyle/>
          <a:p>
            <a:r>
              <a:rPr lang="en-CN" sz="3600" dirty="0">
                <a:solidFill>
                  <a:schemeClr val="bg1"/>
                </a:solidFill>
              </a:rPr>
              <a:t>Data </a:t>
            </a:r>
            <a:br>
              <a:rPr lang="en-CN" sz="3600" dirty="0">
                <a:solidFill>
                  <a:schemeClr val="bg1"/>
                </a:solidFill>
              </a:rPr>
            </a:br>
            <a:r>
              <a:rPr lang="en-CN" sz="3600" dirty="0">
                <a:solidFill>
                  <a:schemeClr val="bg1"/>
                </a:solidFill>
              </a:rPr>
              <a:t>Preprocessing</a:t>
            </a:r>
            <a:endParaRPr lang="en-CN" sz="3600" dirty="0"/>
          </a:p>
        </p:txBody>
      </p:sp>
      <p:graphicFrame>
        <p:nvGraphicFramePr>
          <p:cNvPr id="9" name="Diagram 8">
            <a:extLst>
              <a:ext uri="{FF2B5EF4-FFF2-40B4-BE49-F238E27FC236}">
                <a16:creationId xmlns:a16="http://schemas.microsoft.com/office/drawing/2014/main" id="{283A6EE0-4FBF-B246-83EF-F4A223DD0171}"/>
              </a:ext>
            </a:extLst>
          </p:cNvPr>
          <p:cNvGraphicFramePr/>
          <p:nvPr>
            <p:extLst>
              <p:ext uri="{D42A27DB-BD31-4B8C-83A1-F6EECF244321}">
                <p14:modId xmlns:p14="http://schemas.microsoft.com/office/powerpoint/2010/main" val="3995203088"/>
              </p:ext>
            </p:extLst>
          </p:nvPr>
        </p:nvGraphicFramePr>
        <p:xfrm>
          <a:off x="3794296" y="2173696"/>
          <a:ext cx="6769784" cy="384197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614986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32D8D54-AFF7-4604-9DB0-C8D66698E2F8}"/>
              </a:ext>
            </a:extLst>
          </p:cNvPr>
          <p:cNvSpPr>
            <a:spLocks noGrp="1"/>
          </p:cNvSpPr>
          <p:nvPr>
            <p:ph type="title"/>
          </p:nvPr>
        </p:nvSpPr>
        <p:spPr>
          <a:xfrm>
            <a:off x="4521822" y="521220"/>
            <a:ext cx="7567440" cy="781242"/>
          </a:xfrm>
        </p:spPr>
        <p:txBody>
          <a:bodyPr anchor="b">
            <a:normAutofit/>
          </a:bodyPr>
          <a:lstStyle/>
          <a:p>
            <a:r>
              <a:rPr lang="en-US" sz="4000" dirty="0"/>
              <a:t>Naïve Bayes: OV – FV Comparison</a:t>
            </a:r>
          </a:p>
        </p:txBody>
      </p:sp>
      <p:sp>
        <p:nvSpPr>
          <p:cNvPr id="3" name="Content Placeholder 2">
            <a:extLst>
              <a:ext uri="{FF2B5EF4-FFF2-40B4-BE49-F238E27FC236}">
                <a16:creationId xmlns:a16="http://schemas.microsoft.com/office/drawing/2014/main" id="{A93ADB4F-2A34-4F16-AE6D-892377BE824E}"/>
              </a:ext>
            </a:extLst>
          </p:cNvPr>
          <p:cNvSpPr>
            <a:spLocks noGrp="1"/>
          </p:cNvSpPr>
          <p:nvPr>
            <p:ph idx="1"/>
          </p:nvPr>
        </p:nvSpPr>
        <p:spPr>
          <a:xfrm>
            <a:off x="4521822" y="1374976"/>
            <a:ext cx="6555347" cy="4108046"/>
          </a:xfrm>
        </p:spPr>
        <p:txBody>
          <a:bodyPr anchor="ctr">
            <a:normAutofit/>
          </a:bodyPr>
          <a:lstStyle/>
          <a:p>
            <a:r>
              <a:rPr lang="en-US" sz="2000" b="1" dirty="0"/>
              <a:t>Difference between OV and FV? </a:t>
            </a:r>
            <a:br>
              <a:rPr lang="en-US" sz="2000" dirty="0"/>
            </a:br>
            <a:br>
              <a:rPr lang="en-US" sz="2000" dirty="0"/>
            </a:br>
            <a:r>
              <a:rPr lang="en-US" sz="2000" dirty="0"/>
              <a:t>All terms occurs more than twice pass through the filter</a:t>
            </a:r>
            <a:br>
              <a:rPr lang="en-US" sz="2000" dirty="0"/>
            </a:br>
            <a:r>
              <a:rPr lang="en-US" sz="2000" dirty="0"/>
              <a:t>Single occurrence doesn’t ensure validation of the term</a:t>
            </a:r>
            <a:br>
              <a:rPr lang="en-US" sz="2000" dirty="0"/>
            </a:br>
            <a:r>
              <a:rPr lang="en-US" sz="2000" dirty="0"/>
              <a:t> </a:t>
            </a:r>
          </a:p>
          <a:p>
            <a:r>
              <a:rPr lang="en-US" sz="2000" b="1" dirty="0"/>
              <a:t>Did the reduction in V lead to a significant diff?</a:t>
            </a:r>
            <a:br>
              <a:rPr lang="en-US" sz="2000" dirty="0"/>
            </a:br>
            <a:br>
              <a:rPr lang="en-US" sz="2000" dirty="0"/>
            </a:br>
            <a:r>
              <a:rPr lang="en-US" sz="2000" dirty="0"/>
              <a:t>Yes</a:t>
            </a:r>
          </a:p>
        </p:txBody>
      </p:sp>
      <p:sp>
        <p:nvSpPr>
          <p:cNvPr id="4" name="TextBox 3">
            <a:extLst>
              <a:ext uri="{FF2B5EF4-FFF2-40B4-BE49-F238E27FC236}">
                <a16:creationId xmlns:a16="http://schemas.microsoft.com/office/drawing/2014/main" id="{3097D068-3ACD-0F4E-B8E6-B4322C9A1EB3}"/>
              </a:ext>
            </a:extLst>
          </p:cNvPr>
          <p:cNvSpPr txBox="1"/>
          <p:nvPr/>
        </p:nvSpPr>
        <p:spPr>
          <a:xfrm>
            <a:off x="826394" y="2726313"/>
            <a:ext cx="2351877" cy="95410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N" sz="2800" b="0" i="0" u="none" strike="noStrike" kern="1200" cap="none" spc="0" normalizeH="0" baseline="0" noProof="0" dirty="0">
                <a:ln>
                  <a:noFill/>
                </a:ln>
                <a:solidFill>
                  <a:prstClr val="white"/>
                </a:solidFill>
                <a:effectLst/>
                <a:uLnTx/>
                <a:uFillTx/>
                <a:latin typeface="Calibri" panose="020F0502020204030204"/>
                <a:ea typeface="+mn-ea"/>
                <a:cs typeface="+mn-cs"/>
              </a:rPr>
              <a:t>Result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N" sz="2800" b="0" i="0" u="none" strike="noStrike" kern="1200" cap="none" spc="0" normalizeH="0" baseline="0" noProof="0" dirty="0">
                <a:ln>
                  <a:noFill/>
                </a:ln>
                <a:solidFill>
                  <a:prstClr val="white"/>
                </a:solidFill>
                <a:effectLst/>
                <a:uLnTx/>
                <a:uFillTx/>
                <a:latin typeface="Calibri" panose="020F0502020204030204"/>
                <a:ea typeface="+mn-ea"/>
                <a:cs typeface="+mn-cs"/>
              </a:rPr>
              <a:t>Comparison</a:t>
            </a:r>
          </a:p>
        </p:txBody>
      </p:sp>
    </p:spTree>
    <p:extLst>
      <p:ext uri="{BB962C8B-B14F-4D97-AF65-F5344CB8AC3E}">
        <p14:creationId xmlns:p14="http://schemas.microsoft.com/office/powerpoint/2010/main" val="3225355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32D8D54-AFF7-4604-9DB0-C8D66698E2F8}"/>
              </a:ext>
            </a:extLst>
          </p:cNvPr>
          <p:cNvSpPr>
            <a:spLocks noGrp="1"/>
          </p:cNvSpPr>
          <p:nvPr>
            <p:ph type="title"/>
          </p:nvPr>
        </p:nvSpPr>
        <p:spPr>
          <a:xfrm>
            <a:off x="4521822" y="521220"/>
            <a:ext cx="7567440" cy="781242"/>
          </a:xfrm>
        </p:spPr>
        <p:txBody>
          <a:bodyPr anchor="b">
            <a:normAutofit/>
          </a:bodyPr>
          <a:lstStyle/>
          <a:p>
            <a:r>
              <a:rPr lang="en-US" sz="4000" dirty="0"/>
              <a:t>Naïve Bayes: OV – FV Comparison</a:t>
            </a:r>
          </a:p>
        </p:txBody>
      </p:sp>
      <p:sp>
        <p:nvSpPr>
          <p:cNvPr id="3" name="Content Placeholder 2">
            <a:extLst>
              <a:ext uri="{FF2B5EF4-FFF2-40B4-BE49-F238E27FC236}">
                <a16:creationId xmlns:a16="http://schemas.microsoft.com/office/drawing/2014/main" id="{A93ADB4F-2A34-4F16-AE6D-892377BE824E}"/>
              </a:ext>
            </a:extLst>
          </p:cNvPr>
          <p:cNvSpPr>
            <a:spLocks noGrp="1"/>
          </p:cNvSpPr>
          <p:nvPr>
            <p:ph idx="1"/>
          </p:nvPr>
        </p:nvSpPr>
        <p:spPr>
          <a:xfrm>
            <a:off x="12825457" y="-46711"/>
            <a:ext cx="6555347" cy="5546047"/>
          </a:xfrm>
        </p:spPr>
        <p:txBody>
          <a:bodyPr anchor="ctr">
            <a:normAutofit/>
          </a:bodyPr>
          <a:lstStyle/>
          <a:p>
            <a:r>
              <a:rPr lang="en-US" sz="2000" dirty="0"/>
              <a:t>Difference between OV and FV, </a:t>
            </a:r>
          </a:p>
          <a:p>
            <a:r>
              <a:rPr lang="en-US" sz="2000" dirty="0"/>
              <a:t>what is the size of V </a:t>
            </a:r>
          </a:p>
          <a:p>
            <a:r>
              <a:rPr lang="en-US" sz="2000" dirty="0"/>
              <a:t>did the reduction in V lead to a significant diff?</a:t>
            </a:r>
          </a:p>
          <a:p>
            <a:endParaRPr lang="en-US" sz="2000" dirty="0"/>
          </a:p>
          <a:p>
            <a:r>
              <a:rPr lang="en-US" sz="2000" dirty="0"/>
              <a:t>compare and contrast the performance of each model with one another </a:t>
            </a:r>
          </a:p>
        </p:txBody>
      </p:sp>
      <p:sp>
        <p:nvSpPr>
          <p:cNvPr id="4" name="TextBox 3">
            <a:extLst>
              <a:ext uri="{FF2B5EF4-FFF2-40B4-BE49-F238E27FC236}">
                <a16:creationId xmlns:a16="http://schemas.microsoft.com/office/drawing/2014/main" id="{3097D068-3ACD-0F4E-B8E6-B4322C9A1EB3}"/>
              </a:ext>
            </a:extLst>
          </p:cNvPr>
          <p:cNvSpPr txBox="1"/>
          <p:nvPr/>
        </p:nvSpPr>
        <p:spPr>
          <a:xfrm>
            <a:off x="826394" y="2726313"/>
            <a:ext cx="2351877" cy="954107"/>
          </a:xfrm>
          <a:prstGeom prst="rect">
            <a:avLst/>
          </a:prstGeom>
          <a:noFill/>
        </p:spPr>
        <p:txBody>
          <a:bodyPr wrap="square" rtlCol="0">
            <a:spAutoFit/>
          </a:bodyPr>
          <a:lstStyle/>
          <a:p>
            <a:pPr algn="ctr"/>
            <a:r>
              <a:rPr lang="en-CN" sz="2800" dirty="0">
                <a:solidFill>
                  <a:schemeClr val="bg1"/>
                </a:solidFill>
              </a:rPr>
              <a:t>Result </a:t>
            </a:r>
          </a:p>
          <a:p>
            <a:pPr algn="ctr"/>
            <a:r>
              <a:rPr lang="en-CN" sz="2800" dirty="0">
                <a:solidFill>
                  <a:schemeClr val="bg1"/>
                </a:solidFill>
              </a:rPr>
              <a:t>Comparison</a:t>
            </a:r>
          </a:p>
        </p:txBody>
      </p:sp>
      <p:graphicFrame>
        <p:nvGraphicFramePr>
          <p:cNvPr id="7" name="Chart 6">
            <a:extLst>
              <a:ext uri="{FF2B5EF4-FFF2-40B4-BE49-F238E27FC236}">
                <a16:creationId xmlns:a16="http://schemas.microsoft.com/office/drawing/2014/main" id="{C4724F7B-B1C2-364F-8935-64FAA435DE9C}"/>
              </a:ext>
            </a:extLst>
          </p:cNvPr>
          <p:cNvGraphicFramePr/>
          <p:nvPr>
            <p:extLst>
              <p:ext uri="{D42A27DB-BD31-4B8C-83A1-F6EECF244321}">
                <p14:modId xmlns:p14="http://schemas.microsoft.com/office/powerpoint/2010/main" val="3890100114"/>
              </p:ext>
            </p:extLst>
          </p:nvPr>
        </p:nvGraphicFramePr>
        <p:xfrm>
          <a:off x="4158250" y="1376516"/>
          <a:ext cx="1603453" cy="5302591"/>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7" name="Chart 16">
            <a:extLst>
              <a:ext uri="{FF2B5EF4-FFF2-40B4-BE49-F238E27FC236}">
                <a16:creationId xmlns:a16="http://schemas.microsoft.com/office/drawing/2014/main" id="{5E7123B4-D8AC-074E-8D70-AA842BB0DEE0}"/>
              </a:ext>
            </a:extLst>
          </p:cNvPr>
          <p:cNvGraphicFramePr/>
          <p:nvPr>
            <p:extLst>
              <p:ext uri="{D42A27DB-BD31-4B8C-83A1-F6EECF244321}">
                <p14:modId xmlns:p14="http://schemas.microsoft.com/office/powerpoint/2010/main" val="299196670"/>
              </p:ext>
            </p:extLst>
          </p:nvPr>
        </p:nvGraphicFramePr>
        <p:xfrm>
          <a:off x="5671116" y="1386658"/>
          <a:ext cx="6418146" cy="5302591"/>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4958440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32D8D54-AFF7-4604-9DB0-C8D66698E2F8}"/>
              </a:ext>
            </a:extLst>
          </p:cNvPr>
          <p:cNvSpPr>
            <a:spLocks noGrp="1"/>
          </p:cNvSpPr>
          <p:nvPr>
            <p:ph type="title"/>
          </p:nvPr>
        </p:nvSpPr>
        <p:spPr>
          <a:xfrm>
            <a:off x="4511990" y="511388"/>
            <a:ext cx="7567440" cy="781242"/>
          </a:xfrm>
        </p:spPr>
        <p:txBody>
          <a:bodyPr anchor="b">
            <a:normAutofit/>
          </a:bodyPr>
          <a:lstStyle/>
          <a:p>
            <a:r>
              <a:rPr lang="en-CN" sz="4000" dirty="0"/>
              <a:t>LSTM Model Comparison</a:t>
            </a:r>
            <a:endParaRPr lang="en-US" sz="4000" dirty="0"/>
          </a:p>
        </p:txBody>
      </p:sp>
      <p:sp>
        <p:nvSpPr>
          <p:cNvPr id="4" name="TextBox 3">
            <a:extLst>
              <a:ext uri="{FF2B5EF4-FFF2-40B4-BE49-F238E27FC236}">
                <a16:creationId xmlns:a16="http://schemas.microsoft.com/office/drawing/2014/main" id="{3097D068-3ACD-0F4E-B8E6-B4322C9A1EB3}"/>
              </a:ext>
            </a:extLst>
          </p:cNvPr>
          <p:cNvSpPr txBox="1"/>
          <p:nvPr/>
        </p:nvSpPr>
        <p:spPr>
          <a:xfrm>
            <a:off x="826394" y="2726313"/>
            <a:ext cx="2351877" cy="95410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N" sz="2800" b="0" i="0" u="none" strike="noStrike" kern="1200" cap="none" spc="0" normalizeH="0" baseline="0" noProof="0" dirty="0">
                <a:ln>
                  <a:noFill/>
                </a:ln>
                <a:solidFill>
                  <a:prstClr val="white"/>
                </a:solidFill>
                <a:effectLst/>
                <a:uLnTx/>
                <a:uFillTx/>
                <a:latin typeface="Calibri" panose="020F0502020204030204"/>
                <a:ea typeface="+mn-ea"/>
                <a:cs typeface="+mn-cs"/>
              </a:rPr>
              <a:t>Result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N" sz="2800" b="0" i="0" u="none" strike="noStrike" kern="1200" cap="none" spc="0" normalizeH="0" baseline="0" noProof="0" dirty="0">
                <a:ln>
                  <a:noFill/>
                </a:ln>
                <a:solidFill>
                  <a:prstClr val="white"/>
                </a:solidFill>
                <a:effectLst/>
                <a:uLnTx/>
                <a:uFillTx/>
                <a:latin typeface="Calibri" panose="020F0502020204030204"/>
                <a:ea typeface="+mn-ea"/>
                <a:cs typeface="+mn-cs"/>
              </a:rPr>
              <a:t>Comparison</a:t>
            </a:r>
          </a:p>
        </p:txBody>
      </p:sp>
      <p:graphicFrame>
        <p:nvGraphicFramePr>
          <p:cNvPr id="15" name="Chart 14">
            <a:extLst>
              <a:ext uri="{FF2B5EF4-FFF2-40B4-BE49-F238E27FC236}">
                <a16:creationId xmlns:a16="http://schemas.microsoft.com/office/drawing/2014/main" id="{ABE872B2-DC57-104A-924E-837F2E4F7DE8}"/>
              </a:ext>
            </a:extLst>
          </p:cNvPr>
          <p:cNvGraphicFramePr/>
          <p:nvPr>
            <p:extLst>
              <p:ext uri="{D42A27DB-BD31-4B8C-83A1-F6EECF244321}">
                <p14:modId xmlns:p14="http://schemas.microsoft.com/office/powerpoint/2010/main" val="2689574446"/>
              </p:ext>
            </p:extLst>
          </p:nvPr>
        </p:nvGraphicFramePr>
        <p:xfrm>
          <a:off x="4375129" y="1205547"/>
          <a:ext cx="7178543" cy="541866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2182799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32D8D54-AFF7-4604-9DB0-C8D66698E2F8}"/>
              </a:ext>
            </a:extLst>
          </p:cNvPr>
          <p:cNvSpPr>
            <a:spLocks noGrp="1"/>
          </p:cNvSpPr>
          <p:nvPr>
            <p:ph type="title"/>
          </p:nvPr>
        </p:nvSpPr>
        <p:spPr>
          <a:xfrm>
            <a:off x="4511990" y="511388"/>
            <a:ext cx="7567440" cy="781242"/>
          </a:xfrm>
        </p:spPr>
        <p:txBody>
          <a:bodyPr anchor="b">
            <a:normAutofit/>
          </a:bodyPr>
          <a:lstStyle/>
          <a:p>
            <a:r>
              <a:rPr lang="en-CN" sz="4000" dirty="0"/>
              <a:t>LSTM Model Comparison</a:t>
            </a:r>
            <a:endParaRPr lang="en-US" sz="4000" dirty="0"/>
          </a:p>
        </p:txBody>
      </p:sp>
      <p:sp>
        <p:nvSpPr>
          <p:cNvPr id="4" name="TextBox 3">
            <a:extLst>
              <a:ext uri="{FF2B5EF4-FFF2-40B4-BE49-F238E27FC236}">
                <a16:creationId xmlns:a16="http://schemas.microsoft.com/office/drawing/2014/main" id="{3097D068-3ACD-0F4E-B8E6-B4322C9A1EB3}"/>
              </a:ext>
            </a:extLst>
          </p:cNvPr>
          <p:cNvSpPr txBox="1"/>
          <p:nvPr/>
        </p:nvSpPr>
        <p:spPr>
          <a:xfrm>
            <a:off x="826394" y="2726313"/>
            <a:ext cx="2351877" cy="95410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N" sz="2800" b="0" i="0" u="none" strike="noStrike" kern="1200" cap="none" spc="0" normalizeH="0" baseline="0" noProof="0" dirty="0">
                <a:ln>
                  <a:noFill/>
                </a:ln>
                <a:solidFill>
                  <a:prstClr val="white"/>
                </a:solidFill>
                <a:effectLst/>
                <a:uLnTx/>
                <a:uFillTx/>
                <a:latin typeface="Calibri" panose="020F0502020204030204"/>
                <a:ea typeface="+mn-ea"/>
                <a:cs typeface="+mn-cs"/>
              </a:rPr>
              <a:t>Result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N" sz="2800" b="0" i="0" u="none" strike="noStrike" kern="1200" cap="none" spc="0" normalizeH="0" baseline="0" noProof="0" dirty="0">
                <a:ln>
                  <a:noFill/>
                </a:ln>
                <a:solidFill>
                  <a:prstClr val="white"/>
                </a:solidFill>
                <a:effectLst/>
                <a:uLnTx/>
                <a:uFillTx/>
                <a:latin typeface="Calibri" panose="020F0502020204030204"/>
                <a:ea typeface="+mn-ea"/>
                <a:cs typeface="+mn-cs"/>
              </a:rPr>
              <a:t>Comparison</a:t>
            </a:r>
          </a:p>
        </p:txBody>
      </p:sp>
      <p:graphicFrame>
        <p:nvGraphicFramePr>
          <p:cNvPr id="13" name="Chart 12">
            <a:extLst>
              <a:ext uri="{FF2B5EF4-FFF2-40B4-BE49-F238E27FC236}">
                <a16:creationId xmlns:a16="http://schemas.microsoft.com/office/drawing/2014/main" id="{60F70446-8CD0-914B-8EC8-1E7FB8FE31FF}"/>
              </a:ext>
            </a:extLst>
          </p:cNvPr>
          <p:cNvGraphicFramePr/>
          <p:nvPr>
            <p:extLst>
              <p:ext uri="{D42A27DB-BD31-4B8C-83A1-F6EECF244321}">
                <p14:modId xmlns:p14="http://schemas.microsoft.com/office/powerpoint/2010/main" val="4198847938"/>
              </p:ext>
            </p:extLst>
          </p:nvPr>
        </p:nvGraphicFramePr>
        <p:xfrm>
          <a:off x="4375129" y="1205547"/>
          <a:ext cx="7178543" cy="541866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6035372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32D8D54-AFF7-4604-9DB0-C8D66698E2F8}"/>
              </a:ext>
            </a:extLst>
          </p:cNvPr>
          <p:cNvSpPr>
            <a:spLocks noGrp="1"/>
          </p:cNvSpPr>
          <p:nvPr>
            <p:ph type="title"/>
          </p:nvPr>
        </p:nvSpPr>
        <p:spPr>
          <a:xfrm>
            <a:off x="4621512" y="443986"/>
            <a:ext cx="7567440" cy="781242"/>
          </a:xfrm>
        </p:spPr>
        <p:txBody>
          <a:bodyPr anchor="b">
            <a:normAutofit/>
          </a:bodyPr>
          <a:lstStyle/>
          <a:p>
            <a:r>
              <a:rPr lang="en-CN" sz="4000"/>
              <a:t>Over</a:t>
            </a:r>
            <a:r>
              <a:rPr lang="en-CA" sz="4000"/>
              <a:t>a</a:t>
            </a:r>
            <a:r>
              <a:rPr lang="en-CN" sz="4000"/>
              <a:t>ll Comparison</a:t>
            </a:r>
            <a:endParaRPr lang="en-US" sz="4000"/>
          </a:p>
        </p:txBody>
      </p:sp>
      <p:sp>
        <p:nvSpPr>
          <p:cNvPr id="4" name="TextBox 3">
            <a:extLst>
              <a:ext uri="{FF2B5EF4-FFF2-40B4-BE49-F238E27FC236}">
                <a16:creationId xmlns:a16="http://schemas.microsoft.com/office/drawing/2014/main" id="{3097D068-3ACD-0F4E-B8E6-B4322C9A1EB3}"/>
              </a:ext>
            </a:extLst>
          </p:cNvPr>
          <p:cNvSpPr txBox="1"/>
          <p:nvPr/>
        </p:nvSpPr>
        <p:spPr>
          <a:xfrm>
            <a:off x="826394" y="2726313"/>
            <a:ext cx="2351877" cy="95410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N" sz="2800" b="0" i="0" u="none" strike="noStrike" kern="1200" cap="none" spc="0" normalizeH="0" baseline="0" noProof="0">
                <a:ln>
                  <a:noFill/>
                </a:ln>
                <a:solidFill>
                  <a:prstClr val="white"/>
                </a:solidFill>
                <a:effectLst/>
                <a:uLnTx/>
                <a:uFillTx/>
                <a:latin typeface="Calibri" panose="020F0502020204030204"/>
                <a:ea typeface="+mn-ea"/>
                <a:cs typeface="+mn-cs"/>
              </a:rPr>
              <a:t>Result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N" sz="2800" b="0" i="0" u="none" strike="noStrike" kern="1200" cap="none" spc="0" normalizeH="0" baseline="0" noProof="0">
                <a:ln>
                  <a:noFill/>
                </a:ln>
                <a:solidFill>
                  <a:prstClr val="white"/>
                </a:solidFill>
                <a:effectLst/>
                <a:uLnTx/>
                <a:uFillTx/>
                <a:latin typeface="Calibri" panose="020F0502020204030204"/>
                <a:ea typeface="+mn-ea"/>
                <a:cs typeface="+mn-cs"/>
              </a:rPr>
              <a:t>Comparison</a:t>
            </a:r>
          </a:p>
        </p:txBody>
      </p:sp>
      <p:graphicFrame>
        <p:nvGraphicFramePr>
          <p:cNvPr id="15" name="Chart 14">
            <a:extLst>
              <a:ext uri="{FF2B5EF4-FFF2-40B4-BE49-F238E27FC236}">
                <a16:creationId xmlns:a16="http://schemas.microsoft.com/office/drawing/2014/main" id="{96C4156E-7F8E-3E48-96F7-9BB19FAE08D8}"/>
              </a:ext>
            </a:extLst>
          </p:cNvPr>
          <p:cNvGraphicFramePr/>
          <p:nvPr>
            <p:extLst>
              <p:ext uri="{D42A27DB-BD31-4B8C-83A1-F6EECF244321}">
                <p14:modId xmlns:p14="http://schemas.microsoft.com/office/powerpoint/2010/main" val="3640577010"/>
              </p:ext>
            </p:extLst>
          </p:nvPr>
        </p:nvGraphicFramePr>
        <p:xfrm>
          <a:off x="4124222" y="1425677"/>
          <a:ext cx="2296243" cy="5432323"/>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
            <a:extLst>
              <a:ext uri="{FF2B5EF4-FFF2-40B4-BE49-F238E27FC236}">
                <a16:creationId xmlns:a16="http://schemas.microsoft.com/office/drawing/2014/main" id="{C946A198-222B-4EB4-BE1A-FB9584C26E17}"/>
              </a:ext>
            </a:extLst>
          </p:cNvPr>
          <p:cNvSpPr txBox="1"/>
          <p:nvPr/>
        </p:nvSpPr>
        <p:spPr>
          <a:xfrm>
            <a:off x="6420465" y="1425677"/>
            <a:ext cx="5531004" cy="45243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endParaRPr lang="en-US" dirty="0">
              <a:ea typeface="+mn-lt"/>
              <a:cs typeface="+mn-lt"/>
            </a:endParaRPr>
          </a:p>
          <a:p>
            <a:pPr marL="285750" indent="-285750">
              <a:buFont typeface="Arial"/>
              <a:buChar char="•"/>
            </a:pPr>
            <a:r>
              <a:rPr lang="en-US" dirty="0">
                <a:ea typeface="+mn-lt"/>
                <a:cs typeface="+mn-lt"/>
              </a:rPr>
              <a:t>Sample might be too small to produce significant results </a:t>
            </a:r>
          </a:p>
          <a:p>
            <a:pPr marL="285750" indent="-285750">
              <a:buFont typeface="Arial"/>
              <a:buChar char="•"/>
            </a:pPr>
            <a:r>
              <a:rPr lang="en-US" dirty="0">
                <a:ea typeface="+mn-lt"/>
                <a:cs typeface="+mn-lt"/>
              </a:rPr>
              <a:t>Depending on the use case, We should pick different models. for example, If we want to pick up all the fake news, higher recall is preferred. However, If we just want to show reasonable factual news, higher precision is preferred. </a:t>
            </a:r>
          </a:p>
          <a:p>
            <a:pPr marL="285750" indent="-285750">
              <a:buFont typeface="Arial"/>
              <a:buChar char="•"/>
            </a:pPr>
            <a:r>
              <a:rPr lang="en-US" dirty="0">
                <a:ea typeface="+mn-lt"/>
                <a:cs typeface="+mn-lt"/>
              </a:rPr>
              <a:t>Filtered case was better performing than Original BOV</a:t>
            </a:r>
            <a:endParaRPr lang="en-US" dirty="0"/>
          </a:p>
          <a:p>
            <a:pPr marL="285750" indent="-285750">
              <a:buFont typeface="Arial"/>
              <a:buChar char="•"/>
            </a:pPr>
            <a:r>
              <a:rPr lang="en-US" dirty="0">
                <a:ea typeface="+mn-lt"/>
                <a:cs typeface="+mn-lt"/>
              </a:rPr>
              <a:t>For the LSTM compared to Naive Bayes:</a:t>
            </a:r>
          </a:p>
          <a:p>
            <a:pPr marL="742950" lvl="1" indent="-285750">
              <a:buFont typeface="Arial"/>
              <a:buChar char="•"/>
            </a:pPr>
            <a:r>
              <a:rPr lang="en-US" dirty="0">
                <a:ea typeface="+mn-lt"/>
                <a:cs typeface="+mn-lt"/>
              </a:rPr>
              <a:t>Overall, LSTM is better in most cases.</a:t>
            </a:r>
          </a:p>
          <a:p>
            <a:pPr marL="742950" lvl="1" indent="-285750">
              <a:buFont typeface="Arial"/>
              <a:buChar char="•"/>
            </a:pPr>
            <a:r>
              <a:rPr lang="en-US" dirty="0">
                <a:ea typeface="+mn-lt"/>
                <a:cs typeface="+mn-lt"/>
              </a:rPr>
              <a:t>In both case, </a:t>
            </a:r>
            <a:r>
              <a:rPr lang="en-US" dirty="0" err="1">
                <a:ea typeface="+mn-lt"/>
                <a:cs typeface="+mn-lt"/>
              </a:rPr>
              <a:t>No_recall</a:t>
            </a:r>
            <a:r>
              <a:rPr lang="en-US" dirty="0">
                <a:ea typeface="+mn-lt"/>
                <a:cs typeface="+mn-lt"/>
              </a:rPr>
              <a:t> had the lowest score.</a:t>
            </a:r>
            <a:endParaRPr lang="en-US" dirty="0"/>
          </a:p>
          <a:p>
            <a:pPr marL="742950" lvl="1" indent="-285750">
              <a:buFont typeface="Arial"/>
              <a:buChar char="•"/>
            </a:pPr>
            <a:r>
              <a:rPr lang="en-US" dirty="0">
                <a:ea typeface="+mn-lt"/>
                <a:cs typeface="+mn-lt"/>
              </a:rPr>
              <a:t>better precision for ‘no’ category, implies more results found for ‘valid’ tweets</a:t>
            </a:r>
          </a:p>
          <a:p>
            <a:pPr marL="742950" lvl="1" indent="-285750">
              <a:buFont typeface="Arial"/>
              <a:buChar char="•"/>
            </a:pPr>
            <a:endParaRPr lang="en-US" dirty="0"/>
          </a:p>
          <a:p>
            <a:pPr algn="l"/>
            <a:endParaRPr lang="en-US" dirty="0">
              <a:cs typeface="Calibri"/>
            </a:endParaRPr>
          </a:p>
        </p:txBody>
      </p:sp>
    </p:spTree>
    <p:extLst>
      <p:ext uri="{BB962C8B-B14F-4D97-AF65-F5344CB8AC3E}">
        <p14:creationId xmlns:p14="http://schemas.microsoft.com/office/powerpoint/2010/main" val="38175520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23">
            <a:extLst>
              <a:ext uri="{FF2B5EF4-FFF2-40B4-BE49-F238E27FC236}">
                <a16:creationId xmlns:a16="http://schemas.microsoft.com/office/drawing/2014/main" id="{3E443FD7-A66B-4AA0-872D-B088B9BC5F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1F3BE30-7D64-194E-A77E-D93672F0B00E}"/>
              </a:ext>
            </a:extLst>
          </p:cNvPr>
          <p:cNvSpPr>
            <a:spLocks noGrp="1"/>
          </p:cNvSpPr>
          <p:nvPr>
            <p:ph type="title"/>
          </p:nvPr>
        </p:nvSpPr>
        <p:spPr>
          <a:xfrm>
            <a:off x="1094095" y="851517"/>
            <a:ext cx="5238466" cy="2991416"/>
          </a:xfrm>
        </p:spPr>
        <p:txBody>
          <a:bodyPr vert="horz" lIns="91440" tIns="45720" rIns="91440" bIns="45720" rtlCol="0" anchor="b">
            <a:normAutofit/>
          </a:bodyPr>
          <a:lstStyle/>
          <a:p>
            <a:r>
              <a:rPr lang="en-US" sz="6000" kern="1200">
                <a:solidFill>
                  <a:schemeClr val="tx1"/>
                </a:solidFill>
                <a:latin typeface="+mj-lt"/>
                <a:ea typeface="+mj-ea"/>
                <a:cs typeface="+mj-cs"/>
              </a:rPr>
              <a:t>Thank you </a:t>
            </a:r>
          </a:p>
        </p:txBody>
      </p:sp>
      <p:sp>
        <p:nvSpPr>
          <p:cNvPr id="35" name="Freeform: Shape 25">
            <a:extLst>
              <a:ext uri="{FF2B5EF4-FFF2-40B4-BE49-F238E27FC236}">
                <a16:creationId xmlns:a16="http://schemas.microsoft.com/office/drawing/2014/main" id="{C04BE0EF-3561-49B4-9A29-F283168A9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0370" y="851518"/>
            <a:ext cx="6184806" cy="5154967"/>
          </a:xfrm>
          <a:custGeom>
            <a:avLst/>
            <a:gdLst>
              <a:gd name="connsiteX0" fmla="*/ 363179 w 6184806"/>
              <a:gd name="connsiteY0" fmla="*/ 3125191 h 5154967"/>
              <a:gd name="connsiteX1" fmla="*/ 898270 w 6184806"/>
              <a:gd name="connsiteY1" fmla="*/ 3125191 h 5154967"/>
              <a:gd name="connsiteX2" fmla="*/ 980326 w 6184806"/>
              <a:gd name="connsiteY2" fmla="*/ 3173551 h 5154967"/>
              <a:gd name="connsiteX3" fmla="*/ 1248448 w 6184806"/>
              <a:gd name="connsiteY3" fmla="*/ 3635277 h 5154967"/>
              <a:gd name="connsiteX4" fmla="*/ 1248448 w 6184806"/>
              <a:gd name="connsiteY4" fmla="*/ 3729695 h 5154967"/>
              <a:gd name="connsiteX5" fmla="*/ 980326 w 6184806"/>
              <a:gd name="connsiteY5" fmla="*/ 4191421 h 5154967"/>
              <a:gd name="connsiteX6" fmla="*/ 898270 w 6184806"/>
              <a:gd name="connsiteY6" fmla="*/ 4239781 h 5154967"/>
              <a:gd name="connsiteX7" fmla="*/ 363179 w 6184806"/>
              <a:gd name="connsiteY7" fmla="*/ 4239781 h 5154967"/>
              <a:gd name="connsiteX8" fmla="*/ 279969 w 6184806"/>
              <a:gd name="connsiteY8" fmla="*/ 4191421 h 5154967"/>
              <a:gd name="connsiteX9" fmla="*/ 13002 w 6184806"/>
              <a:gd name="connsiteY9" fmla="*/ 3729695 h 5154967"/>
              <a:gd name="connsiteX10" fmla="*/ 13002 w 6184806"/>
              <a:gd name="connsiteY10" fmla="*/ 3635277 h 5154967"/>
              <a:gd name="connsiteX11" fmla="*/ 279969 w 6184806"/>
              <a:gd name="connsiteY11" fmla="*/ 3173551 h 5154967"/>
              <a:gd name="connsiteX12" fmla="*/ 363179 w 6184806"/>
              <a:gd name="connsiteY12" fmla="*/ 3125191 h 5154967"/>
              <a:gd name="connsiteX13" fmla="*/ 2489721 w 6184806"/>
              <a:gd name="connsiteY13" fmla="*/ 570035 h 5154967"/>
              <a:gd name="connsiteX14" fmla="*/ 2764862 w 6184806"/>
              <a:gd name="connsiteY14" fmla="*/ 570035 h 5154967"/>
              <a:gd name="connsiteX15" fmla="*/ 2796959 w 6184806"/>
              <a:gd name="connsiteY15" fmla="*/ 570035 h 5154967"/>
              <a:gd name="connsiteX16" fmla="*/ 2827587 w 6184806"/>
              <a:gd name="connsiteY16" fmla="*/ 622777 h 5154967"/>
              <a:gd name="connsiteX17" fmla="*/ 2977604 w 6184806"/>
              <a:gd name="connsiteY17" fmla="*/ 881117 h 5154967"/>
              <a:gd name="connsiteX18" fmla="*/ 2977604 w 6184806"/>
              <a:gd name="connsiteY18" fmla="*/ 1025720 h 5154967"/>
              <a:gd name="connsiteX19" fmla="*/ 2566968 w 6184806"/>
              <a:gd name="connsiteY19" fmla="*/ 1732863 h 5154967"/>
              <a:gd name="connsiteX20" fmla="*/ 2441299 w 6184806"/>
              <a:gd name="connsiteY20" fmla="*/ 1806927 h 5154967"/>
              <a:gd name="connsiteX21" fmla="*/ 1621798 w 6184806"/>
              <a:gd name="connsiteY21" fmla="*/ 1806927 h 5154967"/>
              <a:gd name="connsiteX22" fmla="*/ 1583218 w 6184806"/>
              <a:gd name="connsiteY22" fmla="*/ 1801802 h 5154967"/>
              <a:gd name="connsiteX23" fmla="*/ 1556683 w 6184806"/>
              <a:gd name="connsiteY23" fmla="*/ 1790677 h 5154967"/>
              <a:gd name="connsiteX24" fmla="*/ 1572899 w 6184806"/>
              <a:gd name="connsiteY24" fmla="*/ 1762630 h 5154967"/>
              <a:gd name="connsiteX25" fmla="*/ 2147429 w 6184806"/>
              <a:gd name="connsiteY25" fmla="*/ 768968 h 5154967"/>
              <a:gd name="connsiteX26" fmla="*/ 2489721 w 6184806"/>
              <a:gd name="connsiteY26" fmla="*/ 570035 h 5154967"/>
              <a:gd name="connsiteX27" fmla="*/ 1573268 w 6184806"/>
              <a:gd name="connsiteY27" fmla="*/ 0 h 5154967"/>
              <a:gd name="connsiteX28" fmla="*/ 2497662 w 6184806"/>
              <a:gd name="connsiteY28" fmla="*/ 0 h 5154967"/>
              <a:gd name="connsiteX29" fmla="*/ 2639415 w 6184806"/>
              <a:gd name="connsiteY29" fmla="*/ 83546 h 5154967"/>
              <a:gd name="connsiteX30" fmla="*/ 2887862 w 6184806"/>
              <a:gd name="connsiteY30" fmla="*/ 511387 h 5154967"/>
              <a:gd name="connsiteX31" fmla="*/ 2915928 w 6184806"/>
              <a:gd name="connsiteY31" fmla="*/ 559720 h 5154967"/>
              <a:gd name="connsiteX32" fmla="*/ 2893844 w 6184806"/>
              <a:gd name="connsiteY32" fmla="*/ 559720 h 5154967"/>
              <a:gd name="connsiteX33" fmla="*/ 2789466 w 6184806"/>
              <a:gd name="connsiteY33" fmla="*/ 559720 h 5154967"/>
              <a:gd name="connsiteX34" fmla="*/ 2744122 w 6184806"/>
              <a:gd name="connsiteY34" fmla="*/ 481634 h 5154967"/>
              <a:gd name="connsiteX35" fmla="*/ 2570885 w 6184806"/>
              <a:gd name="connsiteY35" fmla="*/ 183309 h 5154967"/>
              <a:gd name="connsiteX36" fmla="*/ 2445216 w 6184806"/>
              <a:gd name="connsiteY36" fmla="*/ 109243 h 5154967"/>
              <a:gd name="connsiteX37" fmla="*/ 1625714 w 6184806"/>
              <a:gd name="connsiteY37" fmla="*/ 109243 h 5154967"/>
              <a:gd name="connsiteX38" fmla="*/ 1498276 w 6184806"/>
              <a:gd name="connsiteY38" fmla="*/ 183309 h 5154967"/>
              <a:gd name="connsiteX39" fmla="*/ 1089410 w 6184806"/>
              <a:gd name="connsiteY39" fmla="*/ 890450 h 5154967"/>
              <a:gd name="connsiteX40" fmla="*/ 1089410 w 6184806"/>
              <a:gd name="connsiteY40" fmla="*/ 1035054 h 5154967"/>
              <a:gd name="connsiteX41" fmla="*/ 1498276 w 6184806"/>
              <a:gd name="connsiteY41" fmla="*/ 1742196 h 5154967"/>
              <a:gd name="connsiteX42" fmla="*/ 1552039 w 6184806"/>
              <a:gd name="connsiteY42" fmla="*/ 1796422 h 5154967"/>
              <a:gd name="connsiteX43" fmla="*/ 1558260 w 6184806"/>
              <a:gd name="connsiteY43" fmla="*/ 1799029 h 5154967"/>
              <a:gd name="connsiteX44" fmla="*/ 1524911 w 6184806"/>
              <a:gd name="connsiteY44" fmla="*/ 1856707 h 5154967"/>
              <a:gd name="connsiteX45" fmla="*/ 1500108 w 6184806"/>
              <a:gd name="connsiteY45" fmla="*/ 1899604 h 5154967"/>
              <a:gd name="connsiteX46" fmla="*/ 1525834 w 6184806"/>
              <a:gd name="connsiteY46" fmla="*/ 1910390 h 5154967"/>
              <a:gd name="connsiteX47" fmla="*/ 1569352 w 6184806"/>
              <a:gd name="connsiteY47" fmla="*/ 1916170 h 5154967"/>
              <a:gd name="connsiteX48" fmla="*/ 2493745 w 6184806"/>
              <a:gd name="connsiteY48" fmla="*/ 1916170 h 5154967"/>
              <a:gd name="connsiteX49" fmla="*/ 2635498 w 6184806"/>
              <a:gd name="connsiteY49" fmla="*/ 1832627 h 5154967"/>
              <a:gd name="connsiteX50" fmla="*/ 3098693 w 6184806"/>
              <a:gd name="connsiteY50" fmla="*/ 1034974 h 5154967"/>
              <a:gd name="connsiteX51" fmla="*/ 3098693 w 6184806"/>
              <a:gd name="connsiteY51" fmla="*/ 871863 h 5154967"/>
              <a:gd name="connsiteX52" fmla="*/ 2945803 w 6184806"/>
              <a:gd name="connsiteY52" fmla="*/ 608576 h 5154967"/>
              <a:gd name="connsiteX53" fmla="*/ 2923422 w 6184806"/>
              <a:gd name="connsiteY53" fmla="*/ 570035 h 5154967"/>
              <a:gd name="connsiteX54" fmla="*/ 3027104 w 6184806"/>
              <a:gd name="connsiteY54" fmla="*/ 570035 h 5154967"/>
              <a:gd name="connsiteX55" fmla="*/ 4690846 w 6184806"/>
              <a:gd name="connsiteY55" fmla="*/ 570035 h 5154967"/>
              <a:gd name="connsiteX56" fmla="*/ 5028384 w 6184806"/>
              <a:gd name="connsiteY56" fmla="*/ 768968 h 5154967"/>
              <a:gd name="connsiteX57" fmla="*/ 6131323 w 6184806"/>
              <a:gd name="connsiteY57" fmla="*/ 2668304 h 5154967"/>
              <a:gd name="connsiteX58" fmla="*/ 6131323 w 6184806"/>
              <a:gd name="connsiteY58" fmla="*/ 3056698 h 5154967"/>
              <a:gd name="connsiteX59" fmla="*/ 5028384 w 6184806"/>
              <a:gd name="connsiteY59" fmla="*/ 4956035 h 5154967"/>
              <a:gd name="connsiteX60" fmla="*/ 4690846 w 6184806"/>
              <a:gd name="connsiteY60" fmla="*/ 5154967 h 5154967"/>
              <a:gd name="connsiteX61" fmla="*/ 2489721 w 6184806"/>
              <a:gd name="connsiteY61" fmla="*/ 5154967 h 5154967"/>
              <a:gd name="connsiteX62" fmla="*/ 2147429 w 6184806"/>
              <a:gd name="connsiteY62" fmla="*/ 4956035 h 5154967"/>
              <a:gd name="connsiteX63" fmla="*/ 1049243 w 6184806"/>
              <a:gd name="connsiteY63" fmla="*/ 3056698 h 5154967"/>
              <a:gd name="connsiteX64" fmla="*/ 1049243 w 6184806"/>
              <a:gd name="connsiteY64" fmla="*/ 2668304 h 5154967"/>
              <a:gd name="connsiteX65" fmla="*/ 1457007 w 6184806"/>
              <a:gd name="connsiteY65" fmla="*/ 1963067 h 5154967"/>
              <a:gd name="connsiteX66" fmla="*/ 1491373 w 6184806"/>
              <a:gd name="connsiteY66" fmla="*/ 1903634 h 5154967"/>
              <a:gd name="connsiteX67" fmla="*/ 1490164 w 6184806"/>
              <a:gd name="connsiteY67" fmla="*/ 1903127 h 5154967"/>
              <a:gd name="connsiteX68" fmla="*/ 1429519 w 6184806"/>
              <a:gd name="connsiteY68" fmla="*/ 1841960 h 5154967"/>
              <a:gd name="connsiteX69" fmla="*/ 968320 w 6184806"/>
              <a:gd name="connsiteY69" fmla="*/ 1044307 h 5154967"/>
              <a:gd name="connsiteX70" fmla="*/ 968320 w 6184806"/>
              <a:gd name="connsiteY70" fmla="*/ 881196 h 5154967"/>
              <a:gd name="connsiteX71" fmla="*/ 1429519 w 6184806"/>
              <a:gd name="connsiteY71" fmla="*/ 83546 h 5154967"/>
              <a:gd name="connsiteX72" fmla="*/ 1573268 w 6184806"/>
              <a:gd name="connsiteY72" fmla="*/ 0 h 5154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184806" h="5154967">
                <a:moveTo>
                  <a:pt x="363179" y="3125191"/>
                </a:moveTo>
                <a:cubicBezTo>
                  <a:pt x="363179" y="3125191"/>
                  <a:pt x="363179" y="3125191"/>
                  <a:pt x="898270" y="3125191"/>
                </a:cubicBezTo>
                <a:cubicBezTo>
                  <a:pt x="931786" y="3125191"/>
                  <a:pt x="964145" y="3143614"/>
                  <a:pt x="980326" y="3173551"/>
                </a:cubicBezTo>
                <a:cubicBezTo>
                  <a:pt x="980326" y="3173551"/>
                  <a:pt x="980326" y="3173551"/>
                  <a:pt x="1248448" y="3635277"/>
                </a:cubicBezTo>
                <a:cubicBezTo>
                  <a:pt x="1265784" y="3664063"/>
                  <a:pt x="1265784" y="3700909"/>
                  <a:pt x="1248448" y="3729695"/>
                </a:cubicBezTo>
                <a:cubicBezTo>
                  <a:pt x="1248448" y="3729695"/>
                  <a:pt x="1248448" y="3729695"/>
                  <a:pt x="980326" y="4191421"/>
                </a:cubicBezTo>
                <a:cubicBezTo>
                  <a:pt x="964145" y="4221358"/>
                  <a:pt x="931786" y="4239781"/>
                  <a:pt x="898270" y="4239781"/>
                </a:cubicBezTo>
                <a:cubicBezTo>
                  <a:pt x="898270" y="4239781"/>
                  <a:pt x="898270" y="4239781"/>
                  <a:pt x="363179" y="4239781"/>
                </a:cubicBezTo>
                <a:cubicBezTo>
                  <a:pt x="328508" y="4239781"/>
                  <a:pt x="297305" y="4221358"/>
                  <a:pt x="279969" y="4191421"/>
                </a:cubicBezTo>
                <a:cubicBezTo>
                  <a:pt x="279969" y="4191421"/>
                  <a:pt x="279969" y="4191421"/>
                  <a:pt x="13002" y="3729695"/>
                </a:cubicBezTo>
                <a:cubicBezTo>
                  <a:pt x="-4334" y="3700909"/>
                  <a:pt x="-4334" y="3664063"/>
                  <a:pt x="13002" y="3635277"/>
                </a:cubicBezTo>
                <a:cubicBezTo>
                  <a:pt x="13002" y="3635277"/>
                  <a:pt x="13002" y="3635277"/>
                  <a:pt x="279969" y="3173551"/>
                </a:cubicBezTo>
                <a:cubicBezTo>
                  <a:pt x="297305" y="3143614"/>
                  <a:pt x="328508" y="3125191"/>
                  <a:pt x="363179" y="3125191"/>
                </a:cubicBezTo>
                <a:close/>
                <a:moveTo>
                  <a:pt x="2489721" y="570035"/>
                </a:moveTo>
                <a:cubicBezTo>
                  <a:pt x="2489721" y="570035"/>
                  <a:pt x="2489721" y="570035"/>
                  <a:pt x="2764862" y="570035"/>
                </a:cubicBezTo>
                <a:lnTo>
                  <a:pt x="2796959" y="570035"/>
                </a:lnTo>
                <a:lnTo>
                  <a:pt x="2827587" y="622777"/>
                </a:lnTo>
                <a:cubicBezTo>
                  <a:pt x="2870233" y="696217"/>
                  <a:pt x="2919858" y="781675"/>
                  <a:pt x="2977604" y="881117"/>
                </a:cubicBezTo>
                <a:cubicBezTo>
                  <a:pt x="3004153" y="925204"/>
                  <a:pt x="3004153" y="981634"/>
                  <a:pt x="2977604" y="1025720"/>
                </a:cubicBezTo>
                <a:cubicBezTo>
                  <a:pt x="2977604" y="1025720"/>
                  <a:pt x="2977604" y="1025720"/>
                  <a:pt x="2566968" y="1732863"/>
                </a:cubicBezTo>
                <a:cubicBezTo>
                  <a:pt x="2542188" y="1778712"/>
                  <a:pt x="2492629" y="1806927"/>
                  <a:pt x="2441299" y="1806927"/>
                </a:cubicBezTo>
                <a:cubicBezTo>
                  <a:pt x="2441299" y="1806927"/>
                  <a:pt x="2441299" y="1806927"/>
                  <a:pt x="1621798" y="1806927"/>
                </a:cubicBezTo>
                <a:cubicBezTo>
                  <a:pt x="1608523" y="1806927"/>
                  <a:pt x="1595580" y="1805163"/>
                  <a:pt x="1583218" y="1801802"/>
                </a:cubicBezTo>
                <a:lnTo>
                  <a:pt x="1556683" y="1790677"/>
                </a:lnTo>
                <a:lnTo>
                  <a:pt x="1572899" y="1762630"/>
                </a:lnTo>
                <a:cubicBezTo>
                  <a:pt x="1719523" y="1509042"/>
                  <a:pt x="1907201" y="1184448"/>
                  <a:pt x="2147429" y="768968"/>
                </a:cubicBezTo>
                <a:cubicBezTo>
                  <a:pt x="2218739" y="645819"/>
                  <a:pt x="2347099" y="570035"/>
                  <a:pt x="2489721" y="570035"/>
                </a:cubicBezTo>
                <a:close/>
                <a:moveTo>
                  <a:pt x="1573268" y="0"/>
                </a:moveTo>
                <a:cubicBezTo>
                  <a:pt x="1573268" y="0"/>
                  <a:pt x="1573268" y="0"/>
                  <a:pt x="2497662" y="0"/>
                </a:cubicBezTo>
                <a:cubicBezTo>
                  <a:pt x="2555561" y="0"/>
                  <a:pt x="2611463" y="31828"/>
                  <a:pt x="2639415" y="83546"/>
                </a:cubicBezTo>
                <a:cubicBezTo>
                  <a:pt x="2639415" y="83546"/>
                  <a:pt x="2639415" y="83546"/>
                  <a:pt x="2887862" y="511387"/>
                </a:cubicBezTo>
                <a:lnTo>
                  <a:pt x="2915928" y="559720"/>
                </a:lnTo>
                <a:lnTo>
                  <a:pt x="2893844" y="559720"/>
                </a:lnTo>
                <a:lnTo>
                  <a:pt x="2789466" y="559720"/>
                </a:lnTo>
                <a:lnTo>
                  <a:pt x="2744122" y="481634"/>
                </a:lnTo>
                <a:cubicBezTo>
                  <a:pt x="2570885" y="183309"/>
                  <a:pt x="2570885" y="183309"/>
                  <a:pt x="2570885" y="183309"/>
                </a:cubicBezTo>
                <a:cubicBezTo>
                  <a:pt x="2546104" y="137459"/>
                  <a:pt x="2496545" y="109243"/>
                  <a:pt x="2445216" y="109243"/>
                </a:cubicBezTo>
                <a:cubicBezTo>
                  <a:pt x="1625714" y="109243"/>
                  <a:pt x="1625714" y="109243"/>
                  <a:pt x="1625714" y="109243"/>
                </a:cubicBezTo>
                <a:cubicBezTo>
                  <a:pt x="1572615" y="109243"/>
                  <a:pt x="1524825" y="137459"/>
                  <a:pt x="1498276" y="183309"/>
                </a:cubicBezTo>
                <a:cubicBezTo>
                  <a:pt x="1089410" y="890450"/>
                  <a:pt x="1089410" y="890450"/>
                  <a:pt x="1089410" y="890450"/>
                </a:cubicBezTo>
                <a:cubicBezTo>
                  <a:pt x="1062860" y="934537"/>
                  <a:pt x="1062860" y="990967"/>
                  <a:pt x="1089410" y="1035054"/>
                </a:cubicBezTo>
                <a:cubicBezTo>
                  <a:pt x="1498276" y="1742196"/>
                  <a:pt x="1498276" y="1742196"/>
                  <a:pt x="1498276" y="1742196"/>
                </a:cubicBezTo>
                <a:cubicBezTo>
                  <a:pt x="1511551" y="1765121"/>
                  <a:pt x="1530135" y="1783637"/>
                  <a:pt x="1552039" y="1796422"/>
                </a:cubicBezTo>
                <a:lnTo>
                  <a:pt x="1558260" y="1799029"/>
                </a:lnTo>
                <a:lnTo>
                  <a:pt x="1524911" y="1856707"/>
                </a:lnTo>
                <a:lnTo>
                  <a:pt x="1500108" y="1899604"/>
                </a:lnTo>
                <a:lnTo>
                  <a:pt x="1525834" y="1910390"/>
                </a:lnTo>
                <a:cubicBezTo>
                  <a:pt x="1539779" y="1914181"/>
                  <a:pt x="1554378" y="1916170"/>
                  <a:pt x="1569352" y="1916170"/>
                </a:cubicBezTo>
                <a:cubicBezTo>
                  <a:pt x="2493745" y="1916170"/>
                  <a:pt x="2493745" y="1916170"/>
                  <a:pt x="2493745" y="1916170"/>
                </a:cubicBezTo>
                <a:cubicBezTo>
                  <a:pt x="2551645" y="1916170"/>
                  <a:pt x="2607546" y="1884345"/>
                  <a:pt x="2635498" y="1832627"/>
                </a:cubicBezTo>
                <a:cubicBezTo>
                  <a:pt x="3098693" y="1034974"/>
                  <a:pt x="3098693" y="1034974"/>
                  <a:pt x="3098693" y="1034974"/>
                </a:cubicBezTo>
                <a:cubicBezTo>
                  <a:pt x="3128641" y="985246"/>
                  <a:pt x="3128641" y="921593"/>
                  <a:pt x="3098693" y="871863"/>
                </a:cubicBezTo>
                <a:cubicBezTo>
                  <a:pt x="3040794" y="772157"/>
                  <a:pt x="2990132" y="684914"/>
                  <a:pt x="2945803" y="608576"/>
                </a:cubicBezTo>
                <a:lnTo>
                  <a:pt x="2923422" y="570035"/>
                </a:lnTo>
                <a:lnTo>
                  <a:pt x="3027104" y="570035"/>
                </a:lnTo>
                <a:cubicBezTo>
                  <a:pt x="3349535" y="570035"/>
                  <a:pt x="3865424" y="570035"/>
                  <a:pt x="4690846" y="570035"/>
                </a:cubicBezTo>
                <a:cubicBezTo>
                  <a:pt x="4828714" y="570035"/>
                  <a:pt x="4961827" y="645819"/>
                  <a:pt x="5028384" y="768968"/>
                </a:cubicBezTo>
                <a:cubicBezTo>
                  <a:pt x="5028384" y="768968"/>
                  <a:pt x="5028384" y="768968"/>
                  <a:pt x="6131323" y="2668304"/>
                </a:cubicBezTo>
                <a:cubicBezTo>
                  <a:pt x="6202634" y="2786717"/>
                  <a:pt x="6202634" y="2938285"/>
                  <a:pt x="6131323" y="3056698"/>
                </a:cubicBezTo>
                <a:cubicBezTo>
                  <a:pt x="6131323" y="3056698"/>
                  <a:pt x="6131323" y="3056698"/>
                  <a:pt x="5028384" y="4956035"/>
                </a:cubicBezTo>
                <a:cubicBezTo>
                  <a:pt x="4961827" y="5079184"/>
                  <a:pt x="4828714" y="5154967"/>
                  <a:pt x="4690846" y="5154967"/>
                </a:cubicBezTo>
                <a:cubicBezTo>
                  <a:pt x="4690846" y="5154967"/>
                  <a:pt x="4690846" y="5154967"/>
                  <a:pt x="2489721" y="5154967"/>
                </a:cubicBezTo>
                <a:cubicBezTo>
                  <a:pt x="2347099" y="5154967"/>
                  <a:pt x="2218739" y="5079184"/>
                  <a:pt x="2147429" y="4956035"/>
                </a:cubicBezTo>
                <a:cubicBezTo>
                  <a:pt x="2147429" y="4956035"/>
                  <a:pt x="2147429" y="4956035"/>
                  <a:pt x="1049243" y="3056698"/>
                </a:cubicBezTo>
                <a:cubicBezTo>
                  <a:pt x="977932" y="2938285"/>
                  <a:pt x="977932" y="2786717"/>
                  <a:pt x="1049243" y="2668304"/>
                </a:cubicBezTo>
                <a:cubicBezTo>
                  <a:pt x="1049243" y="2668304"/>
                  <a:pt x="1049243" y="2668304"/>
                  <a:pt x="1457007" y="1963067"/>
                </a:cubicBezTo>
                <a:lnTo>
                  <a:pt x="1491373" y="1903634"/>
                </a:lnTo>
                <a:lnTo>
                  <a:pt x="1490164" y="1903127"/>
                </a:lnTo>
                <a:cubicBezTo>
                  <a:pt x="1465456" y="1888705"/>
                  <a:pt x="1444493" y="1867820"/>
                  <a:pt x="1429519" y="1841960"/>
                </a:cubicBezTo>
                <a:cubicBezTo>
                  <a:pt x="1429519" y="1841960"/>
                  <a:pt x="1429519" y="1841960"/>
                  <a:pt x="968320" y="1044307"/>
                </a:cubicBezTo>
                <a:cubicBezTo>
                  <a:pt x="938371" y="994579"/>
                  <a:pt x="938371" y="930926"/>
                  <a:pt x="968320" y="881196"/>
                </a:cubicBezTo>
                <a:cubicBezTo>
                  <a:pt x="968320" y="881196"/>
                  <a:pt x="968320" y="881196"/>
                  <a:pt x="1429519" y="83546"/>
                </a:cubicBezTo>
                <a:cubicBezTo>
                  <a:pt x="1459466" y="31828"/>
                  <a:pt x="1513373" y="0"/>
                  <a:pt x="1573268"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 name="Graphic 5" descr="Right Double Quote">
            <a:extLst>
              <a:ext uri="{FF2B5EF4-FFF2-40B4-BE49-F238E27FC236}">
                <a16:creationId xmlns:a16="http://schemas.microsoft.com/office/drawing/2014/main" id="{3261D659-A3DA-4154-839D-8874448B77C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531503" y="2129307"/>
            <a:ext cx="3217333" cy="3217333"/>
          </a:xfrm>
          <a:prstGeom prst="rect">
            <a:avLst/>
          </a:prstGeom>
        </p:spPr>
      </p:pic>
    </p:spTree>
    <p:extLst>
      <p:ext uri="{BB962C8B-B14F-4D97-AF65-F5344CB8AC3E}">
        <p14:creationId xmlns:p14="http://schemas.microsoft.com/office/powerpoint/2010/main" val="365653617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15</TotalTime>
  <Words>322</Words>
  <Application>Microsoft Macintosh PowerPoint</Application>
  <PresentationFormat>Widescreen</PresentationFormat>
  <Paragraphs>53</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Helvetica</vt:lpstr>
      <vt:lpstr>office theme</vt:lpstr>
      <vt:lpstr>COMP 472 PROJECT 3 Twitter Content Analysis</vt:lpstr>
      <vt:lpstr>Contributions </vt:lpstr>
      <vt:lpstr>PowerPoint Presentation</vt:lpstr>
      <vt:lpstr>Naïve Bayes: OV – FV Comparison</vt:lpstr>
      <vt:lpstr>Naïve Bayes: OV – FV Comparison</vt:lpstr>
      <vt:lpstr>LSTM Model Comparison</vt:lpstr>
      <vt:lpstr>LSTM Model Comparison</vt:lpstr>
      <vt:lpstr>Overall Comparison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 472 PROJECT 3 Twitter Content Analysis</dc:title>
  <dc:creator>Jixuan Li</dc:creator>
  <cp:lastModifiedBy>Jixuan Li</cp:lastModifiedBy>
  <cp:revision>1</cp:revision>
  <dcterms:created xsi:type="dcterms:W3CDTF">2020-12-13T22:12:41Z</dcterms:created>
  <dcterms:modified xsi:type="dcterms:W3CDTF">2020-12-13T22:29:33Z</dcterms:modified>
</cp:coreProperties>
</file>