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Solution 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0F-42CC-B58A-2842B77A5BE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0C-4344-8FCC-74A1A3282CA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C-4344-8FCC-74A1A3282C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10C-4344-8FCC-74A1A3282C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C-4344-8FCC-74A1A3282CAC}"/>
              </c:ext>
            </c:extLst>
          </c:dPt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GBFS-H1</c:v>
                </c:pt>
                <c:pt idx="2">
                  <c:v>GBFS-H2</c:v>
                </c:pt>
                <c:pt idx="3">
                  <c:v>ASTAR-H1</c:v>
                </c:pt>
                <c:pt idx="4">
                  <c:v>ASTAR-H2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7.5</c:v>
                </c:pt>
                <c:pt idx="1">
                  <c:v>18.260000000000002</c:v>
                </c:pt>
                <c:pt idx="2">
                  <c:v>20.14</c:v>
                </c:pt>
                <c:pt idx="3">
                  <c:v>12.08</c:v>
                </c:pt>
                <c:pt idx="4">
                  <c:v>11.82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C-4344-8FCC-74A1A3282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448632"/>
        <c:axId val="487450272"/>
      </c:bar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Search 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5F-4966-8240-CA07BC27CEA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0C-4344-8FCC-74A1A3282CA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C-4344-8FCC-74A1A3282C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10C-4344-8FCC-74A1A3282C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C-4344-8FCC-74A1A3282CAC}"/>
              </c:ext>
            </c:extLst>
          </c:dPt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GBFS-H1</c:v>
                </c:pt>
                <c:pt idx="2">
                  <c:v>GBFS-H2</c:v>
                </c:pt>
                <c:pt idx="3">
                  <c:v>ASTAR-H1</c:v>
                </c:pt>
                <c:pt idx="4">
                  <c:v>ASTAR-H2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34580</c:v>
                </c:pt>
                <c:pt idx="1">
                  <c:v>81.3</c:v>
                </c:pt>
                <c:pt idx="2">
                  <c:v>102.18</c:v>
                </c:pt>
                <c:pt idx="3">
                  <c:v>386.62</c:v>
                </c:pt>
                <c:pt idx="4">
                  <c:v>193.76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C-4344-8FCC-74A1A3282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448632"/>
        <c:axId val="487450272"/>
      </c:bar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“No Solutions”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4C-40E7-9EB5-9E47B8BE363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0C-4344-8FCC-74A1A3282CA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C-4344-8FCC-74A1A3282C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10C-4344-8FCC-74A1A3282C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C-4344-8FCC-74A1A3282CAC}"/>
              </c:ext>
            </c:extLst>
          </c:dPt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GBFS-H1</c:v>
                </c:pt>
                <c:pt idx="2">
                  <c:v>GBFS-H2</c:v>
                </c:pt>
                <c:pt idx="3">
                  <c:v>ASTAR-H1</c:v>
                </c:pt>
                <c:pt idx="4">
                  <c:v>ASTAR-H2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C-4344-8FCC-74A1A3282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448632"/>
        <c:axId val="487450272"/>
      </c:bar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Cost Per</a:t>
            </a:r>
            <a:r>
              <a:rPr lang="en-US" baseline="0" dirty="0"/>
              <a:t> Move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BA-45B4-B4F3-05978CA2079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0C-4344-8FCC-74A1A3282CA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C-4344-8FCC-74A1A3282C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10C-4344-8FCC-74A1A3282C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C-4344-8FCC-74A1A3282CAC}"/>
              </c:ext>
            </c:extLst>
          </c:dPt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GBFS-H1</c:v>
                </c:pt>
                <c:pt idx="2">
                  <c:v>GBFS-H2</c:v>
                </c:pt>
                <c:pt idx="3">
                  <c:v>ASTAR-H1</c:v>
                </c:pt>
                <c:pt idx="4">
                  <c:v>ASTAR-H2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1.1299999999999999</c:v>
                </c:pt>
                <c:pt idx="1">
                  <c:v>1.61</c:v>
                </c:pt>
                <c:pt idx="2">
                  <c:v>1.31</c:v>
                </c:pt>
                <c:pt idx="3">
                  <c:v>1.29</c:v>
                </c:pt>
                <c:pt idx="4">
                  <c:v>1.17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C-4344-8FCC-74A1A3282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448632"/>
        <c:axId val="487450272"/>
      </c:bar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Execution Time (in 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10-4FBF-AE1E-21AE5BA0ED5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0C-4344-8FCC-74A1A3282CA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C-4344-8FCC-74A1A3282C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10C-4344-8FCC-74A1A3282C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C-4344-8FCC-74A1A3282CAC}"/>
              </c:ext>
            </c:extLst>
          </c:dPt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GBFS-H1</c:v>
                </c:pt>
                <c:pt idx="2">
                  <c:v>GBFS-H2</c:v>
                </c:pt>
                <c:pt idx="3">
                  <c:v>ASTAR-H1</c:v>
                </c:pt>
                <c:pt idx="4">
                  <c:v>ASTAR-H2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58.18</c:v>
                </c:pt>
                <c:pt idx="1">
                  <c:v>0.99</c:v>
                </c:pt>
                <c:pt idx="2">
                  <c:v>1.4</c:v>
                </c:pt>
                <c:pt idx="3">
                  <c:v>13.26</c:v>
                </c:pt>
                <c:pt idx="4">
                  <c:v>5.33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C-4344-8FCC-74A1A3282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448632"/>
        <c:axId val="487450272"/>
      </c:bar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Execution Time (in seconds)</a:t>
            </a:r>
            <a:endParaRPr lang="en-US" baseline="-250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5000"/>
                </a:schemeClr>
              </a:solidFill>
              <a:ln w="9525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C276-4D81-9958-4B96745C24F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C276-4D81-9958-4B96745C24F7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C276-4D81-9958-4B96745C24F7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C276-4D81-9958-4B96745C24F7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C276-4D81-9958-4B96745C24F7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C276-4D81-9958-4B96745C24F7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C276-4D81-9958-4B96745C24F7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7-C276-4D81-9958-4B96745C24F7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8-C276-4D81-9958-4B96745C24F7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2x2</c:v>
                </c:pt>
                <c:pt idx="1">
                  <c:v>3x2</c:v>
                </c:pt>
                <c:pt idx="2">
                  <c:v>3x3</c:v>
                </c:pt>
                <c:pt idx="3">
                  <c:v>4x3</c:v>
                </c:pt>
                <c:pt idx="4">
                  <c:v>4x4</c:v>
                </c:pt>
                <c:pt idx="5">
                  <c:v>5x4</c:v>
                </c:pt>
                <c:pt idx="6">
                  <c:v>5x5</c:v>
                </c:pt>
                <c:pt idx="7">
                  <c:v>6x5</c:v>
                </c:pt>
                <c:pt idx="8">
                  <c:v>6x6</c:v>
                </c:pt>
                <c:pt idx="9">
                  <c:v>7x6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3.5000000000000001E-3</c:v>
                </c:pt>
                <c:pt idx="1">
                  <c:v>1.6400000000000001E-2</c:v>
                </c:pt>
                <c:pt idx="2">
                  <c:v>4.9724000000000004</c:v>
                </c:pt>
                <c:pt idx="3">
                  <c:v>485.3732</c:v>
                </c:pt>
                <c:pt idx="4">
                  <c:v>3600</c:v>
                </c:pt>
                <c:pt idx="5">
                  <c:v>3600</c:v>
                </c:pt>
                <c:pt idx="6">
                  <c:v>3600</c:v>
                </c:pt>
                <c:pt idx="7">
                  <c:v>3600</c:v>
                </c:pt>
                <c:pt idx="8">
                  <c:v>3600</c:v>
                </c:pt>
                <c:pt idx="9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276-4D81-9958-4B96745C24F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7448632"/>
        <c:axId val="487450272"/>
      </c:line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3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Search Path</a:t>
            </a:r>
            <a:r>
              <a:rPr lang="en-US" baseline="0" dirty="0"/>
              <a:t> Length</a:t>
            </a:r>
            <a:endParaRPr lang="en-US" baseline="-250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Search Length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2x2</c:v>
                </c:pt>
                <c:pt idx="1">
                  <c:v>3x2</c:v>
                </c:pt>
                <c:pt idx="2">
                  <c:v>3x3</c:v>
                </c:pt>
                <c:pt idx="3">
                  <c:v>4x3</c:v>
                </c:pt>
                <c:pt idx="4">
                  <c:v>4x4</c:v>
                </c:pt>
                <c:pt idx="5">
                  <c:v>5x4</c:v>
                </c:pt>
                <c:pt idx="6">
                  <c:v>5x5</c:v>
                </c:pt>
                <c:pt idx="7">
                  <c:v>6x5</c:v>
                </c:pt>
                <c:pt idx="8">
                  <c:v>6x6</c:v>
                </c:pt>
                <c:pt idx="9">
                  <c:v>7x6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</c:v>
                </c:pt>
                <c:pt idx="1">
                  <c:v>15</c:v>
                </c:pt>
                <c:pt idx="2">
                  <c:v>351</c:v>
                </c:pt>
                <c:pt idx="3">
                  <c:v>3555</c:v>
                </c:pt>
                <c:pt idx="4">
                  <c:v>9314</c:v>
                </c:pt>
                <c:pt idx="5">
                  <c:v>9408</c:v>
                </c:pt>
                <c:pt idx="6">
                  <c:v>9706</c:v>
                </c:pt>
                <c:pt idx="7">
                  <c:v>9241</c:v>
                </c:pt>
                <c:pt idx="8">
                  <c:v>9167</c:v>
                </c:pt>
                <c:pt idx="9">
                  <c:v>8555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376-46B2-AD73-7C9269BF225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7448632"/>
        <c:axId val="487450272"/>
      </c:line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3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Solution</a:t>
            </a:r>
            <a:r>
              <a:rPr lang="en-US" baseline="0" dirty="0"/>
              <a:t> Path Length</a:t>
            </a:r>
            <a:endParaRPr lang="en-US" baseline="-250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Solution Length</c:v>
                </c:pt>
              </c:strCache>
            </c:strRef>
          </c:tx>
          <c:spPr>
            <a:ln>
              <a:solidFill>
                <a:schemeClr val="accent1">
                  <a:lumMod val="60000"/>
                  <a:lumOff val="40000"/>
                </a:schemeClr>
              </a:solidFill>
            </a:ln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2x2</c:v>
                </c:pt>
                <c:pt idx="1">
                  <c:v>3x2</c:v>
                </c:pt>
                <c:pt idx="2">
                  <c:v>3x3</c:v>
                </c:pt>
                <c:pt idx="3">
                  <c:v>4x3</c:v>
                </c:pt>
                <c:pt idx="4">
                  <c:v>4x4</c:v>
                </c:pt>
                <c:pt idx="5">
                  <c:v>5x4</c:v>
                </c:pt>
                <c:pt idx="6">
                  <c:v>5x5</c:v>
                </c:pt>
                <c:pt idx="7">
                  <c:v>6x5</c:v>
                </c:pt>
                <c:pt idx="8">
                  <c:v>6x6</c:v>
                </c:pt>
                <c:pt idx="9">
                  <c:v>7x6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</c:v>
                </c:pt>
                <c:pt idx="1">
                  <c:v>7</c:v>
                </c:pt>
                <c:pt idx="2">
                  <c:v>15</c:v>
                </c:pt>
                <c:pt idx="3">
                  <c:v>24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E1-4ED2-B191-61F7346529D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7448632"/>
        <c:axId val="487450272"/>
      </c:line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3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2020-11-16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2020-11-16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2020-11-16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2020-11-16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2020-11-16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2020-11-16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2020-11-16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2020-11-16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2020-11-16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2020-11-16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K-7/Comp472-Assignment2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1" y="2171485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 472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3802392"/>
            <a:ext cx="4775075" cy="886908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Andrew Korolus (40055081)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Janghuk</a:t>
            </a:r>
            <a:r>
              <a:rPr lang="en-US" dirty="0"/>
              <a:t> Boo (40005573)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Jixuan</a:t>
            </a:r>
            <a:r>
              <a:rPr lang="en-US" dirty="0"/>
              <a:t> Li (40073785)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03-4C1D-4B17-92A1-96E74558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the Different Algorithms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3A0973-B336-4F34-8514-22E40155E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145957"/>
              </p:ext>
            </p:extLst>
          </p:nvPr>
        </p:nvGraphicFramePr>
        <p:xfrm>
          <a:off x="2895599" y="2123802"/>
          <a:ext cx="6400802" cy="37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720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03-4C1D-4B17-92A1-96E74558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the Different Algorithms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3A0973-B336-4F34-8514-22E40155E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2282724"/>
              </p:ext>
            </p:extLst>
          </p:nvPr>
        </p:nvGraphicFramePr>
        <p:xfrm>
          <a:off x="2895599" y="2123802"/>
          <a:ext cx="6400802" cy="37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996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03-4C1D-4B17-92A1-96E74558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the Different Algorithms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3A0973-B336-4F34-8514-22E40155E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956529"/>
              </p:ext>
            </p:extLst>
          </p:nvPr>
        </p:nvGraphicFramePr>
        <p:xfrm>
          <a:off x="2895599" y="2123802"/>
          <a:ext cx="6400802" cy="37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50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03-4C1D-4B17-92A1-96E74558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the Different Algorithms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3A0973-B336-4F34-8514-22E40155E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703041"/>
              </p:ext>
            </p:extLst>
          </p:nvPr>
        </p:nvGraphicFramePr>
        <p:xfrm>
          <a:off x="2895599" y="2123802"/>
          <a:ext cx="6400802" cy="37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846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74F6-F3F8-4F86-AFE4-2516EA85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5508"/>
            <a:ext cx="10058400" cy="1371600"/>
          </a:xfrm>
        </p:spPr>
        <p:txBody>
          <a:bodyPr/>
          <a:lstStyle/>
          <a:p>
            <a:r>
              <a:rPr lang="en-US" dirty="0"/>
              <a:t>Optimality of the Solution Paths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93FB4C-18FF-4035-8350-69FBA7D78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90367"/>
              </p:ext>
            </p:extLst>
          </p:nvPr>
        </p:nvGraphicFramePr>
        <p:xfrm>
          <a:off x="1066800" y="1927108"/>
          <a:ext cx="10058400" cy="4132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46413268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6128564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974682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1732898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84932127"/>
                    </a:ext>
                  </a:extLst>
                </a:gridCol>
              </a:tblGrid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Uniform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GBFS-H1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GBFS-H2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ASTAR-H1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ASTAR-H2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75250"/>
                  </a:ext>
                </a:extLst>
              </a:tr>
              <a:tr h="365890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Fairly short (not much data to reference, therefore inaccurate)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Low average cost (again, inaccurate due to small sample size)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Based on the puzzles that were actually solved, solution paths are optimal.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Fairly long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Highest cost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Worst resulting optimality of solution paths (excluding UCS)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H1 produced slightly less optimal solution paths due to it being less informed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GFBS does not use g(n) so the costs will be higher than 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sz="1400" dirty="0"/>
                        <a:t>Longest length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sz="1400" dirty="0"/>
                        <a:t>Average cost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endParaRPr lang="en-US" sz="1400" dirty="0"/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sz="1400" dirty="0"/>
                        <a:t>Second worst optimality of solution paths (excluding UCS)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sz="1400" dirty="0"/>
                        <a:t>H2 produced slightly more optimal solution paths due to it being more informed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/>
                        <a:t>GFBS does not use g(n) so the costs will be higher than 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Fairly short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Average cost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Second best optimality of solution paths (excluding UCS)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H1 produced slightly less optimal solution paths due to it being less informed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A* uses g(n) which is why it had lower costs over GBFS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Shortest length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Lowest cost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Best resulting optimality of solution paths (excluding UCS)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H2 produced slightly more optimal solution paths due to it being more informed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/>
                        <a:t>A* uses g(n) which is why it had lower costs over GBFS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6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89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74F6-F3F8-4F86-AFE4-2516EA8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“Best” Performing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27E7-3D17-480D-8AB1-20B4B90F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6312"/>
            <a:ext cx="10058400" cy="3671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decided that our “best” performing algorithm is A* using H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6BBF583-9753-4775-B552-A1C5EFD23FBB}"/>
              </a:ext>
            </a:extLst>
          </p:cNvPr>
          <p:cNvSpPr txBox="1">
            <a:spLocks/>
          </p:cNvSpPr>
          <p:nvPr/>
        </p:nvSpPr>
        <p:spPr>
          <a:xfrm>
            <a:off x="1066800" y="3499926"/>
            <a:ext cx="10058400" cy="2569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Had the best average solution path length and cost (most optimal solution paths were found)</a:t>
            </a:r>
          </a:p>
          <a:p>
            <a:r>
              <a:rPr lang="en-US" dirty="0"/>
              <a:t>Was also the quick to execute (even compared to GBFS)</a:t>
            </a:r>
          </a:p>
          <a:p>
            <a:r>
              <a:rPr lang="en-US" dirty="0"/>
              <a:t>Resulted in ALL puzzles being solved (i.e. no “no solutions” or timeouts)</a:t>
            </a:r>
          </a:p>
          <a:p>
            <a:r>
              <a:rPr lang="en-US" dirty="0"/>
              <a:t>Very reasonable search paths, especially compared to A* using H</a:t>
            </a:r>
            <a:r>
              <a:rPr lang="en-US" baseline="-25000" dirty="0"/>
              <a:t>1</a:t>
            </a:r>
          </a:p>
          <a:p>
            <a:endParaRPr lang="en-US" dirty="0"/>
          </a:p>
          <a:p>
            <a:pPr marL="0" indent="0">
              <a:buFont typeface="Garamond" pitchFamily="18" charset="0"/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33747F-58F0-4366-8D9F-FC6FFF87FBB1}"/>
              </a:ext>
            </a:extLst>
          </p:cNvPr>
          <p:cNvCxnSpPr/>
          <p:nvPr/>
        </p:nvCxnSpPr>
        <p:spPr>
          <a:xfrm>
            <a:off x="1066800" y="3021876"/>
            <a:ext cx="100584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601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DF87-181E-43E3-9668-34988267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475053"/>
            <a:ext cx="5207725" cy="1371600"/>
          </a:xfrm>
        </p:spPr>
        <p:txBody>
          <a:bodyPr/>
          <a:lstStyle/>
          <a:p>
            <a:r>
              <a:rPr lang="en-US" dirty="0"/>
              <a:t>Scaling Up – Tests</a:t>
            </a:r>
            <a:br>
              <a:rPr lang="en-US" dirty="0"/>
            </a:br>
            <a:r>
              <a:rPr lang="en-US" dirty="0"/>
              <a:t>with A* using H</a:t>
            </a:r>
            <a:r>
              <a:rPr lang="en-US" baseline="-25000" dirty="0"/>
              <a:t>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AB9876A-69B1-4F05-BE2A-EBF4405F82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260242"/>
              </p:ext>
            </p:extLst>
          </p:nvPr>
        </p:nvGraphicFramePr>
        <p:xfrm>
          <a:off x="6096000" y="564217"/>
          <a:ext cx="5360126" cy="2441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5524238-EC3A-4834-BDA9-CF7EB9465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8203983"/>
              </p:ext>
            </p:extLst>
          </p:nvPr>
        </p:nvGraphicFramePr>
        <p:xfrm>
          <a:off x="6096000" y="3429000"/>
          <a:ext cx="5360126" cy="2672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3E258E5-D6A7-4764-AC5E-BBAB589F8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389472"/>
              </p:ext>
            </p:extLst>
          </p:nvPr>
        </p:nvGraphicFramePr>
        <p:xfrm>
          <a:off x="735874" y="3429000"/>
          <a:ext cx="5207725" cy="2672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D241AA-3B2A-475A-BBF9-160FA41AC912}"/>
              </a:ext>
            </a:extLst>
          </p:cNvPr>
          <p:cNvSpPr txBox="1"/>
          <p:nvPr/>
        </p:nvSpPr>
        <p:spPr>
          <a:xfrm>
            <a:off x="653142" y="1865910"/>
            <a:ext cx="52904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Ten tests were performed, with a larger puzzle size each time, starting with a 2x2 puzzle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60-minute timeout value was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Execution times increased exponentially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Maximum solvable size seems to be ~4x3 puzzles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time it takes to solve puzzles increases exponentially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670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1C5ED-4CD3-4ADD-9AA2-9ECB3A0E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Andrew:</a:t>
            </a:r>
          </a:p>
          <a:p>
            <a:pPr lvl="1"/>
            <a:r>
              <a:rPr lang="en-US" dirty="0"/>
              <a:t>Uniform Cost algorithm</a:t>
            </a:r>
          </a:p>
          <a:p>
            <a:pPr lvl="1"/>
            <a:r>
              <a:rPr lang="en-US" dirty="0"/>
              <a:t>All non-algorithm specific code (</a:t>
            </a:r>
            <a:r>
              <a:rPr lang="en-US" sz="900" dirty="0"/>
              <a:t>i.e. main.py, analytics.py, output_writer.py, random_input_generator.py, x_puzzle_solver.py, algorithms/helper.py (except for the heuristic functions), algorithms/node.py, </a:t>
            </a:r>
            <a:r>
              <a:rPr lang="en-US" sz="900" dirty="0" err="1"/>
              <a:t>scaling_</a:t>
            </a:r>
            <a:r>
              <a:rPr lang="en-US" sz="900" err="1"/>
              <a:t>up</a:t>
            </a:r>
            <a:r>
              <a:rPr lang="en-US" sz="900"/>
              <a:t>.py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dirty="0"/>
              <a:t>Demo Slides</a:t>
            </a:r>
          </a:p>
          <a:p>
            <a:pPr lvl="1"/>
            <a:endParaRPr lang="en-US" dirty="0"/>
          </a:p>
          <a:p>
            <a:r>
              <a:rPr lang="en-US" dirty="0" err="1"/>
              <a:t>Janghuk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A* algorithm </a:t>
            </a:r>
          </a:p>
          <a:p>
            <a:pPr lvl="1"/>
            <a:r>
              <a:rPr lang="en-US" dirty="0"/>
              <a:t>Contributed to the development of the heuristic functions</a:t>
            </a:r>
          </a:p>
          <a:p>
            <a:pPr lvl="1"/>
            <a:endParaRPr lang="en-US" dirty="0"/>
          </a:p>
          <a:p>
            <a:r>
              <a:rPr lang="en-US" dirty="0" err="1"/>
              <a:t>Jixuan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Greedy-Best-First-Search algorithm</a:t>
            </a:r>
          </a:p>
          <a:p>
            <a:pPr lvl="1"/>
            <a:r>
              <a:rPr lang="en-US" dirty="0"/>
              <a:t>Contributed to the development of the heuristic functions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https://github.com/AndrewK-7/Comp472-Assignment2.git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8FBF-4DCC-4D8D-A797-0A814856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0898-2B8C-4503-814A-4E0832DD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2740687"/>
          </a:xfrm>
        </p:spPr>
        <p:txBody>
          <a:bodyPr/>
          <a:lstStyle/>
          <a:p>
            <a:r>
              <a:rPr lang="en-US" dirty="0"/>
              <a:t>Heuristic 1:</a:t>
            </a:r>
          </a:p>
          <a:p>
            <a:pPr lvl="1"/>
            <a:r>
              <a:rPr lang="en-US" dirty="0"/>
              <a:t>For the first heuristic, the “Hamming Distance” calculation was used</a:t>
            </a:r>
          </a:p>
          <a:p>
            <a:pPr lvl="1"/>
            <a:r>
              <a:rPr lang="en-US" dirty="0"/>
              <a:t>The Hamming distance between two strings of equal length is the number of positions at which the corresponding symbols are different</a:t>
            </a:r>
          </a:p>
          <a:p>
            <a:pPr lvl="1"/>
            <a:r>
              <a:rPr lang="en-US" dirty="0"/>
              <a:t>We adjusted the calculation by multiplying the resulting value by two when the state is not continuous (i.e. not in the form of 1[,2,3,4,5,6,7,0] for example)</a:t>
            </a:r>
          </a:p>
          <a:p>
            <a:pPr lvl="2"/>
            <a:r>
              <a:rPr lang="en-US" dirty="0"/>
              <a:t>The reasoning behind this is to make the rather simple heuristic slightly more accurate to the actual cost, while keeping it admissible.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298896-5AB5-4888-A69D-9D7057A05D7E}"/>
              </a:ext>
            </a:extLst>
          </p:cNvPr>
          <p:cNvSpPr txBox="1">
            <a:spLocks/>
          </p:cNvSpPr>
          <p:nvPr/>
        </p:nvSpPr>
        <p:spPr>
          <a:xfrm>
            <a:off x="6156960" y="2103120"/>
            <a:ext cx="5029200" cy="274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Heuristic 2:</a:t>
            </a:r>
          </a:p>
          <a:p>
            <a:pPr lvl="1"/>
            <a:r>
              <a:rPr lang="en-US" dirty="0"/>
              <a:t>For the second heuristic, the “Manhattan Distance” calculation was used</a:t>
            </a:r>
          </a:p>
          <a:p>
            <a:pPr lvl="1"/>
            <a:r>
              <a:rPr lang="en-US" dirty="0"/>
              <a:t>Manhattan distance is usually preferred over the more common Hamming Distance when there is high dimensionality in the data.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F14720-2CCE-4ED8-8D5B-3F40368F5C88}"/>
              </a:ext>
            </a:extLst>
          </p:cNvPr>
          <p:cNvSpPr txBox="1">
            <a:spLocks/>
          </p:cNvSpPr>
          <p:nvPr/>
        </p:nvSpPr>
        <p:spPr>
          <a:xfrm>
            <a:off x="1005840" y="5295980"/>
            <a:ext cx="10119360" cy="91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Heuristic 0:</a:t>
            </a:r>
          </a:p>
          <a:p>
            <a:pPr lvl="1"/>
            <a:r>
              <a:rPr lang="en-US" dirty="0"/>
              <a:t>The “default” heuristic was implemented as described in the assignment outline. This heuristic was not used in the 50-puzzle analysis.</a:t>
            </a:r>
          </a:p>
        </p:txBody>
      </p:sp>
    </p:spTree>
    <p:extLst>
      <p:ext uri="{BB962C8B-B14F-4D97-AF65-F5344CB8AC3E}">
        <p14:creationId xmlns:p14="http://schemas.microsoft.com/office/powerpoint/2010/main" val="6468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DED-7187-4F10-B412-D910C20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E2D6D4-9607-41CA-AC2B-4D5FA3AE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2514"/>
              </p:ext>
            </p:extLst>
          </p:nvPr>
        </p:nvGraphicFramePr>
        <p:xfrm>
          <a:off x="1066800" y="3214699"/>
          <a:ext cx="10058400" cy="856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# of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Cost of All 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69,160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2909.44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A5C2010-7E49-42E9-B23A-CD036082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92893"/>
              </p:ext>
            </p:extLst>
          </p:nvPr>
        </p:nvGraphicFramePr>
        <p:xfrm>
          <a:off x="1066800" y="4616751"/>
          <a:ext cx="10058400" cy="856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Cost of each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Average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34,580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58.19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6CBA9F-316A-45CE-94A8-BA60DE357ECF}"/>
              </a:ext>
            </a:extLst>
          </p:cNvPr>
          <p:cNvSpPr txBox="1"/>
          <p:nvPr/>
        </p:nvSpPr>
        <p:spPr>
          <a:xfrm>
            <a:off x="1066800" y="202290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randomly generated puzzles, there are the results that were found for this algorithm:</a:t>
            </a:r>
          </a:p>
        </p:txBody>
      </p:sp>
    </p:spTree>
    <p:extLst>
      <p:ext uri="{BB962C8B-B14F-4D97-AF65-F5344CB8AC3E}">
        <p14:creationId xmlns:p14="http://schemas.microsoft.com/office/powerpoint/2010/main" val="422341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DED-7187-4F10-B412-D910C20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Greedy-Best-First-Search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E2D6D4-9607-41CA-AC2B-4D5FA3AE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35424"/>
              </p:ext>
            </p:extLst>
          </p:nvPr>
        </p:nvGraphicFramePr>
        <p:xfrm>
          <a:off x="1066800" y="3214699"/>
          <a:ext cx="10058400" cy="856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# of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Cost of All 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49.48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A5C2010-7E49-42E9-B23A-CD036082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31944"/>
              </p:ext>
            </p:extLst>
          </p:nvPr>
        </p:nvGraphicFramePr>
        <p:xfrm>
          <a:off x="1066800" y="4616751"/>
          <a:ext cx="10058400" cy="856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Cost of each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Average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6CBA9F-316A-45CE-94A8-BA60DE357ECF}"/>
              </a:ext>
            </a:extLst>
          </p:cNvPr>
          <p:cNvSpPr txBox="1"/>
          <p:nvPr/>
        </p:nvSpPr>
        <p:spPr>
          <a:xfrm>
            <a:off x="1066800" y="202290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randomly generated puzzles, there are the results that were found for this algorithm using </a:t>
            </a:r>
            <a:r>
              <a:rPr lang="en-US" b="1" dirty="0"/>
              <a:t>h</a:t>
            </a:r>
            <a:r>
              <a:rPr lang="en-US" b="1" baseline="-25000" dirty="0"/>
              <a:t>1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543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DED-7187-4F10-B412-D910C20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Greedy-Best-First-Search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E2D6D4-9607-41CA-AC2B-4D5FA3AE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70867"/>
              </p:ext>
            </p:extLst>
          </p:nvPr>
        </p:nvGraphicFramePr>
        <p:xfrm>
          <a:off x="1066800" y="3214699"/>
          <a:ext cx="10058400" cy="856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# of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Cost of All 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69.99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A5C2010-7E49-42E9-B23A-CD036082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486802"/>
              </p:ext>
            </p:extLst>
          </p:nvPr>
        </p:nvGraphicFramePr>
        <p:xfrm>
          <a:off x="1066800" y="4616751"/>
          <a:ext cx="10058400" cy="856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Cost of each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Average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6CBA9F-316A-45CE-94A8-BA60DE357ECF}"/>
              </a:ext>
            </a:extLst>
          </p:cNvPr>
          <p:cNvSpPr txBox="1"/>
          <p:nvPr/>
        </p:nvSpPr>
        <p:spPr>
          <a:xfrm>
            <a:off x="1066800" y="202290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randomly generated puzzles, there are the results that were found for this algorithm using </a:t>
            </a:r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1643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DED-7187-4F10-B412-D910C20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E2D6D4-9607-41CA-AC2B-4D5FA3AE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27227"/>
              </p:ext>
            </p:extLst>
          </p:nvPr>
        </p:nvGraphicFramePr>
        <p:xfrm>
          <a:off x="1066800" y="3214699"/>
          <a:ext cx="10058400" cy="85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# of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Cost of All 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663.28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A5C2010-7E49-42E9-B23A-CD036082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02034"/>
              </p:ext>
            </p:extLst>
          </p:nvPr>
        </p:nvGraphicFramePr>
        <p:xfrm>
          <a:off x="1066800" y="4616751"/>
          <a:ext cx="10058400" cy="85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Cost of each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Average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386.62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13.27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6CBA9F-316A-45CE-94A8-BA60DE357ECF}"/>
              </a:ext>
            </a:extLst>
          </p:cNvPr>
          <p:cNvSpPr txBox="1"/>
          <p:nvPr/>
        </p:nvSpPr>
        <p:spPr>
          <a:xfrm>
            <a:off x="1066800" y="202290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randomly generated puzzles, there are the results that were found for this algorithm using </a:t>
            </a:r>
            <a:r>
              <a:rPr lang="en-US" b="1" dirty="0"/>
              <a:t>h</a:t>
            </a:r>
            <a:r>
              <a:rPr lang="en-US" b="1" baseline="-25000" dirty="0"/>
              <a:t>1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367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DED-7187-4F10-B412-D910C20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E2D6D4-9607-41CA-AC2B-4D5FA3AE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8177"/>
              </p:ext>
            </p:extLst>
          </p:nvPr>
        </p:nvGraphicFramePr>
        <p:xfrm>
          <a:off x="1066800" y="3214699"/>
          <a:ext cx="10058400" cy="85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# of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Cost of All 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266.86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A5C2010-7E49-42E9-B23A-CD036082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70211"/>
              </p:ext>
            </p:extLst>
          </p:nvPr>
        </p:nvGraphicFramePr>
        <p:xfrm>
          <a:off x="1066800" y="4616751"/>
          <a:ext cx="10058400" cy="85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Cost of each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Average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5.34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6CBA9F-316A-45CE-94A8-BA60DE357ECF}"/>
              </a:ext>
            </a:extLst>
          </p:cNvPr>
          <p:cNvSpPr txBox="1"/>
          <p:nvPr/>
        </p:nvSpPr>
        <p:spPr>
          <a:xfrm>
            <a:off x="1066800" y="202290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randomly generated puzzles, there are the results that were found for this algorithm using </a:t>
            </a:r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8196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03-4C1D-4B17-92A1-96E74558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the Different Algorithms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3A0973-B336-4F34-8514-22E40155E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09746"/>
              </p:ext>
            </p:extLst>
          </p:nvPr>
        </p:nvGraphicFramePr>
        <p:xfrm>
          <a:off x="2895599" y="2123802"/>
          <a:ext cx="6400802" cy="37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3290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{EAFFBA6C-5BE6-46C8-89DA-AB9E8FCC6F7C}tf78438558_win32</Template>
  <TotalTime>2769</TotalTime>
  <Words>1057</Words>
  <Application>Microsoft Office PowerPoint</Application>
  <PresentationFormat>Widescreen</PresentationFormat>
  <Paragraphs>201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Garamond</vt:lpstr>
      <vt:lpstr>SavonVTI</vt:lpstr>
      <vt:lpstr>COMP 472 Assignment 2</vt:lpstr>
      <vt:lpstr>Work Distribution</vt:lpstr>
      <vt:lpstr>Heuristic Functions</vt:lpstr>
      <vt:lpstr>Uniform Cost</vt:lpstr>
      <vt:lpstr>Greedy-Best-First-Search</vt:lpstr>
      <vt:lpstr>Greedy-Best-First-Search</vt:lpstr>
      <vt:lpstr>A*</vt:lpstr>
      <vt:lpstr>A*</vt:lpstr>
      <vt:lpstr>Comparing the Different Algorithms</vt:lpstr>
      <vt:lpstr>Comparing the Different Algorithms</vt:lpstr>
      <vt:lpstr>Comparing the Different Algorithms</vt:lpstr>
      <vt:lpstr>Comparing the Different Algorithms</vt:lpstr>
      <vt:lpstr>Comparing the Different Algorithms</vt:lpstr>
      <vt:lpstr>Optimality of the Solution Paths</vt:lpstr>
      <vt:lpstr>Our “Best” Performing Algorithm</vt:lpstr>
      <vt:lpstr>Scaling Up – Tests with A* using H2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 Assignment 2</dc:title>
  <dc:creator>Andrew Korolus</dc:creator>
  <cp:lastModifiedBy>Andrew Korolus</cp:lastModifiedBy>
  <cp:revision>57</cp:revision>
  <dcterms:created xsi:type="dcterms:W3CDTF">2020-11-14T20:02:34Z</dcterms:created>
  <dcterms:modified xsi:type="dcterms:W3CDTF">2020-11-17T19:13:04Z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