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3" r:id="rId4"/>
    <p:sldId id="264" r:id="rId5"/>
    <p:sldId id="260" r:id="rId6"/>
    <p:sldId id="261" r:id="rId7"/>
    <p:sldId id="265" r:id="rId8"/>
    <p:sldId id="262" r:id="rId9"/>
    <p:sldId id="257" r:id="rId10"/>
    <p:sldId id="258" r:id="rId11"/>
    <p:sldId id="273" r:id="rId12"/>
    <p:sldId id="274" r:id="rId13"/>
    <p:sldId id="267" r:id="rId14"/>
    <p:sldId id="268" r:id="rId15"/>
    <p:sldId id="269" r:id="rId16"/>
    <p:sldId id="270" r:id="rId17"/>
    <p:sldId id="271" r:id="rId18"/>
    <p:sldId id="272" r:id="rId19"/>
    <p:sldId id="259" r:id="rId20"/>
    <p:sldId id="266" r:id="rId21"/>
    <p:sldId id="276" r:id="rId22"/>
    <p:sldId id="277" r:id="rId23"/>
    <p:sldId id="280" r:id="rId24"/>
    <p:sldId id="278" r:id="rId25"/>
    <p:sldId id="281" r:id="rId26"/>
    <p:sldId id="282" r:id="rId27"/>
    <p:sldId id="283" r:id="rId28"/>
    <p:sldId id="279" r:id="rId29"/>
    <p:sldId id="284" r:id="rId30"/>
    <p:sldId id="285" r:id="rId31"/>
    <p:sldId id="286" r:id="rId32"/>
    <p:sldId id="290" r:id="rId33"/>
    <p:sldId id="291" r:id="rId34"/>
    <p:sldId id="289"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2CDF8A-4D17-4C81-AD43-E7A0E133162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203241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2CDF8A-4D17-4C81-AD43-E7A0E133162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65551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2CDF8A-4D17-4C81-AD43-E7A0E133162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408609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2CDF8A-4D17-4C81-AD43-E7A0E133162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234604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CDF8A-4D17-4C81-AD43-E7A0E133162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128535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2CDF8A-4D17-4C81-AD43-E7A0E133162B}"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60517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2CDF8A-4D17-4C81-AD43-E7A0E133162B}" type="datetimeFigureOut">
              <a:rPr lang="en-IN" smtClean="0"/>
              <a:t>11-12-2024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9289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2CDF8A-4D17-4C81-AD43-E7A0E133162B}" type="datetimeFigureOut">
              <a:rPr lang="en-IN" smtClean="0"/>
              <a:t>11-12-2024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274053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CDF8A-4D17-4C81-AD43-E7A0E133162B}" type="datetimeFigureOut">
              <a:rPr lang="en-IN" smtClean="0"/>
              <a:t>11-12-2024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173838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2CDF8A-4D17-4C81-AD43-E7A0E133162B}"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365030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2CDF8A-4D17-4C81-AD43-E7A0E133162B}"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B6744-019C-4B27-B2E0-EF1A048D5C9B}" type="slidenum">
              <a:rPr lang="en-IN" smtClean="0"/>
              <a:t>‹#›</a:t>
            </a:fld>
            <a:endParaRPr lang="en-IN"/>
          </a:p>
        </p:txBody>
      </p:sp>
    </p:spTree>
    <p:extLst>
      <p:ext uri="{BB962C8B-B14F-4D97-AF65-F5344CB8AC3E}">
        <p14:creationId xmlns:p14="http://schemas.microsoft.com/office/powerpoint/2010/main" val="228918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CDF8A-4D17-4C81-AD43-E7A0E133162B}" type="datetimeFigureOut">
              <a:rPr lang="en-IN" smtClean="0"/>
              <a:t>11-12-2024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B6744-019C-4B27-B2E0-EF1A048D5C9B}" type="slidenum">
              <a:rPr lang="en-IN" smtClean="0"/>
              <a:t>‹#›</a:t>
            </a:fld>
            <a:endParaRPr lang="en-IN"/>
          </a:p>
        </p:txBody>
      </p:sp>
    </p:spTree>
    <p:extLst>
      <p:ext uri="{BB962C8B-B14F-4D97-AF65-F5344CB8AC3E}">
        <p14:creationId xmlns:p14="http://schemas.microsoft.com/office/powerpoint/2010/main" val="2674116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1837"/>
            <a:ext cx="9144000" cy="1594712"/>
          </a:xfrm>
        </p:spPr>
        <p:txBody>
          <a:bodyPr/>
          <a:lstStyle/>
          <a:p>
            <a:r>
              <a:rPr lang="en-US" b="1" dirty="0" smtClean="0"/>
              <a:t>Market Basket Analysis</a:t>
            </a:r>
            <a:endParaRPr lang="en-IN" b="1" dirty="0"/>
          </a:p>
        </p:txBody>
      </p:sp>
      <p:sp>
        <p:nvSpPr>
          <p:cNvPr id="3" name="Subtitle 2"/>
          <p:cNvSpPr>
            <a:spLocks noGrp="1"/>
          </p:cNvSpPr>
          <p:nvPr>
            <p:ph type="subTitle" idx="1"/>
          </p:nvPr>
        </p:nvSpPr>
        <p:spPr>
          <a:xfrm>
            <a:off x="1524000" y="3602037"/>
            <a:ext cx="9144000" cy="1845173"/>
          </a:xfrm>
        </p:spPr>
        <p:txBody>
          <a:bodyPr>
            <a:normAutofit fontScale="70000" lnSpcReduction="20000"/>
          </a:bodyPr>
          <a:lstStyle/>
          <a:p>
            <a:r>
              <a:rPr lang="en-US" dirty="0" smtClean="0"/>
              <a:t>Name: </a:t>
            </a:r>
            <a:r>
              <a:rPr lang="en-US" dirty="0" err="1" smtClean="0"/>
              <a:t>Divyanshi</a:t>
            </a:r>
            <a:r>
              <a:rPr lang="en-US" dirty="0" smtClean="0"/>
              <a:t> </a:t>
            </a:r>
            <a:r>
              <a:rPr lang="en-US" dirty="0" err="1" smtClean="0"/>
              <a:t>Maurya</a:t>
            </a:r>
            <a:endParaRPr lang="en-US" dirty="0" smtClean="0"/>
          </a:p>
          <a:p>
            <a:r>
              <a:rPr lang="en-US" dirty="0" smtClean="0"/>
              <a:t>Section: K22UG</a:t>
            </a:r>
          </a:p>
          <a:p>
            <a:r>
              <a:rPr lang="en-US" dirty="0" smtClean="0"/>
              <a:t>Roll number: RK22UGA33</a:t>
            </a:r>
          </a:p>
          <a:p>
            <a:r>
              <a:rPr lang="en-US" dirty="0" smtClean="0"/>
              <a:t>Reg. no.: 12219959</a:t>
            </a:r>
          </a:p>
          <a:p>
            <a:endParaRPr lang="en-US" dirty="0"/>
          </a:p>
          <a:p>
            <a:r>
              <a:rPr lang="en-US" b="1" dirty="0" smtClean="0"/>
              <a:t>Final Presentation for CSM 351: EDA Project</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713" y="2375217"/>
            <a:ext cx="2468133" cy="6281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524" y="2055881"/>
            <a:ext cx="3619500" cy="1266825"/>
          </a:xfrm>
          <a:prstGeom prst="rect">
            <a:avLst/>
          </a:prstGeom>
        </p:spPr>
      </p:pic>
    </p:spTree>
    <p:extLst>
      <p:ext uri="{BB962C8B-B14F-4D97-AF65-F5344CB8AC3E}">
        <p14:creationId xmlns:p14="http://schemas.microsoft.com/office/powerpoint/2010/main" val="109195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43" y="809897"/>
            <a:ext cx="11316371" cy="4859383"/>
          </a:xfrm>
          <a:prstGeom prst="rect">
            <a:avLst/>
          </a:prstGeom>
        </p:spPr>
      </p:pic>
    </p:spTree>
    <p:extLst>
      <p:ext uri="{BB962C8B-B14F-4D97-AF65-F5344CB8AC3E}">
        <p14:creationId xmlns:p14="http://schemas.microsoft.com/office/powerpoint/2010/main" val="135114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343" y="3990023"/>
            <a:ext cx="5708069" cy="2580594"/>
          </a:xfrm>
          <a:prstGeom prst="rect">
            <a:avLst/>
          </a:prstGeom>
        </p:spPr>
      </p:pic>
      <p:sp>
        <p:nvSpPr>
          <p:cNvPr id="4" name="TextBox 3"/>
          <p:cNvSpPr txBox="1"/>
          <p:nvPr/>
        </p:nvSpPr>
        <p:spPr>
          <a:xfrm>
            <a:off x="444137" y="496389"/>
            <a:ext cx="3248966" cy="461665"/>
          </a:xfrm>
          <a:prstGeom prst="rect">
            <a:avLst/>
          </a:prstGeom>
          <a:noFill/>
        </p:spPr>
        <p:txBody>
          <a:bodyPr wrap="none" rtlCol="0">
            <a:spAutoFit/>
          </a:bodyPr>
          <a:lstStyle/>
          <a:p>
            <a:r>
              <a:rPr lang="en-US" sz="2400" b="1" u="sng" dirty="0" smtClean="0"/>
              <a:t>What is Missing Values?</a:t>
            </a:r>
            <a:endParaRPr lang="en-IN" sz="2400" b="1" u="sng" dirty="0"/>
          </a:p>
        </p:txBody>
      </p:sp>
      <p:sp>
        <p:nvSpPr>
          <p:cNvPr id="5" name="TextBox 4"/>
          <p:cNvSpPr txBox="1"/>
          <p:nvPr/>
        </p:nvSpPr>
        <p:spPr>
          <a:xfrm>
            <a:off x="1240971" y="1881051"/>
            <a:ext cx="1293223" cy="369332"/>
          </a:xfrm>
          <a:prstGeom prst="rect">
            <a:avLst/>
          </a:prstGeom>
          <a:noFill/>
        </p:spPr>
        <p:txBody>
          <a:bodyPr wrap="square" rtlCol="0">
            <a:spAutoFit/>
          </a:bodyPr>
          <a:lstStyle/>
          <a:p>
            <a:endParaRPr lang="en-IN"/>
          </a:p>
        </p:txBody>
      </p:sp>
      <p:sp>
        <p:nvSpPr>
          <p:cNvPr id="6" name="TextBox 5"/>
          <p:cNvSpPr txBox="1"/>
          <p:nvPr/>
        </p:nvSpPr>
        <p:spPr>
          <a:xfrm>
            <a:off x="444137" y="958054"/>
            <a:ext cx="11465374" cy="2957861"/>
          </a:xfrm>
          <a:prstGeom prst="rect">
            <a:avLst/>
          </a:prstGeom>
          <a:noFill/>
        </p:spPr>
        <p:txBody>
          <a:bodyPr wrap="square" rtlCol="0">
            <a:spAutoFit/>
          </a:bodyPr>
          <a:lstStyle/>
          <a:p>
            <a:pPr algn="just">
              <a:lnSpc>
                <a:spcPct val="150000"/>
              </a:lnSpc>
            </a:pPr>
            <a:r>
              <a:rPr lang="en-US" b="1" dirty="0" smtClean="0"/>
              <a:t>Missing values</a:t>
            </a:r>
            <a:r>
              <a:rPr lang="en-US" dirty="0" smtClean="0"/>
              <a:t> occur when some data points are absent in a dataset, which can lead to inaccurate analysis or model performance. Handling missing values is crucial to ensure data integrity. Common strategies include </a:t>
            </a:r>
            <a:r>
              <a:rPr lang="en-US" b="1" dirty="0" smtClean="0"/>
              <a:t>removal</a:t>
            </a:r>
            <a:r>
              <a:rPr lang="en-US" dirty="0" smtClean="0"/>
              <a:t>, where rows or columns with missing data are deleted, and </a:t>
            </a:r>
            <a:r>
              <a:rPr lang="en-US" b="1" dirty="0" smtClean="0"/>
              <a:t>imputation</a:t>
            </a:r>
            <a:r>
              <a:rPr lang="en-US" dirty="0" smtClean="0"/>
              <a:t>, where missing values are replaced with estimates, such as the mean, median, or mode for numerical data, or the most frequent category for categorical data. Another approach is using </a:t>
            </a:r>
            <a:r>
              <a:rPr lang="en-US" b="1" dirty="0" smtClean="0"/>
              <a:t>predictive models</a:t>
            </a:r>
            <a:r>
              <a:rPr lang="en-US" dirty="0" smtClean="0"/>
              <a:t> to estimate missing values based on existing data. The choice of technique depends on the nature of the data and the extent of missing values. Handling missing values effectively ensures that the analysis remains robust and reliable.</a:t>
            </a:r>
            <a:endParaRPr lang="en-IN" dirty="0"/>
          </a:p>
        </p:txBody>
      </p:sp>
    </p:spTree>
    <p:extLst>
      <p:ext uri="{BB962C8B-B14F-4D97-AF65-F5344CB8AC3E}">
        <p14:creationId xmlns:p14="http://schemas.microsoft.com/office/powerpoint/2010/main" val="355771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4137" y="496389"/>
            <a:ext cx="2380523" cy="461665"/>
          </a:xfrm>
          <a:prstGeom prst="rect">
            <a:avLst/>
          </a:prstGeom>
          <a:noFill/>
        </p:spPr>
        <p:txBody>
          <a:bodyPr wrap="none" rtlCol="0">
            <a:spAutoFit/>
          </a:bodyPr>
          <a:lstStyle/>
          <a:p>
            <a:r>
              <a:rPr lang="en-US" sz="2400" b="1" u="sng" dirty="0" smtClean="0"/>
              <a:t>What is Outliers?</a:t>
            </a:r>
            <a:endParaRPr lang="en-IN" sz="2400" b="1" u="sng" dirty="0"/>
          </a:p>
        </p:txBody>
      </p:sp>
      <p:sp>
        <p:nvSpPr>
          <p:cNvPr id="4" name="TextBox 3"/>
          <p:cNvSpPr txBox="1"/>
          <p:nvPr/>
        </p:nvSpPr>
        <p:spPr>
          <a:xfrm>
            <a:off x="1240971" y="1881051"/>
            <a:ext cx="1293223" cy="369332"/>
          </a:xfrm>
          <a:prstGeom prst="rect">
            <a:avLst/>
          </a:prstGeom>
          <a:noFill/>
        </p:spPr>
        <p:txBody>
          <a:bodyPr wrap="square" rtlCol="0">
            <a:spAutoFit/>
          </a:bodyPr>
          <a:lstStyle/>
          <a:p>
            <a:endParaRPr lang="en-IN"/>
          </a:p>
        </p:txBody>
      </p:sp>
      <p:sp>
        <p:nvSpPr>
          <p:cNvPr id="5" name="TextBox 4"/>
          <p:cNvSpPr txBox="1"/>
          <p:nvPr/>
        </p:nvSpPr>
        <p:spPr>
          <a:xfrm>
            <a:off x="444137" y="958054"/>
            <a:ext cx="11465374" cy="2957861"/>
          </a:xfrm>
          <a:prstGeom prst="rect">
            <a:avLst/>
          </a:prstGeom>
          <a:noFill/>
        </p:spPr>
        <p:txBody>
          <a:bodyPr wrap="square" rtlCol="0">
            <a:spAutoFit/>
          </a:bodyPr>
          <a:lstStyle/>
          <a:p>
            <a:pPr algn="just">
              <a:lnSpc>
                <a:spcPct val="150000"/>
              </a:lnSpc>
            </a:pPr>
            <a:r>
              <a:rPr lang="en-US" b="1" dirty="0" smtClean="0"/>
              <a:t>Outliers</a:t>
            </a:r>
            <a:r>
              <a:rPr lang="en-US" dirty="0" smtClean="0"/>
              <a:t> are data points that significantly differ from the majority of the data in a dataset. They are values that fall far outside the expected range and can distort statistical analyses and models. Outliers can be caused by errors in data collection, measurement, or represent rare but valid occurrences. Identifying and handling outliers is important because they can skew the results, affecting measures like mean and standard deviation. Common methods for detecting outliers include visualizations like </a:t>
            </a:r>
            <a:r>
              <a:rPr lang="en-US" b="1" dirty="0" smtClean="0"/>
              <a:t>box plots</a:t>
            </a:r>
            <a:r>
              <a:rPr lang="en-US" dirty="0" smtClean="0"/>
              <a:t> and </a:t>
            </a:r>
            <a:r>
              <a:rPr lang="en-US" b="1" dirty="0" smtClean="0"/>
              <a:t>scatter plots</a:t>
            </a:r>
            <a:r>
              <a:rPr lang="en-US" dirty="0" smtClean="0"/>
              <a:t>, and statistical methods like the </a:t>
            </a:r>
            <a:r>
              <a:rPr lang="en-US" b="1" dirty="0" smtClean="0"/>
              <a:t>z-score</a:t>
            </a:r>
            <a:r>
              <a:rPr lang="en-US" dirty="0" smtClean="0"/>
              <a:t> or </a:t>
            </a:r>
            <a:r>
              <a:rPr lang="en-US" b="1" dirty="0" smtClean="0"/>
              <a:t>IQR (Interquartile Range)</a:t>
            </a:r>
            <a:r>
              <a:rPr lang="en-US" dirty="0" smtClean="0"/>
              <a:t>. Once identified, outliers can be handled by </a:t>
            </a:r>
            <a:r>
              <a:rPr lang="en-US" b="1" dirty="0" smtClean="0"/>
              <a:t>removal</a:t>
            </a:r>
            <a:r>
              <a:rPr lang="en-US" dirty="0" smtClean="0"/>
              <a:t>, </a:t>
            </a:r>
            <a:r>
              <a:rPr lang="en-US" b="1" dirty="0" smtClean="0"/>
              <a:t>transformation</a:t>
            </a:r>
            <a:r>
              <a:rPr lang="en-US" dirty="0" smtClean="0"/>
              <a:t>, or </a:t>
            </a:r>
            <a:r>
              <a:rPr lang="en-US" b="1" dirty="0" smtClean="0"/>
              <a:t>imputation</a:t>
            </a:r>
            <a:r>
              <a:rPr lang="en-US" dirty="0" smtClean="0"/>
              <a:t>, depending on whether they are errors or genuine extreme values.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348" y="3915915"/>
            <a:ext cx="3790952" cy="2568960"/>
          </a:xfrm>
          <a:prstGeom prst="rect">
            <a:avLst/>
          </a:prstGeom>
        </p:spPr>
      </p:pic>
    </p:spTree>
    <p:extLst>
      <p:ext uri="{BB962C8B-B14F-4D97-AF65-F5344CB8AC3E}">
        <p14:creationId xmlns:p14="http://schemas.microsoft.com/office/powerpoint/2010/main" val="306389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3917804" cy="461665"/>
          </a:xfrm>
          <a:prstGeom prst="rect">
            <a:avLst/>
          </a:prstGeom>
          <a:noFill/>
        </p:spPr>
        <p:txBody>
          <a:bodyPr wrap="none" rtlCol="0">
            <a:spAutoFit/>
          </a:bodyPr>
          <a:lstStyle/>
          <a:p>
            <a:r>
              <a:rPr lang="en-US" sz="2400" b="1" u="sng" dirty="0" smtClean="0"/>
              <a:t>What is Univariate analysis?</a:t>
            </a:r>
            <a:endParaRPr lang="en-IN" sz="2400" b="1" u="sng" dirty="0"/>
          </a:p>
        </p:txBody>
      </p:sp>
      <p:sp>
        <p:nvSpPr>
          <p:cNvPr id="4" name="TextBox 3"/>
          <p:cNvSpPr txBox="1"/>
          <p:nvPr/>
        </p:nvSpPr>
        <p:spPr>
          <a:xfrm>
            <a:off x="1240971" y="1881051"/>
            <a:ext cx="1293223" cy="369332"/>
          </a:xfrm>
          <a:prstGeom prst="rect">
            <a:avLst/>
          </a:prstGeom>
          <a:noFill/>
        </p:spPr>
        <p:txBody>
          <a:bodyPr wrap="square" rtlCol="0">
            <a:spAutoFit/>
          </a:bodyPr>
          <a:lstStyle/>
          <a:p>
            <a:endParaRPr lang="en-IN"/>
          </a:p>
        </p:txBody>
      </p:sp>
      <p:sp>
        <p:nvSpPr>
          <p:cNvPr id="10" name="TextBox 9"/>
          <p:cNvSpPr txBox="1"/>
          <p:nvPr/>
        </p:nvSpPr>
        <p:spPr>
          <a:xfrm>
            <a:off x="444137" y="958054"/>
            <a:ext cx="11465374" cy="3373359"/>
          </a:xfrm>
          <a:prstGeom prst="rect">
            <a:avLst/>
          </a:prstGeom>
          <a:noFill/>
        </p:spPr>
        <p:txBody>
          <a:bodyPr wrap="square" rtlCol="0">
            <a:spAutoFit/>
          </a:bodyPr>
          <a:lstStyle/>
          <a:p>
            <a:pPr algn="just">
              <a:lnSpc>
                <a:spcPct val="150000"/>
              </a:lnSpc>
            </a:pPr>
            <a:r>
              <a:rPr lang="en-US" b="1" dirty="0" smtClean="0"/>
              <a:t>Univariate Analysis</a:t>
            </a:r>
            <a:r>
              <a:rPr lang="en-US" dirty="0" smtClean="0"/>
              <a:t> is the simplest form of data analysis that focuses on analyzing a single variable at a time. It involves examining the distribution, central tendency (mean, median, mode), and dispersion (variance, standard deviation) of the variable. This analysis helps in understanding the individual behavior of the data and identifying patterns, trends, or outliers in that specific variable. Common techniques used in univariate analysis include </a:t>
            </a:r>
            <a:r>
              <a:rPr lang="en-US" b="1" dirty="0" smtClean="0"/>
              <a:t>histograms</a:t>
            </a:r>
            <a:r>
              <a:rPr lang="en-US" dirty="0" smtClean="0"/>
              <a:t>, </a:t>
            </a:r>
            <a:r>
              <a:rPr lang="en-US" b="1" dirty="0" smtClean="0"/>
              <a:t>box plots</a:t>
            </a:r>
            <a:r>
              <a:rPr lang="en-US" dirty="0" smtClean="0"/>
              <a:t>, and </a:t>
            </a:r>
            <a:r>
              <a:rPr lang="en-US" b="1" dirty="0" smtClean="0"/>
              <a:t>bar charts</a:t>
            </a:r>
            <a:r>
              <a:rPr lang="en-US" dirty="0" smtClean="0"/>
              <a:t>, which visually represent the data’s distribution. It also includes statistical measures like the </a:t>
            </a:r>
            <a:r>
              <a:rPr lang="en-US" b="1" dirty="0" smtClean="0"/>
              <a:t>mean</a:t>
            </a:r>
            <a:r>
              <a:rPr lang="en-US" dirty="0" smtClean="0"/>
              <a:t>, </a:t>
            </a:r>
            <a:r>
              <a:rPr lang="en-US" b="1" dirty="0" smtClean="0"/>
              <a:t>median</a:t>
            </a:r>
            <a:r>
              <a:rPr lang="en-US" dirty="0" smtClean="0"/>
              <a:t>, </a:t>
            </a:r>
            <a:r>
              <a:rPr lang="en-US" b="1" dirty="0" smtClean="0"/>
              <a:t>mode</a:t>
            </a:r>
            <a:r>
              <a:rPr lang="en-US" dirty="0" smtClean="0"/>
              <a:t>, and </a:t>
            </a:r>
            <a:r>
              <a:rPr lang="en-US" b="1" dirty="0" smtClean="0"/>
              <a:t>range</a:t>
            </a:r>
            <a:r>
              <a:rPr lang="en-US" dirty="0" smtClean="0"/>
              <a:t> to summarize the central value and spread of the variable. Univariate analysis is often the first step in exploring a dataset, as it gives insights into individual variables and sets the stage for more complex multivariate analysis. This type of analysis is useful for detecting anomalies, verifying data quality, and preparing the data for further analysis.</a:t>
            </a:r>
            <a:endParaRPr lang="en-IN" dirty="0"/>
          </a:p>
        </p:txBody>
      </p:sp>
    </p:spTree>
    <p:extLst>
      <p:ext uri="{BB962C8B-B14F-4D97-AF65-F5344CB8AC3E}">
        <p14:creationId xmlns:p14="http://schemas.microsoft.com/office/powerpoint/2010/main" val="210242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2" y="227943"/>
            <a:ext cx="5052283" cy="33904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254" y="665720"/>
            <a:ext cx="4709169" cy="245059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4691" y="3554093"/>
            <a:ext cx="4420410" cy="291301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771" y="3618412"/>
            <a:ext cx="3614281" cy="2784379"/>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6693" y="3863181"/>
            <a:ext cx="2582314" cy="2294840"/>
          </a:xfrm>
          <a:prstGeom prst="rect">
            <a:avLst/>
          </a:prstGeom>
        </p:spPr>
      </p:pic>
    </p:spTree>
    <p:extLst>
      <p:ext uri="{BB962C8B-B14F-4D97-AF65-F5344CB8AC3E}">
        <p14:creationId xmlns:p14="http://schemas.microsoft.com/office/powerpoint/2010/main" val="149506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3579891" cy="461665"/>
          </a:xfrm>
          <a:prstGeom prst="rect">
            <a:avLst/>
          </a:prstGeom>
          <a:noFill/>
        </p:spPr>
        <p:txBody>
          <a:bodyPr wrap="none" rtlCol="0">
            <a:spAutoFit/>
          </a:bodyPr>
          <a:lstStyle/>
          <a:p>
            <a:r>
              <a:rPr lang="en-US" sz="2400" b="1" u="sng" dirty="0" smtClean="0"/>
              <a:t>What is Bivariate analysis?</a:t>
            </a:r>
            <a:endParaRPr lang="en-IN" sz="2400" b="1" u="sng" dirty="0"/>
          </a:p>
        </p:txBody>
      </p:sp>
      <p:sp>
        <p:nvSpPr>
          <p:cNvPr id="3" name="TextBox 2"/>
          <p:cNvSpPr txBox="1"/>
          <p:nvPr/>
        </p:nvSpPr>
        <p:spPr>
          <a:xfrm>
            <a:off x="1240971" y="1881051"/>
            <a:ext cx="1293223" cy="369332"/>
          </a:xfrm>
          <a:prstGeom prst="rect">
            <a:avLst/>
          </a:prstGeom>
          <a:noFill/>
        </p:spPr>
        <p:txBody>
          <a:bodyPr wrap="square" rtlCol="0">
            <a:spAutoFit/>
          </a:bodyPr>
          <a:lstStyle/>
          <a:p>
            <a:endParaRPr lang="en-IN"/>
          </a:p>
        </p:txBody>
      </p:sp>
      <p:sp>
        <p:nvSpPr>
          <p:cNvPr id="4" name="TextBox 3"/>
          <p:cNvSpPr txBox="1"/>
          <p:nvPr/>
        </p:nvSpPr>
        <p:spPr>
          <a:xfrm>
            <a:off x="444137" y="958054"/>
            <a:ext cx="11465374" cy="3373359"/>
          </a:xfrm>
          <a:prstGeom prst="rect">
            <a:avLst/>
          </a:prstGeom>
          <a:noFill/>
        </p:spPr>
        <p:txBody>
          <a:bodyPr wrap="square" rtlCol="0">
            <a:spAutoFit/>
          </a:bodyPr>
          <a:lstStyle/>
          <a:p>
            <a:pPr>
              <a:lnSpc>
                <a:spcPct val="150000"/>
              </a:lnSpc>
            </a:pPr>
            <a:r>
              <a:rPr lang="en-US" b="1" dirty="0" smtClean="0"/>
              <a:t>Bivariate Analysis</a:t>
            </a:r>
            <a:r>
              <a:rPr lang="en-US" dirty="0" smtClean="0"/>
              <a:t> involves the analysis of two variables simultaneously to determine the relationship between them. It helps in understanding how one variable affects or is related to another. The goal is to examine correlations, patterns, and associations between the two variables. Common methods of bivariate analysis include </a:t>
            </a:r>
            <a:r>
              <a:rPr lang="en-US" b="1" dirty="0" smtClean="0"/>
              <a:t>scatter plots</a:t>
            </a:r>
            <a:r>
              <a:rPr lang="en-US" dirty="0" smtClean="0"/>
              <a:t>, </a:t>
            </a:r>
            <a:r>
              <a:rPr lang="en-US" b="1" dirty="0" smtClean="0"/>
              <a:t>correlation coefficients</a:t>
            </a:r>
            <a:r>
              <a:rPr lang="en-US" dirty="0" smtClean="0"/>
              <a:t>, and </a:t>
            </a:r>
            <a:r>
              <a:rPr lang="en-US" b="1" dirty="0" smtClean="0"/>
              <a:t>cross-tabulation</a:t>
            </a:r>
            <a:r>
              <a:rPr lang="en-US" dirty="0" smtClean="0"/>
              <a:t> (contingency tables). For numerical variables, a </a:t>
            </a:r>
            <a:r>
              <a:rPr lang="en-US" b="1" dirty="0" smtClean="0"/>
              <a:t>scatter plot</a:t>
            </a:r>
            <a:r>
              <a:rPr lang="en-US" dirty="0" smtClean="0"/>
              <a:t> is often used to visualize the relationship, while </a:t>
            </a:r>
            <a:r>
              <a:rPr lang="en-US" b="1" dirty="0" smtClean="0"/>
              <a:t>Pearson's correlation coefficient</a:t>
            </a:r>
            <a:r>
              <a:rPr lang="en-US" dirty="0" smtClean="0"/>
              <a:t> measures the strength and direction of the relationship. For categorical variables, </a:t>
            </a:r>
            <a:r>
              <a:rPr lang="en-US" b="1" dirty="0" smtClean="0"/>
              <a:t>cross-tabulation</a:t>
            </a:r>
            <a:r>
              <a:rPr lang="en-US" dirty="0" smtClean="0"/>
              <a:t> can reveal how different categories interact. Bivariate analysis is essential for identifying dependencies, testing hypotheses, and exploring potential causal relationships between variables, making it a crucial step before moving on to more complex multivariate analysis.</a:t>
            </a:r>
            <a:endParaRPr lang="en-US" dirty="0"/>
          </a:p>
        </p:txBody>
      </p:sp>
    </p:spTree>
    <p:extLst>
      <p:ext uri="{BB962C8B-B14F-4D97-AF65-F5344CB8AC3E}">
        <p14:creationId xmlns:p14="http://schemas.microsoft.com/office/powerpoint/2010/main" val="1461909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5" y="455889"/>
            <a:ext cx="5219058" cy="25189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417" y="585656"/>
            <a:ext cx="3762446" cy="477830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2974809"/>
            <a:ext cx="6355525" cy="3383554"/>
          </a:xfrm>
          <a:prstGeom prst="rect">
            <a:avLst/>
          </a:prstGeom>
        </p:spPr>
      </p:pic>
    </p:spTree>
    <p:extLst>
      <p:ext uri="{BB962C8B-B14F-4D97-AF65-F5344CB8AC3E}">
        <p14:creationId xmlns:p14="http://schemas.microsoft.com/office/powerpoint/2010/main" val="286048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4092852" cy="461665"/>
          </a:xfrm>
          <a:prstGeom prst="rect">
            <a:avLst/>
          </a:prstGeom>
          <a:noFill/>
        </p:spPr>
        <p:txBody>
          <a:bodyPr wrap="none" rtlCol="0">
            <a:spAutoFit/>
          </a:bodyPr>
          <a:lstStyle/>
          <a:p>
            <a:r>
              <a:rPr lang="en-US" sz="2400" b="1" u="sng" dirty="0" smtClean="0"/>
              <a:t>What is Multivariate analysis?</a:t>
            </a:r>
            <a:endParaRPr lang="en-IN" sz="2400" b="1" u="sng" dirty="0"/>
          </a:p>
        </p:txBody>
      </p:sp>
      <p:sp>
        <p:nvSpPr>
          <p:cNvPr id="3" name="TextBox 2"/>
          <p:cNvSpPr txBox="1"/>
          <p:nvPr/>
        </p:nvSpPr>
        <p:spPr>
          <a:xfrm>
            <a:off x="1240971" y="1881051"/>
            <a:ext cx="1293223" cy="369332"/>
          </a:xfrm>
          <a:prstGeom prst="rect">
            <a:avLst/>
          </a:prstGeom>
          <a:noFill/>
        </p:spPr>
        <p:txBody>
          <a:bodyPr wrap="square" rtlCol="0">
            <a:spAutoFit/>
          </a:bodyPr>
          <a:lstStyle/>
          <a:p>
            <a:endParaRPr lang="en-IN"/>
          </a:p>
        </p:txBody>
      </p:sp>
      <p:sp>
        <p:nvSpPr>
          <p:cNvPr id="4" name="TextBox 3"/>
          <p:cNvSpPr txBox="1"/>
          <p:nvPr/>
        </p:nvSpPr>
        <p:spPr>
          <a:xfrm>
            <a:off x="444137" y="958054"/>
            <a:ext cx="11465374" cy="4204356"/>
          </a:xfrm>
          <a:prstGeom prst="rect">
            <a:avLst/>
          </a:prstGeom>
          <a:noFill/>
        </p:spPr>
        <p:txBody>
          <a:bodyPr wrap="square" rtlCol="0">
            <a:spAutoFit/>
          </a:bodyPr>
          <a:lstStyle/>
          <a:p>
            <a:pPr>
              <a:lnSpc>
                <a:spcPct val="150000"/>
              </a:lnSpc>
            </a:pPr>
            <a:r>
              <a:rPr lang="en-US" b="1" dirty="0" smtClean="0"/>
              <a:t>Multivariate Analysis</a:t>
            </a:r>
            <a:r>
              <a:rPr lang="en-US" dirty="0" smtClean="0"/>
              <a:t> is a statistical technique used to analyze the relationship between three or more variables simultaneously. It helps in understanding how multiple factors interact with each other and affect the outcome. This type of analysis is useful for exploring complex data sets where variables may influence each other in various ways. Common methods of multivariate analysis include </a:t>
            </a:r>
            <a:r>
              <a:rPr lang="en-US" b="1" dirty="0" smtClean="0"/>
              <a:t>Multiple Regression</a:t>
            </a:r>
            <a:r>
              <a:rPr lang="en-US" dirty="0" smtClean="0"/>
              <a:t>, </a:t>
            </a:r>
            <a:r>
              <a:rPr lang="en-US" b="1" dirty="0" smtClean="0"/>
              <a:t>Principal Component Analysis (PCA)</a:t>
            </a:r>
            <a:r>
              <a:rPr lang="en-US" dirty="0" smtClean="0"/>
              <a:t>, </a:t>
            </a:r>
            <a:r>
              <a:rPr lang="en-US" b="1" dirty="0" smtClean="0"/>
              <a:t>Factor Analysis</a:t>
            </a:r>
            <a:r>
              <a:rPr lang="en-US" dirty="0" smtClean="0"/>
              <a:t>, and </a:t>
            </a:r>
            <a:r>
              <a:rPr lang="en-US" b="1" dirty="0" smtClean="0"/>
              <a:t>Cluster Analysis</a:t>
            </a:r>
            <a:r>
              <a:rPr lang="en-US" dirty="0" smtClean="0"/>
              <a:t>. </a:t>
            </a:r>
            <a:r>
              <a:rPr lang="en-US" b="1" dirty="0" smtClean="0"/>
              <a:t>Multiple regression</a:t>
            </a:r>
            <a:r>
              <a:rPr lang="en-US" dirty="0" smtClean="0"/>
              <a:t> examines the relationship between one dependent variable and several independent variables, while </a:t>
            </a:r>
            <a:r>
              <a:rPr lang="en-US" b="1" dirty="0" smtClean="0"/>
              <a:t>PCA</a:t>
            </a:r>
            <a:r>
              <a:rPr lang="en-US" dirty="0" smtClean="0"/>
              <a:t> reduces the dimensionality of large data sets by transforming variables into a smaller set of uncorrelated components. </a:t>
            </a:r>
            <a:r>
              <a:rPr lang="en-US" b="1" dirty="0" smtClean="0"/>
              <a:t>Factor analysis</a:t>
            </a:r>
            <a:r>
              <a:rPr lang="en-US" dirty="0" smtClean="0"/>
              <a:t> identifies underlying factors that explain the patterns in the data, and </a:t>
            </a:r>
            <a:r>
              <a:rPr lang="en-US" b="1" dirty="0" smtClean="0"/>
              <a:t>cluster analysis</a:t>
            </a:r>
            <a:r>
              <a:rPr lang="en-US" dirty="0" smtClean="0"/>
              <a:t> groups data points into clusters with similar characteristics. Multivariate analysis allows for a deeper understanding of complex relationships, helping to uncover patterns and make predictions in data with multiple interacting variables.</a:t>
            </a:r>
            <a:endParaRPr lang="en-US" dirty="0"/>
          </a:p>
        </p:txBody>
      </p:sp>
    </p:spTree>
    <p:extLst>
      <p:ext uri="{BB962C8B-B14F-4D97-AF65-F5344CB8AC3E}">
        <p14:creationId xmlns:p14="http://schemas.microsoft.com/office/powerpoint/2010/main" val="3767761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06" y="291297"/>
            <a:ext cx="3666812" cy="254334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122" y="291297"/>
            <a:ext cx="5102260" cy="531658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789" y="2949588"/>
            <a:ext cx="3630045" cy="3642584"/>
          </a:xfrm>
          <a:prstGeom prst="rect">
            <a:avLst/>
          </a:prstGeom>
        </p:spPr>
      </p:pic>
    </p:spTree>
    <p:extLst>
      <p:ext uri="{BB962C8B-B14F-4D97-AF65-F5344CB8AC3E}">
        <p14:creationId xmlns:p14="http://schemas.microsoft.com/office/powerpoint/2010/main" val="271595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6389" y="483327"/>
            <a:ext cx="4326634" cy="461665"/>
          </a:xfrm>
          <a:prstGeom prst="rect">
            <a:avLst/>
          </a:prstGeom>
          <a:noFill/>
        </p:spPr>
        <p:txBody>
          <a:bodyPr wrap="none" rtlCol="0">
            <a:spAutoFit/>
          </a:bodyPr>
          <a:lstStyle/>
          <a:p>
            <a:r>
              <a:rPr lang="en-US" sz="2400" b="1" dirty="0" smtClean="0"/>
              <a:t>What is Market Basket Analysis?</a:t>
            </a:r>
            <a:endParaRPr lang="en-IN" sz="2400" b="1" dirty="0"/>
          </a:p>
        </p:txBody>
      </p:sp>
      <p:sp>
        <p:nvSpPr>
          <p:cNvPr id="7" name="TextBox 6"/>
          <p:cNvSpPr txBox="1"/>
          <p:nvPr/>
        </p:nvSpPr>
        <p:spPr>
          <a:xfrm>
            <a:off x="496389" y="944992"/>
            <a:ext cx="11058861" cy="880369"/>
          </a:xfrm>
          <a:prstGeom prst="rect">
            <a:avLst/>
          </a:prstGeom>
          <a:noFill/>
        </p:spPr>
        <p:txBody>
          <a:bodyPr wrap="square" rtlCol="0">
            <a:spAutoFit/>
          </a:bodyPr>
          <a:lstStyle/>
          <a:p>
            <a:pPr algn="just">
              <a:lnSpc>
                <a:spcPct val="150000"/>
              </a:lnSpc>
            </a:pPr>
            <a:r>
              <a:rPr lang="en-US" dirty="0" smtClean="0"/>
              <a:t>Market Basket Analysis is a data mining technique used to find relationships or associations between products that are frequently bought together by customers.</a:t>
            </a:r>
            <a:endParaRPr lang="en-IN" dirty="0"/>
          </a:p>
        </p:txBody>
      </p:sp>
      <p:sp>
        <p:nvSpPr>
          <p:cNvPr id="8" name="TextBox 7"/>
          <p:cNvSpPr txBox="1"/>
          <p:nvPr/>
        </p:nvSpPr>
        <p:spPr>
          <a:xfrm>
            <a:off x="496388" y="1825361"/>
            <a:ext cx="11058861" cy="2542363"/>
          </a:xfrm>
          <a:prstGeom prst="rect">
            <a:avLst/>
          </a:prstGeom>
          <a:noFill/>
        </p:spPr>
        <p:txBody>
          <a:bodyPr wrap="square" rtlCol="0">
            <a:spAutoFit/>
          </a:bodyPr>
          <a:lstStyle/>
          <a:p>
            <a:pPr algn="just">
              <a:lnSpc>
                <a:spcPct val="150000"/>
              </a:lnSpc>
            </a:pPr>
            <a:r>
              <a:rPr lang="en-US" b="1" dirty="0" smtClean="0"/>
              <a:t>Key Concepts:</a:t>
            </a:r>
            <a:endParaRPr lang="en-US" dirty="0" smtClean="0"/>
          </a:p>
          <a:p>
            <a:pPr algn="just">
              <a:lnSpc>
                <a:spcPct val="150000"/>
              </a:lnSpc>
            </a:pPr>
            <a:r>
              <a:rPr lang="en-US" b="1" dirty="0" err="1" smtClean="0"/>
              <a:t>Itemsets</a:t>
            </a:r>
            <a:r>
              <a:rPr lang="en-US" b="1" dirty="0" smtClean="0"/>
              <a:t>:</a:t>
            </a:r>
            <a:r>
              <a:rPr lang="en-US" dirty="0" smtClean="0"/>
              <a:t> Groups of products purchased together.</a:t>
            </a:r>
          </a:p>
          <a:p>
            <a:pPr algn="just">
              <a:lnSpc>
                <a:spcPct val="150000"/>
              </a:lnSpc>
            </a:pPr>
            <a:r>
              <a:rPr lang="en-US" b="1" dirty="0" smtClean="0"/>
              <a:t>Frequent </a:t>
            </a:r>
            <a:r>
              <a:rPr lang="en-US" b="1" dirty="0" err="1" smtClean="0"/>
              <a:t>Itemsets</a:t>
            </a:r>
            <a:r>
              <a:rPr lang="en-US" b="1" dirty="0" smtClean="0"/>
              <a:t>:</a:t>
            </a:r>
            <a:r>
              <a:rPr lang="en-US" dirty="0" smtClean="0"/>
              <a:t> </a:t>
            </a:r>
            <a:r>
              <a:rPr lang="en-US" dirty="0" err="1" smtClean="0"/>
              <a:t>Itemsets</a:t>
            </a:r>
            <a:r>
              <a:rPr lang="en-US" dirty="0" smtClean="0"/>
              <a:t> that appear frequently in transactions.</a:t>
            </a:r>
          </a:p>
          <a:p>
            <a:pPr algn="just">
              <a:lnSpc>
                <a:spcPct val="150000"/>
              </a:lnSpc>
            </a:pPr>
            <a:r>
              <a:rPr lang="en-US" b="1" dirty="0" smtClean="0"/>
              <a:t>Association Rules:</a:t>
            </a:r>
            <a:r>
              <a:rPr lang="en-US" dirty="0" smtClean="0"/>
              <a:t> Rules that show how the purchase of one item leads to the purchase of another (e.g., "If a customer buys bread, they are likely to buy butter").</a:t>
            </a:r>
          </a:p>
          <a:p>
            <a:pPr algn="just">
              <a:lnSpc>
                <a:spcPct val="150000"/>
              </a:lnSpc>
            </a:pPr>
            <a:endParaRPr lang="en-IN" dirty="0"/>
          </a:p>
        </p:txBody>
      </p:sp>
      <p:sp>
        <p:nvSpPr>
          <p:cNvPr id="9" name="TextBox 8"/>
          <p:cNvSpPr txBox="1"/>
          <p:nvPr/>
        </p:nvSpPr>
        <p:spPr>
          <a:xfrm>
            <a:off x="496387" y="4047764"/>
            <a:ext cx="8225521" cy="1711366"/>
          </a:xfrm>
          <a:prstGeom prst="rect">
            <a:avLst/>
          </a:prstGeom>
          <a:noFill/>
        </p:spPr>
        <p:txBody>
          <a:bodyPr wrap="none" rtlCol="0">
            <a:spAutoFit/>
          </a:bodyPr>
          <a:lstStyle/>
          <a:p>
            <a:pPr>
              <a:lnSpc>
                <a:spcPct val="150000"/>
              </a:lnSpc>
            </a:pPr>
            <a:r>
              <a:rPr lang="en-US" b="1" dirty="0" smtClean="0"/>
              <a:t>Key Metrics:</a:t>
            </a:r>
            <a:endParaRPr lang="en-US" dirty="0" smtClean="0"/>
          </a:p>
          <a:p>
            <a:pPr>
              <a:lnSpc>
                <a:spcPct val="150000"/>
              </a:lnSpc>
            </a:pPr>
            <a:r>
              <a:rPr lang="en-US" b="1" dirty="0" smtClean="0"/>
              <a:t>Support:</a:t>
            </a:r>
            <a:r>
              <a:rPr lang="en-US" dirty="0" smtClean="0"/>
              <a:t> How frequently an </a:t>
            </a:r>
            <a:r>
              <a:rPr lang="en-US" dirty="0" err="1" smtClean="0"/>
              <a:t>itemset</a:t>
            </a:r>
            <a:r>
              <a:rPr lang="en-US" dirty="0" smtClean="0"/>
              <a:t> appears in transactions.</a:t>
            </a:r>
          </a:p>
          <a:p>
            <a:pPr>
              <a:lnSpc>
                <a:spcPct val="150000"/>
              </a:lnSpc>
            </a:pPr>
            <a:r>
              <a:rPr lang="en-US" b="1" dirty="0" smtClean="0"/>
              <a:t>Confidence:</a:t>
            </a:r>
            <a:r>
              <a:rPr lang="en-US" dirty="0" smtClean="0"/>
              <a:t> Likelihood that item Y is bought when item X is bought.</a:t>
            </a:r>
          </a:p>
          <a:p>
            <a:pPr>
              <a:lnSpc>
                <a:spcPct val="150000"/>
              </a:lnSpc>
            </a:pPr>
            <a:r>
              <a:rPr lang="en-US" b="1" dirty="0" smtClean="0"/>
              <a:t>Lift:</a:t>
            </a:r>
            <a:r>
              <a:rPr lang="en-US" dirty="0" smtClean="0"/>
              <a:t> Measures how much more likely two items are bought together than individually.</a:t>
            </a:r>
            <a:endParaRPr lang="en-US" dirty="0"/>
          </a:p>
        </p:txBody>
      </p:sp>
    </p:spTree>
    <p:extLst>
      <p:ext uri="{BB962C8B-B14F-4D97-AF65-F5344CB8AC3E}">
        <p14:creationId xmlns:p14="http://schemas.microsoft.com/office/powerpoint/2010/main" val="259426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14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36712066"/>
              </p:ext>
            </p:extLst>
          </p:nvPr>
        </p:nvGraphicFramePr>
        <p:xfrm>
          <a:off x="1222480" y="504728"/>
          <a:ext cx="9588954" cy="5694365"/>
        </p:xfrm>
        <a:graphic>
          <a:graphicData uri="http://schemas.openxmlformats.org/drawingml/2006/table">
            <a:tbl>
              <a:tblPr/>
              <a:tblGrid>
                <a:gridCol w="3196318">
                  <a:extLst>
                    <a:ext uri="{9D8B030D-6E8A-4147-A177-3AD203B41FA5}">
                      <a16:colId xmlns:a16="http://schemas.microsoft.com/office/drawing/2014/main" val="2571337052"/>
                    </a:ext>
                  </a:extLst>
                </a:gridCol>
                <a:gridCol w="3196318">
                  <a:extLst>
                    <a:ext uri="{9D8B030D-6E8A-4147-A177-3AD203B41FA5}">
                      <a16:colId xmlns:a16="http://schemas.microsoft.com/office/drawing/2014/main" val="4020616992"/>
                    </a:ext>
                  </a:extLst>
                </a:gridCol>
                <a:gridCol w="3196318">
                  <a:extLst>
                    <a:ext uri="{9D8B030D-6E8A-4147-A177-3AD203B41FA5}">
                      <a16:colId xmlns:a16="http://schemas.microsoft.com/office/drawing/2014/main" val="451668897"/>
                    </a:ext>
                  </a:extLst>
                </a:gridCol>
              </a:tblGrid>
              <a:tr h="316013">
                <a:tc>
                  <a:txBody>
                    <a:bodyPr/>
                    <a:lstStyle/>
                    <a:p>
                      <a:r>
                        <a:rPr lang="en-IN" sz="1200" b="1"/>
                        <a:t>Aspect</a:t>
                      </a:r>
                      <a:endParaRPr lang="en-IN" sz="1200"/>
                    </a:p>
                  </a:txBody>
                  <a:tcPr marL="60435" marR="60435" marT="30218" marB="30218" anchor="ctr">
                    <a:lnL>
                      <a:noFill/>
                    </a:lnL>
                    <a:lnR>
                      <a:noFill/>
                    </a:lnR>
                    <a:lnT>
                      <a:noFill/>
                    </a:lnT>
                    <a:lnB>
                      <a:noFill/>
                    </a:lnB>
                  </a:tcPr>
                </a:tc>
                <a:tc>
                  <a:txBody>
                    <a:bodyPr/>
                    <a:lstStyle/>
                    <a:p>
                      <a:r>
                        <a:rPr lang="en-IN" sz="1200" b="1"/>
                        <a:t>Exploratory Data Analysis (EDA)</a:t>
                      </a:r>
                      <a:endParaRPr lang="en-IN" sz="1200"/>
                    </a:p>
                  </a:txBody>
                  <a:tcPr marL="60435" marR="60435" marT="30218" marB="30218" anchor="ctr">
                    <a:lnL>
                      <a:noFill/>
                    </a:lnL>
                    <a:lnR>
                      <a:noFill/>
                    </a:lnR>
                    <a:lnT>
                      <a:noFill/>
                    </a:lnT>
                    <a:lnB>
                      <a:noFill/>
                    </a:lnB>
                  </a:tcPr>
                </a:tc>
                <a:tc>
                  <a:txBody>
                    <a:bodyPr/>
                    <a:lstStyle/>
                    <a:p>
                      <a:r>
                        <a:rPr lang="en-IN" sz="1200" b="1"/>
                        <a:t>Market Basket Analysis</a:t>
                      </a:r>
                      <a:endParaRPr lang="en-IN" sz="1200"/>
                    </a:p>
                  </a:txBody>
                  <a:tcPr marL="60435" marR="60435" marT="30218" marB="30218" anchor="ctr">
                    <a:lnL>
                      <a:noFill/>
                    </a:lnL>
                    <a:lnR>
                      <a:noFill/>
                    </a:lnR>
                    <a:lnT>
                      <a:noFill/>
                    </a:lnT>
                    <a:lnB>
                      <a:noFill/>
                    </a:lnB>
                  </a:tcPr>
                </a:tc>
                <a:extLst>
                  <a:ext uri="{0D108BD9-81ED-4DB2-BD59-A6C34878D82A}">
                    <a16:rowId xmlns:a16="http://schemas.microsoft.com/office/drawing/2014/main" val="1013711265"/>
                  </a:ext>
                </a:extLst>
              </a:tr>
              <a:tr h="553534">
                <a:tc>
                  <a:txBody>
                    <a:bodyPr/>
                    <a:lstStyle/>
                    <a:p>
                      <a:r>
                        <a:rPr lang="en-IN" sz="1200" b="1"/>
                        <a:t>Purpose</a:t>
                      </a:r>
                      <a:endParaRPr lang="en-IN" sz="1200"/>
                    </a:p>
                  </a:txBody>
                  <a:tcPr marL="60435" marR="60435" marT="30218" marB="30218" anchor="ctr">
                    <a:lnL>
                      <a:noFill/>
                    </a:lnL>
                    <a:lnR>
                      <a:noFill/>
                    </a:lnR>
                    <a:lnT>
                      <a:noFill/>
                    </a:lnT>
                    <a:lnB>
                      <a:noFill/>
                    </a:lnB>
                  </a:tcPr>
                </a:tc>
                <a:tc>
                  <a:txBody>
                    <a:bodyPr/>
                    <a:lstStyle/>
                    <a:p>
                      <a:r>
                        <a:rPr lang="en-US" sz="1200"/>
                        <a:t>To summarize and understand the main characteristics of the dataset.</a:t>
                      </a:r>
                    </a:p>
                  </a:txBody>
                  <a:tcPr marL="60435" marR="60435" marT="30218" marB="30218" anchor="ctr">
                    <a:lnL>
                      <a:noFill/>
                    </a:lnL>
                    <a:lnR>
                      <a:noFill/>
                    </a:lnR>
                    <a:lnT>
                      <a:noFill/>
                    </a:lnT>
                    <a:lnB>
                      <a:noFill/>
                    </a:lnB>
                  </a:tcPr>
                </a:tc>
                <a:tc>
                  <a:txBody>
                    <a:bodyPr/>
                    <a:lstStyle/>
                    <a:p>
                      <a:r>
                        <a:rPr lang="en-US" sz="1200"/>
                        <a:t>To uncover relationships between products purchased together.</a:t>
                      </a:r>
                    </a:p>
                  </a:txBody>
                  <a:tcPr marL="60435" marR="60435" marT="30218" marB="30218" anchor="ctr">
                    <a:lnL>
                      <a:noFill/>
                    </a:lnL>
                    <a:lnR>
                      <a:noFill/>
                    </a:lnR>
                    <a:lnT>
                      <a:noFill/>
                    </a:lnT>
                    <a:lnB>
                      <a:noFill/>
                    </a:lnB>
                  </a:tcPr>
                </a:tc>
                <a:extLst>
                  <a:ext uri="{0D108BD9-81ED-4DB2-BD59-A6C34878D82A}">
                    <a16:rowId xmlns:a16="http://schemas.microsoft.com/office/drawing/2014/main" val="37035506"/>
                  </a:ext>
                </a:extLst>
              </a:tr>
              <a:tr h="791054">
                <a:tc>
                  <a:txBody>
                    <a:bodyPr/>
                    <a:lstStyle/>
                    <a:p>
                      <a:r>
                        <a:rPr lang="en-IN" sz="1200" b="1"/>
                        <a:t>Focus</a:t>
                      </a:r>
                      <a:endParaRPr lang="en-IN" sz="1200"/>
                    </a:p>
                  </a:txBody>
                  <a:tcPr marL="60435" marR="60435" marT="30218" marB="30218" anchor="ctr">
                    <a:lnL>
                      <a:noFill/>
                    </a:lnL>
                    <a:lnR>
                      <a:noFill/>
                    </a:lnR>
                    <a:lnT>
                      <a:noFill/>
                    </a:lnT>
                    <a:lnB>
                      <a:noFill/>
                    </a:lnB>
                  </a:tcPr>
                </a:tc>
                <a:tc>
                  <a:txBody>
                    <a:bodyPr/>
                    <a:lstStyle/>
                    <a:p>
                      <a:r>
                        <a:rPr lang="en-US" sz="1200"/>
                        <a:t>General insights into data distributions, patterns, and anomalies.</a:t>
                      </a:r>
                    </a:p>
                  </a:txBody>
                  <a:tcPr marL="60435" marR="60435" marT="30218" marB="30218" anchor="ctr">
                    <a:lnL>
                      <a:noFill/>
                    </a:lnL>
                    <a:lnR>
                      <a:noFill/>
                    </a:lnR>
                    <a:lnT>
                      <a:noFill/>
                    </a:lnT>
                    <a:lnB>
                      <a:noFill/>
                    </a:lnB>
                  </a:tcPr>
                </a:tc>
                <a:tc>
                  <a:txBody>
                    <a:bodyPr/>
                    <a:lstStyle/>
                    <a:p>
                      <a:r>
                        <a:rPr lang="en-US" sz="1200"/>
                        <a:t>Identifying frequent itemsets and association rules in transactions.</a:t>
                      </a:r>
                    </a:p>
                  </a:txBody>
                  <a:tcPr marL="60435" marR="60435" marT="30218" marB="30218" anchor="ctr">
                    <a:lnL>
                      <a:noFill/>
                    </a:lnL>
                    <a:lnR>
                      <a:noFill/>
                    </a:lnR>
                    <a:lnT>
                      <a:noFill/>
                    </a:lnT>
                    <a:lnB>
                      <a:noFill/>
                    </a:lnB>
                  </a:tcPr>
                </a:tc>
                <a:extLst>
                  <a:ext uri="{0D108BD9-81ED-4DB2-BD59-A6C34878D82A}">
                    <a16:rowId xmlns:a16="http://schemas.microsoft.com/office/drawing/2014/main" val="2646695067"/>
                  </a:ext>
                </a:extLst>
              </a:tr>
              <a:tr h="791054">
                <a:tc>
                  <a:txBody>
                    <a:bodyPr/>
                    <a:lstStyle/>
                    <a:p>
                      <a:r>
                        <a:rPr lang="en-IN" sz="1200" b="1"/>
                        <a:t>Techniques Used</a:t>
                      </a:r>
                      <a:endParaRPr lang="en-IN" sz="1200"/>
                    </a:p>
                  </a:txBody>
                  <a:tcPr marL="60435" marR="60435" marT="30218" marB="30218" anchor="ctr">
                    <a:lnL>
                      <a:noFill/>
                    </a:lnL>
                    <a:lnR>
                      <a:noFill/>
                    </a:lnR>
                    <a:lnT>
                      <a:noFill/>
                    </a:lnT>
                    <a:lnB>
                      <a:noFill/>
                    </a:lnB>
                  </a:tcPr>
                </a:tc>
                <a:tc>
                  <a:txBody>
                    <a:bodyPr/>
                    <a:lstStyle/>
                    <a:p>
                      <a:r>
                        <a:rPr lang="en-US" sz="1200"/>
                        <a:t>Statistical summaries, visualizations (histograms, boxplots), and correlations.</a:t>
                      </a:r>
                    </a:p>
                  </a:txBody>
                  <a:tcPr marL="60435" marR="60435" marT="30218" marB="30218" anchor="ctr">
                    <a:lnL>
                      <a:noFill/>
                    </a:lnL>
                    <a:lnR>
                      <a:noFill/>
                    </a:lnR>
                    <a:lnT>
                      <a:noFill/>
                    </a:lnT>
                    <a:lnB>
                      <a:noFill/>
                    </a:lnB>
                  </a:tcPr>
                </a:tc>
                <a:tc>
                  <a:txBody>
                    <a:bodyPr/>
                    <a:lstStyle/>
                    <a:p>
                      <a:r>
                        <a:rPr lang="en-US" sz="1200"/>
                        <a:t>Association rule mining using algorithms like Apriori and FP-growth.</a:t>
                      </a:r>
                    </a:p>
                  </a:txBody>
                  <a:tcPr marL="60435" marR="60435" marT="30218" marB="30218" anchor="ctr">
                    <a:lnL>
                      <a:noFill/>
                    </a:lnL>
                    <a:lnR>
                      <a:noFill/>
                    </a:lnR>
                    <a:lnT>
                      <a:noFill/>
                    </a:lnT>
                    <a:lnB>
                      <a:noFill/>
                    </a:lnB>
                  </a:tcPr>
                </a:tc>
                <a:extLst>
                  <a:ext uri="{0D108BD9-81ED-4DB2-BD59-A6C34878D82A}">
                    <a16:rowId xmlns:a16="http://schemas.microsoft.com/office/drawing/2014/main" val="3191673840"/>
                  </a:ext>
                </a:extLst>
              </a:tr>
              <a:tr h="553534">
                <a:tc>
                  <a:txBody>
                    <a:bodyPr/>
                    <a:lstStyle/>
                    <a:p>
                      <a:r>
                        <a:rPr lang="en-IN" sz="1200" b="1"/>
                        <a:t>Data Type</a:t>
                      </a:r>
                      <a:endParaRPr lang="en-IN" sz="1200"/>
                    </a:p>
                  </a:txBody>
                  <a:tcPr marL="60435" marR="60435" marT="30218" marB="30218" anchor="ctr">
                    <a:lnL>
                      <a:noFill/>
                    </a:lnL>
                    <a:lnR>
                      <a:noFill/>
                    </a:lnR>
                    <a:lnT>
                      <a:noFill/>
                    </a:lnT>
                    <a:lnB>
                      <a:noFill/>
                    </a:lnB>
                  </a:tcPr>
                </a:tc>
                <a:tc>
                  <a:txBody>
                    <a:bodyPr/>
                    <a:lstStyle/>
                    <a:p>
                      <a:r>
                        <a:rPr lang="en-US" sz="1200"/>
                        <a:t>Primarily numerical or categorical data for general analysis.</a:t>
                      </a:r>
                    </a:p>
                  </a:txBody>
                  <a:tcPr marL="60435" marR="60435" marT="30218" marB="30218" anchor="ctr">
                    <a:lnL>
                      <a:noFill/>
                    </a:lnL>
                    <a:lnR>
                      <a:noFill/>
                    </a:lnR>
                    <a:lnT>
                      <a:noFill/>
                    </a:lnT>
                    <a:lnB>
                      <a:noFill/>
                    </a:lnB>
                  </a:tcPr>
                </a:tc>
                <a:tc>
                  <a:txBody>
                    <a:bodyPr/>
                    <a:lstStyle/>
                    <a:p>
                      <a:r>
                        <a:rPr lang="en-US" sz="1200"/>
                        <a:t>Transactional data with product-item relationships.</a:t>
                      </a:r>
                    </a:p>
                  </a:txBody>
                  <a:tcPr marL="60435" marR="60435" marT="30218" marB="30218" anchor="ctr">
                    <a:lnL>
                      <a:noFill/>
                    </a:lnL>
                    <a:lnR>
                      <a:noFill/>
                    </a:lnR>
                    <a:lnT>
                      <a:noFill/>
                    </a:lnT>
                    <a:lnB>
                      <a:noFill/>
                    </a:lnB>
                  </a:tcPr>
                </a:tc>
                <a:extLst>
                  <a:ext uri="{0D108BD9-81ED-4DB2-BD59-A6C34878D82A}">
                    <a16:rowId xmlns:a16="http://schemas.microsoft.com/office/drawing/2014/main" val="3175764387"/>
                  </a:ext>
                </a:extLst>
              </a:tr>
              <a:tr h="791054">
                <a:tc>
                  <a:txBody>
                    <a:bodyPr/>
                    <a:lstStyle/>
                    <a:p>
                      <a:r>
                        <a:rPr lang="en-IN" sz="1200" b="1"/>
                        <a:t>Goal</a:t>
                      </a:r>
                      <a:endParaRPr lang="en-IN" sz="1200"/>
                    </a:p>
                  </a:txBody>
                  <a:tcPr marL="60435" marR="60435" marT="30218" marB="30218" anchor="ctr">
                    <a:lnL>
                      <a:noFill/>
                    </a:lnL>
                    <a:lnR>
                      <a:noFill/>
                    </a:lnR>
                    <a:lnT>
                      <a:noFill/>
                    </a:lnT>
                    <a:lnB>
                      <a:noFill/>
                    </a:lnB>
                  </a:tcPr>
                </a:tc>
                <a:tc>
                  <a:txBody>
                    <a:bodyPr/>
                    <a:lstStyle/>
                    <a:p>
                      <a:r>
                        <a:rPr lang="en-US" sz="1200"/>
                        <a:t>To clean, preprocess, and understand data before further analysis.</a:t>
                      </a:r>
                    </a:p>
                  </a:txBody>
                  <a:tcPr marL="60435" marR="60435" marT="30218" marB="30218" anchor="ctr">
                    <a:lnL>
                      <a:noFill/>
                    </a:lnL>
                    <a:lnR>
                      <a:noFill/>
                    </a:lnR>
                    <a:lnT>
                      <a:noFill/>
                    </a:lnT>
                    <a:lnB>
                      <a:noFill/>
                    </a:lnB>
                  </a:tcPr>
                </a:tc>
                <a:tc>
                  <a:txBody>
                    <a:bodyPr/>
                    <a:lstStyle/>
                    <a:p>
                      <a:r>
                        <a:rPr lang="en-US" sz="1200" dirty="0"/>
                        <a:t>To provide product recommendations based on customer purchases.</a:t>
                      </a:r>
                    </a:p>
                  </a:txBody>
                  <a:tcPr marL="60435" marR="60435" marT="30218" marB="30218" anchor="ctr">
                    <a:lnL>
                      <a:noFill/>
                    </a:lnL>
                    <a:lnR>
                      <a:noFill/>
                    </a:lnR>
                    <a:lnT>
                      <a:noFill/>
                    </a:lnT>
                    <a:lnB>
                      <a:noFill/>
                    </a:lnB>
                  </a:tcPr>
                </a:tc>
                <a:extLst>
                  <a:ext uri="{0D108BD9-81ED-4DB2-BD59-A6C34878D82A}">
                    <a16:rowId xmlns:a16="http://schemas.microsoft.com/office/drawing/2014/main" val="4221198789"/>
                  </a:ext>
                </a:extLst>
              </a:tr>
              <a:tr h="791054">
                <a:tc>
                  <a:txBody>
                    <a:bodyPr/>
                    <a:lstStyle/>
                    <a:p>
                      <a:r>
                        <a:rPr lang="en-IN" sz="1200" b="1"/>
                        <a:t>Outcome</a:t>
                      </a:r>
                      <a:endParaRPr lang="en-IN" sz="1200"/>
                    </a:p>
                  </a:txBody>
                  <a:tcPr marL="60435" marR="60435" marT="30218" marB="30218" anchor="ctr">
                    <a:lnL>
                      <a:noFill/>
                    </a:lnL>
                    <a:lnR>
                      <a:noFill/>
                    </a:lnR>
                    <a:lnT>
                      <a:noFill/>
                    </a:lnT>
                    <a:lnB>
                      <a:noFill/>
                    </a:lnB>
                  </a:tcPr>
                </a:tc>
                <a:tc>
                  <a:txBody>
                    <a:bodyPr/>
                    <a:lstStyle/>
                    <a:p>
                      <a:r>
                        <a:rPr lang="en-US" sz="1200"/>
                        <a:t>Insights into the dataset's structure, outliers, and trends.</a:t>
                      </a:r>
                    </a:p>
                  </a:txBody>
                  <a:tcPr marL="60435" marR="60435" marT="30218" marB="30218" anchor="ctr">
                    <a:lnL>
                      <a:noFill/>
                    </a:lnL>
                    <a:lnR>
                      <a:noFill/>
                    </a:lnR>
                    <a:lnT>
                      <a:noFill/>
                    </a:lnT>
                    <a:lnB>
                      <a:noFill/>
                    </a:lnB>
                  </a:tcPr>
                </a:tc>
                <a:tc>
                  <a:txBody>
                    <a:bodyPr/>
                    <a:lstStyle/>
                    <a:p>
                      <a:r>
                        <a:rPr lang="en-US" sz="1200"/>
                        <a:t>Rules for product recommendations (e.g., if A, then B).</a:t>
                      </a:r>
                    </a:p>
                  </a:txBody>
                  <a:tcPr marL="60435" marR="60435" marT="30218" marB="30218" anchor="ctr">
                    <a:lnL>
                      <a:noFill/>
                    </a:lnL>
                    <a:lnR>
                      <a:noFill/>
                    </a:lnR>
                    <a:lnT>
                      <a:noFill/>
                    </a:lnT>
                    <a:lnB>
                      <a:noFill/>
                    </a:lnB>
                  </a:tcPr>
                </a:tc>
                <a:extLst>
                  <a:ext uri="{0D108BD9-81ED-4DB2-BD59-A6C34878D82A}">
                    <a16:rowId xmlns:a16="http://schemas.microsoft.com/office/drawing/2014/main" val="4014183121"/>
                  </a:ext>
                </a:extLst>
              </a:tr>
              <a:tr h="553534">
                <a:tc>
                  <a:txBody>
                    <a:bodyPr/>
                    <a:lstStyle/>
                    <a:p>
                      <a:r>
                        <a:rPr lang="en-IN" sz="1200" b="1"/>
                        <a:t>Tools/Methods</a:t>
                      </a:r>
                      <a:endParaRPr lang="en-IN" sz="1200"/>
                    </a:p>
                  </a:txBody>
                  <a:tcPr marL="60435" marR="60435" marT="30218" marB="30218" anchor="ctr">
                    <a:lnL>
                      <a:noFill/>
                    </a:lnL>
                    <a:lnR>
                      <a:noFill/>
                    </a:lnR>
                    <a:lnT>
                      <a:noFill/>
                    </a:lnT>
                    <a:lnB>
                      <a:noFill/>
                    </a:lnB>
                  </a:tcPr>
                </a:tc>
                <a:tc>
                  <a:txBody>
                    <a:bodyPr/>
                    <a:lstStyle/>
                    <a:p>
                      <a:r>
                        <a:rPr lang="en-US" sz="1200"/>
                        <a:t>Visual tools like histograms, boxplots, and heatmaps.</a:t>
                      </a:r>
                    </a:p>
                  </a:txBody>
                  <a:tcPr marL="60435" marR="60435" marT="30218" marB="30218" anchor="ctr">
                    <a:lnL>
                      <a:noFill/>
                    </a:lnL>
                    <a:lnR>
                      <a:noFill/>
                    </a:lnR>
                    <a:lnT>
                      <a:noFill/>
                    </a:lnT>
                    <a:lnB>
                      <a:noFill/>
                    </a:lnB>
                  </a:tcPr>
                </a:tc>
                <a:tc>
                  <a:txBody>
                    <a:bodyPr/>
                    <a:lstStyle/>
                    <a:p>
                      <a:r>
                        <a:rPr lang="en-US" sz="1200"/>
                        <a:t>Algorithmic methods like Apriori, FP-growth for pattern detection.</a:t>
                      </a:r>
                    </a:p>
                  </a:txBody>
                  <a:tcPr marL="60435" marR="60435" marT="30218" marB="30218" anchor="ctr">
                    <a:lnL>
                      <a:noFill/>
                    </a:lnL>
                    <a:lnR>
                      <a:noFill/>
                    </a:lnR>
                    <a:lnT>
                      <a:noFill/>
                    </a:lnT>
                    <a:lnB>
                      <a:noFill/>
                    </a:lnB>
                  </a:tcPr>
                </a:tc>
                <a:extLst>
                  <a:ext uri="{0D108BD9-81ED-4DB2-BD59-A6C34878D82A}">
                    <a16:rowId xmlns:a16="http://schemas.microsoft.com/office/drawing/2014/main" val="2011130660"/>
                  </a:ext>
                </a:extLst>
              </a:tr>
              <a:tr h="553534">
                <a:tc>
                  <a:txBody>
                    <a:bodyPr/>
                    <a:lstStyle/>
                    <a:p>
                      <a:r>
                        <a:rPr lang="en-IN" sz="1200" b="1"/>
                        <a:t>Use Case</a:t>
                      </a:r>
                      <a:endParaRPr lang="en-IN" sz="1200"/>
                    </a:p>
                  </a:txBody>
                  <a:tcPr marL="60435" marR="60435" marT="30218" marB="30218" anchor="ctr">
                    <a:lnL>
                      <a:noFill/>
                    </a:lnL>
                    <a:lnR>
                      <a:noFill/>
                    </a:lnR>
                    <a:lnT>
                      <a:noFill/>
                    </a:lnT>
                    <a:lnB>
                      <a:noFill/>
                    </a:lnB>
                  </a:tcPr>
                </a:tc>
                <a:tc>
                  <a:txBody>
                    <a:bodyPr/>
                    <a:lstStyle/>
                    <a:p>
                      <a:r>
                        <a:rPr lang="en-US" sz="1200"/>
                        <a:t>Used at the initial stages of data analysis for exploration.</a:t>
                      </a:r>
                    </a:p>
                  </a:txBody>
                  <a:tcPr marL="60435" marR="60435" marT="30218" marB="30218" anchor="ctr">
                    <a:lnL>
                      <a:noFill/>
                    </a:lnL>
                    <a:lnR>
                      <a:noFill/>
                    </a:lnR>
                    <a:lnT>
                      <a:noFill/>
                    </a:lnT>
                    <a:lnB>
                      <a:noFill/>
                    </a:lnB>
                  </a:tcPr>
                </a:tc>
                <a:tc>
                  <a:txBody>
                    <a:bodyPr/>
                    <a:lstStyle/>
                    <a:p>
                      <a:r>
                        <a:rPr lang="en-US" sz="1200" dirty="0"/>
                        <a:t>Used in retail and e-commerce for product recommendation.</a:t>
                      </a:r>
                    </a:p>
                  </a:txBody>
                  <a:tcPr marL="60435" marR="60435" marT="30218" marB="30218" anchor="ctr">
                    <a:lnL>
                      <a:noFill/>
                    </a:lnL>
                    <a:lnR>
                      <a:noFill/>
                    </a:lnR>
                    <a:lnT>
                      <a:noFill/>
                    </a:lnT>
                    <a:lnB>
                      <a:noFill/>
                    </a:lnB>
                  </a:tcPr>
                </a:tc>
                <a:extLst>
                  <a:ext uri="{0D108BD9-81ED-4DB2-BD59-A6C34878D82A}">
                    <a16:rowId xmlns:a16="http://schemas.microsoft.com/office/drawing/2014/main" val="3722375680"/>
                  </a:ext>
                </a:extLst>
              </a:tr>
            </a:tbl>
          </a:graphicData>
        </a:graphic>
      </p:graphicFrame>
    </p:spTree>
    <p:extLst>
      <p:ext uri="{BB962C8B-B14F-4D97-AF65-F5344CB8AC3E}">
        <p14:creationId xmlns:p14="http://schemas.microsoft.com/office/powerpoint/2010/main" val="2102224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3683316" cy="461665"/>
          </a:xfrm>
          <a:prstGeom prst="rect">
            <a:avLst/>
          </a:prstGeom>
          <a:noFill/>
        </p:spPr>
        <p:txBody>
          <a:bodyPr wrap="none" rtlCol="0">
            <a:spAutoFit/>
          </a:bodyPr>
          <a:lstStyle/>
          <a:p>
            <a:r>
              <a:rPr lang="en-US" sz="2400" b="1" u="sng" dirty="0" smtClean="0"/>
              <a:t>What is Frequent </a:t>
            </a:r>
            <a:r>
              <a:rPr lang="en-US" sz="2400" b="1" u="sng" dirty="0" err="1" smtClean="0"/>
              <a:t>itemsets</a:t>
            </a:r>
            <a:r>
              <a:rPr lang="en-US" sz="2400" b="1" u="sng" dirty="0" smtClean="0"/>
              <a:t>?</a:t>
            </a:r>
            <a:endParaRPr lang="en-IN" sz="2400" b="1" u="sng" dirty="0"/>
          </a:p>
        </p:txBody>
      </p:sp>
      <p:sp>
        <p:nvSpPr>
          <p:cNvPr id="3" name="TextBox 2"/>
          <p:cNvSpPr txBox="1"/>
          <p:nvPr/>
        </p:nvSpPr>
        <p:spPr>
          <a:xfrm>
            <a:off x="1240971" y="1881051"/>
            <a:ext cx="1293223" cy="369332"/>
          </a:xfrm>
          <a:prstGeom prst="rect">
            <a:avLst/>
          </a:prstGeom>
          <a:noFill/>
        </p:spPr>
        <p:txBody>
          <a:bodyPr wrap="square" rtlCol="0">
            <a:spAutoFit/>
          </a:bodyPr>
          <a:lstStyle/>
          <a:p>
            <a:endParaRPr lang="en-IN"/>
          </a:p>
        </p:txBody>
      </p:sp>
      <p:sp>
        <p:nvSpPr>
          <p:cNvPr id="4" name="TextBox 3"/>
          <p:cNvSpPr txBox="1"/>
          <p:nvPr/>
        </p:nvSpPr>
        <p:spPr>
          <a:xfrm>
            <a:off x="444137" y="958054"/>
            <a:ext cx="11465374" cy="4619854"/>
          </a:xfrm>
          <a:prstGeom prst="rect">
            <a:avLst/>
          </a:prstGeom>
          <a:noFill/>
        </p:spPr>
        <p:txBody>
          <a:bodyPr wrap="square" rtlCol="0">
            <a:spAutoFit/>
          </a:bodyPr>
          <a:lstStyle/>
          <a:p>
            <a:pPr algn="just">
              <a:lnSpc>
                <a:spcPct val="150000"/>
              </a:lnSpc>
            </a:pPr>
            <a:r>
              <a:rPr lang="en-US" dirty="0" smtClean="0"/>
              <a:t>A frequent </a:t>
            </a:r>
            <a:r>
              <a:rPr lang="en-US" dirty="0" err="1" smtClean="0"/>
              <a:t>itemset</a:t>
            </a:r>
            <a:r>
              <a:rPr lang="en-US" dirty="0" smtClean="0"/>
              <a:t> is a set of items that appear together in a dataset more often than a predefined threshold or support value. In the context of Market Basket Analysis, it refers to combinations of products that are frequently purchased together by customers. The frequency of an </a:t>
            </a:r>
            <a:r>
              <a:rPr lang="en-US" dirty="0" err="1" smtClean="0"/>
              <a:t>itemset</a:t>
            </a:r>
            <a:r>
              <a:rPr lang="en-US" dirty="0" smtClean="0"/>
              <a:t> is determined by the support, which is the proportion of transactions that contain the </a:t>
            </a:r>
            <a:r>
              <a:rPr lang="en-US" dirty="0" err="1" smtClean="0"/>
              <a:t>itemset</a:t>
            </a:r>
            <a:r>
              <a:rPr lang="en-US" dirty="0" smtClean="0"/>
              <a:t>.</a:t>
            </a:r>
          </a:p>
          <a:p>
            <a:pPr algn="just">
              <a:lnSpc>
                <a:spcPct val="150000"/>
              </a:lnSpc>
            </a:pPr>
            <a:endParaRPr lang="en-US" dirty="0" smtClean="0"/>
          </a:p>
          <a:p>
            <a:pPr algn="just">
              <a:lnSpc>
                <a:spcPct val="150000"/>
              </a:lnSpc>
            </a:pPr>
            <a:r>
              <a:rPr lang="en-US" dirty="0" smtClean="0"/>
              <a:t>For example, if in 100 transactions, the </a:t>
            </a:r>
            <a:r>
              <a:rPr lang="en-US" dirty="0" err="1" smtClean="0"/>
              <a:t>itemset</a:t>
            </a:r>
            <a:r>
              <a:rPr lang="en-US" dirty="0" smtClean="0"/>
              <a:t> {Milk, Bread} appears in 30 transactions, the support for {Milk, Bread} is 30%. If the minimum support threshold is set to 20%, {Milk, Bread} would be considered a frequent </a:t>
            </a:r>
            <a:r>
              <a:rPr lang="en-US" dirty="0" err="1" smtClean="0"/>
              <a:t>itemset</a:t>
            </a:r>
            <a:r>
              <a:rPr lang="en-US" dirty="0" smtClean="0"/>
              <a:t>.</a:t>
            </a:r>
          </a:p>
          <a:p>
            <a:pPr algn="just">
              <a:lnSpc>
                <a:spcPct val="150000"/>
              </a:lnSpc>
            </a:pPr>
            <a:endParaRPr lang="en-US" dirty="0" smtClean="0"/>
          </a:p>
          <a:p>
            <a:pPr algn="just">
              <a:lnSpc>
                <a:spcPct val="150000"/>
              </a:lnSpc>
            </a:pPr>
            <a:r>
              <a:rPr lang="en-US" dirty="0" smtClean="0"/>
              <a:t>Identifying frequent </a:t>
            </a:r>
            <a:r>
              <a:rPr lang="en-US" dirty="0" err="1" smtClean="0"/>
              <a:t>itemsets</a:t>
            </a:r>
            <a:r>
              <a:rPr lang="en-US" dirty="0" smtClean="0"/>
              <a:t> is the first step in association rule mining and helps in discovering relationships between products, such as products that are commonly bought together. These relationships are later used to generate association rules for recommendations, like "if a customer buys Milk, they are likely to buy Bread as well."</a:t>
            </a:r>
            <a:endParaRPr lang="en-IN" dirty="0"/>
          </a:p>
        </p:txBody>
      </p:sp>
    </p:spTree>
    <p:extLst>
      <p:ext uri="{BB962C8B-B14F-4D97-AF65-F5344CB8AC3E}">
        <p14:creationId xmlns:p14="http://schemas.microsoft.com/office/powerpoint/2010/main" val="2861684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3435299" cy="461665"/>
          </a:xfrm>
          <a:prstGeom prst="rect">
            <a:avLst/>
          </a:prstGeom>
          <a:noFill/>
        </p:spPr>
        <p:txBody>
          <a:bodyPr wrap="none" rtlCol="0">
            <a:spAutoFit/>
          </a:bodyPr>
          <a:lstStyle/>
          <a:p>
            <a:r>
              <a:rPr lang="en-US" sz="2400" b="1" u="sng" dirty="0" smtClean="0"/>
              <a:t>What is </a:t>
            </a:r>
            <a:r>
              <a:rPr lang="en-US" sz="2400" b="1" u="sng" dirty="0" err="1" smtClean="0"/>
              <a:t>Apriori</a:t>
            </a:r>
            <a:r>
              <a:rPr lang="en-US" sz="2400" b="1" u="sng" dirty="0" smtClean="0"/>
              <a:t> Property?</a:t>
            </a:r>
            <a:endParaRPr lang="en-IN" sz="2400" b="1" u="sng" dirty="0"/>
          </a:p>
        </p:txBody>
      </p:sp>
      <p:sp>
        <p:nvSpPr>
          <p:cNvPr id="3" name="TextBox 2"/>
          <p:cNvSpPr txBox="1"/>
          <p:nvPr/>
        </p:nvSpPr>
        <p:spPr>
          <a:xfrm>
            <a:off x="1240971" y="1881051"/>
            <a:ext cx="1293223" cy="369332"/>
          </a:xfrm>
          <a:prstGeom prst="rect">
            <a:avLst/>
          </a:prstGeom>
          <a:noFill/>
        </p:spPr>
        <p:txBody>
          <a:bodyPr wrap="square" rtlCol="0">
            <a:spAutoFit/>
          </a:bodyPr>
          <a:lstStyle/>
          <a:p>
            <a:endParaRPr lang="en-IN"/>
          </a:p>
        </p:txBody>
      </p:sp>
      <p:sp>
        <p:nvSpPr>
          <p:cNvPr id="4" name="TextBox 3"/>
          <p:cNvSpPr txBox="1"/>
          <p:nvPr/>
        </p:nvSpPr>
        <p:spPr>
          <a:xfrm>
            <a:off x="444137" y="958054"/>
            <a:ext cx="11465374" cy="5078313"/>
          </a:xfrm>
          <a:prstGeom prst="rect">
            <a:avLst/>
          </a:prstGeom>
          <a:noFill/>
        </p:spPr>
        <p:txBody>
          <a:bodyPr wrap="square" rtlCol="0">
            <a:spAutoFit/>
          </a:bodyPr>
          <a:lstStyle/>
          <a:p>
            <a:pPr algn="just">
              <a:lnSpc>
                <a:spcPct val="150000"/>
              </a:lnSpc>
            </a:pPr>
            <a:r>
              <a:rPr lang="en-US" dirty="0" smtClean="0"/>
              <a:t>The </a:t>
            </a:r>
            <a:r>
              <a:rPr lang="en-US" dirty="0" err="1" smtClean="0"/>
              <a:t>Apriori</a:t>
            </a:r>
            <a:r>
              <a:rPr lang="en-US" dirty="0" smtClean="0"/>
              <a:t> Property is a fundamental concept in the </a:t>
            </a:r>
            <a:r>
              <a:rPr lang="en-US" dirty="0" err="1" smtClean="0"/>
              <a:t>Apriori</a:t>
            </a:r>
            <a:r>
              <a:rPr lang="en-US" dirty="0" smtClean="0"/>
              <a:t> algorithm used for Market Basket Analysis. It states that:</a:t>
            </a:r>
          </a:p>
          <a:p>
            <a:pPr algn="just">
              <a:lnSpc>
                <a:spcPct val="150000"/>
              </a:lnSpc>
            </a:pPr>
            <a:r>
              <a:rPr lang="en-US" b="1" dirty="0" smtClean="0"/>
              <a:t>"If an </a:t>
            </a:r>
            <a:r>
              <a:rPr lang="en-US" b="1" dirty="0" err="1" smtClean="0"/>
              <a:t>itemset</a:t>
            </a:r>
            <a:r>
              <a:rPr lang="en-US" b="1" dirty="0" smtClean="0"/>
              <a:t> is frequent, then all of its subsets must also be frequent."</a:t>
            </a:r>
          </a:p>
          <a:p>
            <a:pPr algn="just">
              <a:lnSpc>
                <a:spcPct val="150000"/>
              </a:lnSpc>
            </a:pPr>
            <a:r>
              <a:rPr lang="en-US" dirty="0" smtClean="0"/>
              <a:t>In simpler terms, if a combination of items (called an </a:t>
            </a:r>
            <a:r>
              <a:rPr lang="en-US" dirty="0" err="1" smtClean="0"/>
              <a:t>itemset</a:t>
            </a:r>
            <a:r>
              <a:rPr lang="en-US" dirty="0" smtClean="0"/>
              <a:t>) appears frequently in a dataset (based on a minimum support threshold), then any smaller combination (subset) of those items must also appear frequently. This property helps in reducing the number of </a:t>
            </a:r>
            <a:r>
              <a:rPr lang="en-US" dirty="0" err="1" smtClean="0"/>
              <a:t>itemsets</a:t>
            </a:r>
            <a:r>
              <a:rPr lang="en-US" dirty="0" smtClean="0"/>
              <a:t> to check during the algorithm’s execution, making the process more efficient.</a:t>
            </a:r>
          </a:p>
          <a:p>
            <a:pPr algn="just">
              <a:lnSpc>
                <a:spcPct val="150000"/>
              </a:lnSpc>
            </a:pPr>
            <a:r>
              <a:rPr lang="en-US" b="1" dirty="0" smtClean="0"/>
              <a:t>Example</a:t>
            </a:r>
            <a:r>
              <a:rPr lang="en-US" dirty="0" smtClean="0"/>
              <a:t>:</a:t>
            </a:r>
          </a:p>
          <a:p>
            <a:pPr algn="just">
              <a:lnSpc>
                <a:spcPct val="150000"/>
              </a:lnSpc>
            </a:pPr>
            <a:r>
              <a:rPr lang="en-US" dirty="0" smtClean="0"/>
              <a:t>If the </a:t>
            </a:r>
            <a:r>
              <a:rPr lang="en-US" dirty="0" err="1" smtClean="0"/>
              <a:t>itemset</a:t>
            </a:r>
            <a:r>
              <a:rPr lang="en-US" dirty="0" smtClean="0"/>
              <a:t> {A, B, C} is frequent (appears in a sufficient number of transactions), then the subsets {A, B}, {A, C}, and {B, C} must also be frequent.</a:t>
            </a:r>
          </a:p>
          <a:p>
            <a:pPr algn="just">
              <a:lnSpc>
                <a:spcPct val="150000"/>
              </a:lnSpc>
            </a:pPr>
            <a:r>
              <a:rPr lang="en-US" dirty="0" smtClean="0"/>
              <a:t>If {A, B, C} is not frequent, the subsets {A, B}, {A, C}, and {B, C} will also be removed from consideration, saving time in the analysis.</a:t>
            </a:r>
          </a:p>
          <a:p>
            <a:pPr algn="just">
              <a:lnSpc>
                <a:spcPct val="150000"/>
              </a:lnSpc>
            </a:pPr>
            <a:r>
              <a:rPr lang="en-US" dirty="0" smtClean="0"/>
              <a:t>This property allows the algorithm to prune or eliminate unlikely </a:t>
            </a:r>
            <a:r>
              <a:rPr lang="en-US" dirty="0" err="1" smtClean="0"/>
              <a:t>itemsets</a:t>
            </a:r>
            <a:r>
              <a:rPr lang="en-US" dirty="0" smtClean="0"/>
              <a:t> early, reducing the computational complexity and focusing only on </a:t>
            </a:r>
            <a:r>
              <a:rPr lang="en-US" dirty="0" err="1" smtClean="0"/>
              <a:t>itemsets</a:t>
            </a:r>
            <a:r>
              <a:rPr lang="en-US" dirty="0" smtClean="0"/>
              <a:t> that have the potential to be frequent.</a:t>
            </a:r>
            <a:endParaRPr lang="en-IN" dirty="0"/>
          </a:p>
        </p:txBody>
      </p:sp>
    </p:spTree>
    <p:extLst>
      <p:ext uri="{BB962C8B-B14F-4D97-AF65-F5344CB8AC3E}">
        <p14:creationId xmlns:p14="http://schemas.microsoft.com/office/powerpoint/2010/main" val="1298628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5001947" cy="461665"/>
          </a:xfrm>
          <a:prstGeom prst="rect">
            <a:avLst/>
          </a:prstGeom>
          <a:noFill/>
        </p:spPr>
        <p:txBody>
          <a:bodyPr wrap="none" rtlCol="0">
            <a:spAutoFit/>
          </a:bodyPr>
          <a:lstStyle/>
          <a:p>
            <a:r>
              <a:rPr lang="en-US" sz="2400" b="1" u="sng" dirty="0" smtClean="0"/>
              <a:t>What is Support, Lift and Confidence?</a:t>
            </a:r>
            <a:endParaRPr lang="en-IN" sz="2400" b="1" u="sng" dirty="0"/>
          </a:p>
        </p:txBody>
      </p:sp>
      <p:sp>
        <p:nvSpPr>
          <p:cNvPr id="3" name="TextBox 2"/>
          <p:cNvSpPr txBox="1"/>
          <p:nvPr/>
        </p:nvSpPr>
        <p:spPr>
          <a:xfrm>
            <a:off x="1240971" y="1881051"/>
            <a:ext cx="1293223" cy="369332"/>
          </a:xfrm>
          <a:prstGeom prst="rect">
            <a:avLst/>
          </a:prstGeom>
          <a:noFill/>
        </p:spPr>
        <p:txBody>
          <a:bodyPr wrap="square" rtlCol="0">
            <a:spAutoFit/>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929" y="1606731"/>
            <a:ext cx="6977556" cy="2349954"/>
          </a:xfrm>
          <a:prstGeom prst="rect">
            <a:avLst/>
          </a:prstGeom>
        </p:spPr>
      </p:pic>
    </p:spTree>
    <p:extLst>
      <p:ext uri="{BB962C8B-B14F-4D97-AF65-F5344CB8AC3E}">
        <p14:creationId xmlns:p14="http://schemas.microsoft.com/office/powerpoint/2010/main" val="639307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2414635" cy="461665"/>
          </a:xfrm>
          <a:prstGeom prst="rect">
            <a:avLst/>
          </a:prstGeom>
          <a:noFill/>
        </p:spPr>
        <p:txBody>
          <a:bodyPr wrap="none" rtlCol="0">
            <a:spAutoFit/>
          </a:bodyPr>
          <a:lstStyle/>
          <a:p>
            <a:r>
              <a:rPr lang="en-US" sz="2400" b="1" u="sng" dirty="0" err="1" smtClean="0"/>
              <a:t>Apriori</a:t>
            </a:r>
            <a:r>
              <a:rPr lang="en-US" sz="2400" b="1" u="sng" dirty="0" smtClean="0"/>
              <a:t> Algorithm</a:t>
            </a:r>
            <a:endParaRPr lang="en-IN" sz="2400" b="1" u="sng" dirty="0"/>
          </a:p>
        </p:txBody>
      </p:sp>
      <p:sp>
        <p:nvSpPr>
          <p:cNvPr id="3" name="TextBox 2"/>
          <p:cNvSpPr txBox="1"/>
          <p:nvPr/>
        </p:nvSpPr>
        <p:spPr>
          <a:xfrm>
            <a:off x="1240971" y="1881051"/>
            <a:ext cx="1293223" cy="369332"/>
          </a:xfrm>
          <a:prstGeom prst="rect">
            <a:avLst/>
          </a:prstGeom>
          <a:noFill/>
        </p:spPr>
        <p:txBody>
          <a:bodyPr wrap="square" rtlCol="0">
            <a:spAutoFit/>
          </a:bodyPr>
          <a:lstStyle/>
          <a:p>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448760114"/>
              </p:ext>
            </p:extLst>
          </p:nvPr>
        </p:nvGraphicFramePr>
        <p:xfrm>
          <a:off x="444137" y="1382149"/>
          <a:ext cx="7863840" cy="2194560"/>
        </p:xfrm>
        <a:graphic>
          <a:graphicData uri="http://schemas.openxmlformats.org/drawingml/2006/table">
            <a:tbl>
              <a:tblPr/>
              <a:tblGrid>
                <a:gridCol w="3931920">
                  <a:extLst>
                    <a:ext uri="{9D8B030D-6E8A-4147-A177-3AD203B41FA5}">
                      <a16:colId xmlns:a16="http://schemas.microsoft.com/office/drawing/2014/main" val="3595998975"/>
                    </a:ext>
                  </a:extLst>
                </a:gridCol>
                <a:gridCol w="3931920">
                  <a:extLst>
                    <a:ext uri="{9D8B030D-6E8A-4147-A177-3AD203B41FA5}">
                      <a16:colId xmlns:a16="http://schemas.microsoft.com/office/drawing/2014/main" val="2579659761"/>
                    </a:ext>
                  </a:extLst>
                </a:gridCol>
              </a:tblGrid>
              <a:tr h="0">
                <a:tc>
                  <a:txBody>
                    <a:bodyPr/>
                    <a:lstStyle/>
                    <a:p>
                      <a:r>
                        <a:rPr lang="en-IN" dirty="0"/>
                        <a:t>Transaction ID</a:t>
                      </a:r>
                    </a:p>
                  </a:txBody>
                  <a:tcPr anchor="ctr">
                    <a:lnL>
                      <a:noFill/>
                    </a:lnL>
                    <a:lnR>
                      <a:noFill/>
                    </a:lnR>
                    <a:lnT>
                      <a:noFill/>
                    </a:lnT>
                    <a:lnB>
                      <a:noFill/>
                    </a:lnB>
                  </a:tcPr>
                </a:tc>
                <a:tc>
                  <a:txBody>
                    <a:bodyPr/>
                    <a:lstStyle/>
                    <a:p>
                      <a:r>
                        <a:rPr lang="en-IN"/>
                        <a:t>Items Purchased</a:t>
                      </a:r>
                    </a:p>
                  </a:txBody>
                  <a:tcPr anchor="ctr">
                    <a:lnL>
                      <a:noFill/>
                    </a:lnL>
                    <a:lnR>
                      <a:noFill/>
                    </a:lnR>
                    <a:lnT>
                      <a:noFill/>
                    </a:lnT>
                    <a:lnB>
                      <a:noFill/>
                    </a:lnB>
                  </a:tcPr>
                </a:tc>
                <a:extLst>
                  <a:ext uri="{0D108BD9-81ED-4DB2-BD59-A6C34878D82A}">
                    <a16:rowId xmlns:a16="http://schemas.microsoft.com/office/drawing/2014/main" val="3626852993"/>
                  </a:ext>
                </a:extLst>
              </a:tr>
              <a:tr h="0">
                <a:tc>
                  <a:txBody>
                    <a:bodyPr/>
                    <a:lstStyle/>
                    <a:p>
                      <a:r>
                        <a:rPr lang="en-IN" dirty="0"/>
                        <a:t>T1</a:t>
                      </a:r>
                    </a:p>
                  </a:txBody>
                  <a:tcPr anchor="ctr">
                    <a:lnL>
                      <a:noFill/>
                    </a:lnL>
                    <a:lnR>
                      <a:noFill/>
                    </a:lnR>
                    <a:lnT>
                      <a:noFill/>
                    </a:lnT>
                    <a:lnB>
                      <a:noFill/>
                    </a:lnB>
                  </a:tcPr>
                </a:tc>
                <a:tc>
                  <a:txBody>
                    <a:bodyPr/>
                    <a:lstStyle/>
                    <a:p>
                      <a:r>
                        <a:rPr lang="en-IN" dirty="0"/>
                        <a:t>{Bread, Milk}</a:t>
                      </a:r>
                    </a:p>
                  </a:txBody>
                  <a:tcPr anchor="ctr">
                    <a:lnL>
                      <a:noFill/>
                    </a:lnL>
                    <a:lnR>
                      <a:noFill/>
                    </a:lnR>
                    <a:lnT>
                      <a:noFill/>
                    </a:lnT>
                    <a:lnB>
                      <a:noFill/>
                    </a:lnB>
                  </a:tcPr>
                </a:tc>
                <a:extLst>
                  <a:ext uri="{0D108BD9-81ED-4DB2-BD59-A6C34878D82A}">
                    <a16:rowId xmlns:a16="http://schemas.microsoft.com/office/drawing/2014/main" val="781106998"/>
                  </a:ext>
                </a:extLst>
              </a:tr>
              <a:tr h="0">
                <a:tc>
                  <a:txBody>
                    <a:bodyPr/>
                    <a:lstStyle/>
                    <a:p>
                      <a:r>
                        <a:rPr lang="en-IN" dirty="0"/>
                        <a:t>T2</a:t>
                      </a:r>
                    </a:p>
                  </a:txBody>
                  <a:tcPr anchor="ctr">
                    <a:lnL>
                      <a:noFill/>
                    </a:lnL>
                    <a:lnR>
                      <a:noFill/>
                    </a:lnR>
                    <a:lnT>
                      <a:noFill/>
                    </a:lnT>
                    <a:lnB>
                      <a:noFill/>
                    </a:lnB>
                  </a:tcPr>
                </a:tc>
                <a:tc>
                  <a:txBody>
                    <a:bodyPr/>
                    <a:lstStyle/>
                    <a:p>
                      <a:r>
                        <a:rPr lang="en-IN" dirty="0"/>
                        <a:t>{Bread, Diaper, Beer}</a:t>
                      </a:r>
                    </a:p>
                  </a:txBody>
                  <a:tcPr anchor="ctr">
                    <a:lnL>
                      <a:noFill/>
                    </a:lnL>
                    <a:lnR>
                      <a:noFill/>
                    </a:lnR>
                    <a:lnT>
                      <a:noFill/>
                    </a:lnT>
                    <a:lnB>
                      <a:noFill/>
                    </a:lnB>
                  </a:tcPr>
                </a:tc>
                <a:extLst>
                  <a:ext uri="{0D108BD9-81ED-4DB2-BD59-A6C34878D82A}">
                    <a16:rowId xmlns:a16="http://schemas.microsoft.com/office/drawing/2014/main" val="2915609640"/>
                  </a:ext>
                </a:extLst>
              </a:tr>
              <a:tr h="0">
                <a:tc>
                  <a:txBody>
                    <a:bodyPr/>
                    <a:lstStyle/>
                    <a:p>
                      <a:r>
                        <a:rPr lang="en-IN"/>
                        <a:t>T3</a:t>
                      </a:r>
                    </a:p>
                  </a:txBody>
                  <a:tcPr anchor="ctr">
                    <a:lnL>
                      <a:noFill/>
                    </a:lnL>
                    <a:lnR>
                      <a:noFill/>
                    </a:lnR>
                    <a:lnT>
                      <a:noFill/>
                    </a:lnT>
                    <a:lnB>
                      <a:noFill/>
                    </a:lnB>
                  </a:tcPr>
                </a:tc>
                <a:tc>
                  <a:txBody>
                    <a:bodyPr/>
                    <a:lstStyle/>
                    <a:p>
                      <a:r>
                        <a:rPr lang="en-IN" dirty="0"/>
                        <a:t>{Milk, Diaper, Beer}</a:t>
                      </a:r>
                    </a:p>
                  </a:txBody>
                  <a:tcPr anchor="ctr">
                    <a:lnL>
                      <a:noFill/>
                    </a:lnL>
                    <a:lnR>
                      <a:noFill/>
                    </a:lnR>
                    <a:lnT>
                      <a:noFill/>
                    </a:lnT>
                    <a:lnB>
                      <a:noFill/>
                    </a:lnB>
                  </a:tcPr>
                </a:tc>
                <a:extLst>
                  <a:ext uri="{0D108BD9-81ED-4DB2-BD59-A6C34878D82A}">
                    <a16:rowId xmlns:a16="http://schemas.microsoft.com/office/drawing/2014/main" val="1786769215"/>
                  </a:ext>
                </a:extLst>
              </a:tr>
              <a:tr h="0">
                <a:tc>
                  <a:txBody>
                    <a:bodyPr/>
                    <a:lstStyle/>
                    <a:p>
                      <a:r>
                        <a:rPr lang="en-IN"/>
                        <a:t>T4</a:t>
                      </a:r>
                    </a:p>
                  </a:txBody>
                  <a:tcPr anchor="ctr">
                    <a:lnL>
                      <a:noFill/>
                    </a:lnL>
                    <a:lnR>
                      <a:noFill/>
                    </a:lnR>
                    <a:lnT>
                      <a:noFill/>
                    </a:lnT>
                    <a:lnB>
                      <a:noFill/>
                    </a:lnB>
                  </a:tcPr>
                </a:tc>
                <a:tc>
                  <a:txBody>
                    <a:bodyPr/>
                    <a:lstStyle/>
                    <a:p>
                      <a:r>
                        <a:rPr lang="en-IN"/>
                        <a:t>{Bread, Milk, Diaper}</a:t>
                      </a:r>
                    </a:p>
                  </a:txBody>
                  <a:tcPr anchor="ctr">
                    <a:lnL>
                      <a:noFill/>
                    </a:lnL>
                    <a:lnR>
                      <a:noFill/>
                    </a:lnR>
                    <a:lnT>
                      <a:noFill/>
                    </a:lnT>
                    <a:lnB>
                      <a:noFill/>
                    </a:lnB>
                  </a:tcPr>
                </a:tc>
                <a:extLst>
                  <a:ext uri="{0D108BD9-81ED-4DB2-BD59-A6C34878D82A}">
                    <a16:rowId xmlns:a16="http://schemas.microsoft.com/office/drawing/2014/main" val="765595161"/>
                  </a:ext>
                </a:extLst>
              </a:tr>
              <a:tr h="0">
                <a:tc>
                  <a:txBody>
                    <a:bodyPr/>
                    <a:lstStyle/>
                    <a:p>
                      <a:r>
                        <a:rPr lang="en-IN"/>
                        <a:t>T5</a:t>
                      </a:r>
                    </a:p>
                  </a:txBody>
                  <a:tcPr anchor="ctr">
                    <a:lnL>
                      <a:noFill/>
                    </a:lnL>
                    <a:lnR>
                      <a:noFill/>
                    </a:lnR>
                    <a:lnT>
                      <a:noFill/>
                    </a:lnT>
                    <a:lnB>
                      <a:noFill/>
                    </a:lnB>
                  </a:tcPr>
                </a:tc>
                <a:tc>
                  <a:txBody>
                    <a:bodyPr/>
                    <a:lstStyle/>
                    <a:p>
                      <a:r>
                        <a:rPr lang="en-IN" dirty="0"/>
                        <a:t>{Bread, Milk, Beer}</a:t>
                      </a:r>
                    </a:p>
                  </a:txBody>
                  <a:tcPr anchor="ctr">
                    <a:lnL>
                      <a:noFill/>
                    </a:lnL>
                    <a:lnR>
                      <a:noFill/>
                    </a:lnR>
                    <a:lnT>
                      <a:noFill/>
                    </a:lnT>
                    <a:lnB>
                      <a:noFill/>
                    </a:lnB>
                  </a:tcPr>
                </a:tc>
                <a:extLst>
                  <a:ext uri="{0D108BD9-81ED-4DB2-BD59-A6C34878D82A}">
                    <a16:rowId xmlns:a16="http://schemas.microsoft.com/office/drawing/2014/main" val="3873931734"/>
                  </a:ext>
                </a:extLst>
              </a:tr>
            </a:tbl>
          </a:graphicData>
        </a:graphic>
      </p:graphicFrame>
      <p:sp>
        <p:nvSpPr>
          <p:cNvPr id="6" name="Rectangle 1"/>
          <p:cNvSpPr>
            <a:spLocks noChangeArrowheads="1"/>
          </p:cNvSpPr>
          <p:nvPr/>
        </p:nvSpPr>
        <p:spPr bwMode="auto">
          <a:xfrm>
            <a:off x="444137" y="957887"/>
            <a:ext cx="67762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Arial" panose="020B0604020202020204" pitchFamily="34" charset="0"/>
              </a:rPr>
              <a:t>Let us c</a:t>
            </a:r>
            <a:r>
              <a:rPr kumimoji="0" lang="en-US" altLang="en-US" sz="1800" b="0" i="0" u="none" strike="noStrike" cap="none" normalizeH="0" baseline="0" dirty="0" smtClean="0">
                <a:ln>
                  <a:noFill/>
                </a:ln>
                <a:solidFill>
                  <a:schemeClr val="tx1"/>
                </a:solidFill>
                <a:effectLst/>
                <a:latin typeface="Arial" panose="020B0604020202020204" pitchFamily="34" charset="0"/>
              </a:rPr>
              <a:t>onsider a small transactional dataset with 5 transactions:</a:t>
            </a:r>
          </a:p>
        </p:txBody>
      </p:sp>
      <p:sp>
        <p:nvSpPr>
          <p:cNvPr id="9" name="Rectangle 8"/>
          <p:cNvSpPr/>
          <p:nvPr/>
        </p:nvSpPr>
        <p:spPr>
          <a:xfrm>
            <a:off x="444137" y="3631639"/>
            <a:ext cx="10424160" cy="3000821"/>
          </a:xfrm>
          <a:prstGeom prst="rect">
            <a:avLst/>
          </a:prstGeom>
        </p:spPr>
        <p:txBody>
          <a:bodyPr wrap="square">
            <a:spAutoFit/>
          </a:bodyPr>
          <a:lstStyle/>
          <a:p>
            <a:pPr>
              <a:lnSpc>
                <a:spcPct val="150000"/>
              </a:lnSpc>
            </a:pPr>
            <a:r>
              <a:rPr lang="en-US" b="1" dirty="0" smtClean="0"/>
              <a:t>Step 1: Calculate Support for Individual Items (1-itemsets)</a:t>
            </a:r>
          </a:p>
          <a:p>
            <a:pPr>
              <a:lnSpc>
                <a:spcPct val="150000"/>
              </a:lnSpc>
            </a:pPr>
            <a:r>
              <a:rPr lang="en-US" dirty="0" smtClean="0"/>
              <a:t>First, count the frequency of each individual item:</a:t>
            </a:r>
          </a:p>
          <a:p>
            <a:pPr>
              <a:lnSpc>
                <a:spcPct val="150000"/>
              </a:lnSpc>
            </a:pPr>
            <a:r>
              <a:rPr lang="en-US" dirty="0" smtClean="0"/>
              <a:t>Item	Frequency	Support (%)</a:t>
            </a:r>
          </a:p>
          <a:p>
            <a:pPr>
              <a:lnSpc>
                <a:spcPct val="150000"/>
              </a:lnSpc>
            </a:pPr>
            <a:r>
              <a:rPr lang="en-US" dirty="0" smtClean="0"/>
              <a:t>Bread	4	 	4/5 = 0.80</a:t>
            </a:r>
          </a:p>
          <a:p>
            <a:pPr>
              <a:lnSpc>
                <a:spcPct val="150000"/>
              </a:lnSpc>
            </a:pPr>
            <a:r>
              <a:rPr lang="en-US" dirty="0" smtClean="0"/>
              <a:t>Milk	4		4/5 = 0.80</a:t>
            </a:r>
          </a:p>
          <a:p>
            <a:pPr>
              <a:lnSpc>
                <a:spcPct val="150000"/>
              </a:lnSpc>
            </a:pPr>
            <a:r>
              <a:rPr lang="en-US" dirty="0" smtClean="0"/>
              <a:t>Diaper	3		3/5 = 0.60</a:t>
            </a:r>
          </a:p>
          <a:p>
            <a:pPr>
              <a:lnSpc>
                <a:spcPct val="150000"/>
              </a:lnSpc>
            </a:pPr>
            <a:r>
              <a:rPr lang="en-US" dirty="0" smtClean="0"/>
              <a:t>Beer	3		3/5 = 0.60</a:t>
            </a:r>
          </a:p>
        </p:txBody>
      </p:sp>
      <p:sp>
        <p:nvSpPr>
          <p:cNvPr id="10" name="TextBox 9"/>
          <p:cNvSpPr txBox="1"/>
          <p:nvPr/>
        </p:nvSpPr>
        <p:spPr>
          <a:xfrm>
            <a:off x="5799909" y="4446008"/>
            <a:ext cx="5990101" cy="1754326"/>
          </a:xfrm>
          <a:prstGeom prst="rect">
            <a:avLst/>
          </a:prstGeom>
          <a:noFill/>
        </p:spPr>
        <p:txBody>
          <a:bodyPr wrap="none" rtlCol="0">
            <a:spAutoFit/>
          </a:bodyPr>
          <a:lstStyle/>
          <a:p>
            <a:pPr>
              <a:lnSpc>
                <a:spcPct val="150000"/>
              </a:lnSpc>
            </a:pPr>
            <a:r>
              <a:rPr lang="en-US" dirty="0" smtClean="0"/>
              <a:t>Minimum support threshold = 0.60 (60%)</a:t>
            </a:r>
          </a:p>
          <a:p>
            <a:pPr>
              <a:lnSpc>
                <a:spcPct val="150000"/>
              </a:lnSpc>
            </a:pPr>
            <a:endParaRPr lang="en-US" dirty="0" smtClean="0"/>
          </a:p>
          <a:p>
            <a:pPr>
              <a:lnSpc>
                <a:spcPct val="150000"/>
              </a:lnSpc>
            </a:pPr>
            <a:r>
              <a:rPr lang="en-US" dirty="0" smtClean="0"/>
              <a:t>Thus, the frequent 1-itemsets (those with support ≥ 0.60) are:</a:t>
            </a:r>
          </a:p>
          <a:p>
            <a:pPr>
              <a:lnSpc>
                <a:spcPct val="150000"/>
              </a:lnSpc>
            </a:pPr>
            <a:r>
              <a:rPr lang="en-US" dirty="0" smtClean="0"/>
              <a:t>Bread (0.80), Milk (0.80), Diaper (0.60), Beer (0.60)</a:t>
            </a:r>
            <a:endParaRPr lang="en-IN" dirty="0"/>
          </a:p>
        </p:txBody>
      </p:sp>
    </p:spTree>
    <p:extLst>
      <p:ext uri="{BB962C8B-B14F-4D97-AF65-F5344CB8AC3E}">
        <p14:creationId xmlns:p14="http://schemas.microsoft.com/office/powerpoint/2010/main" val="182570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1105583"/>
              </p:ext>
            </p:extLst>
          </p:nvPr>
        </p:nvGraphicFramePr>
        <p:xfrm>
          <a:off x="485502" y="1225843"/>
          <a:ext cx="7676862" cy="2560320"/>
        </p:xfrm>
        <a:graphic>
          <a:graphicData uri="http://schemas.openxmlformats.org/drawingml/2006/table">
            <a:tbl>
              <a:tblPr/>
              <a:tblGrid>
                <a:gridCol w="2558954">
                  <a:extLst>
                    <a:ext uri="{9D8B030D-6E8A-4147-A177-3AD203B41FA5}">
                      <a16:colId xmlns:a16="http://schemas.microsoft.com/office/drawing/2014/main" val="2289018989"/>
                    </a:ext>
                  </a:extLst>
                </a:gridCol>
                <a:gridCol w="2558954">
                  <a:extLst>
                    <a:ext uri="{9D8B030D-6E8A-4147-A177-3AD203B41FA5}">
                      <a16:colId xmlns:a16="http://schemas.microsoft.com/office/drawing/2014/main" val="1672352405"/>
                    </a:ext>
                  </a:extLst>
                </a:gridCol>
                <a:gridCol w="2558954">
                  <a:extLst>
                    <a:ext uri="{9D8B030D-6E8A-4147-A177-3AD203B41FA5}">
                      <a16:colId xmlns:a16="http://schemas.microsoft.com/office/drawing/2014/main" val="463537752"/>
                    </a:ext>
                  </a:extLst>
                </a:gridCol>
              </a:tblGrid>
              <a:tr h="330631">
                <a:tc>
                  <a:txBody>
                    <a:bodyPr/>
                    <a:lstStyle/>
                    <a:p>
                      <a:r>
                        <a:rPr lang="en-IN"/>
                        <a:t>Itemset</a:t>
                      </a:r>
                    </a:p>
                  </a:txBody>
                  <a:tcPr anchor="ctr">
                    <a:lnL>
                      <a:noFill/>
                    </a:lnL>
                    <a:lnR>
                      <a:noFill/>
                    </a:lnR>
                    <a:lnT>
                      <a:noFill/>
                    </a:lnT>
                    <a:lnB>
                      <a:noFill/>
                    </a:lnB>
                  </a:tcPr>
                </a:tc>
                <a:tc>
                  <a:txBody>
                    <a:bodyPr/>
                    <a:lstStyle/>
                    <a:p>
                      <a:r>
                        <a:rPr lang="en-IN"/>
                        <a:t>Frequency</a:t>
                      </a:r>
                    </a:p>
                  </a:txBody>
                  <a:tcPr anchor="ctr">
                    <a:lnL>
                      <a:noFill/>
                    </a:lnL>
                    <a:lnR>
                      <a:noFill/>
                    </a:lnR>
                    <a:lnT>
                      <a:noFill/>
                    </a:lnT>
                    <a:lnB>
                      <a:noFill/>
                    </a:lnB>
                  </a:tcPr>
                </a:tc>
                <a:tc>
                  <a:txBody>
                    <a:bodyPr/>
                    <a:lstStyle/>
                    <a:p>
                      <a:r>
                        <a:rPr lang="en-IN"/>
                        <a:t>Support (%)</a:t>
                      </a:r>
                    </a:p>
                  </a:txBody>
                  <a:tcPr anchor="ctr">
                    <a:lnL>
                      <a:noFill/>
                    </a:lnL>
                    <a:lnR>
                      <a:noFill/>
                    </a:lnR>
                    <a:lnT>
                      <a:noFill/>
                    </a:lnT>
                    <a:lnB>
                      <a:noFill/>
                    </a:lnB>
                  </a:tcPr>
                </a:tc>
                <a:extLst>
                  <a:ext uri="{0D108BD9-81ED-4DB2-BD59-A6C34878D82A}">
                    <a16:rowId xmlns:a16="http://schemas.microsoft.com/office/drawing/2014/main" val="4214706938"/>
                  </a:ext>
                </a:extLst>
              </a:tr>
              <a:tr h="0">
                <a:tc>
                  <a:txBody>
                    <a:bodyPr/>
                    <a:lstStyle/>
                    <a:p>
                      <a:r>
                        <a:rPr lang="en-IN"/>
                        <a:t>{Bread, Milk}</a:t>
                      </a:r>
                    </a:p>
                  </a:txBody>
                  <a:tcPr anchor="ctr">
                    <a:lnL>
                      <a:noFill/>
                    </a:lnL>
                    <a:lnR>
                      <a:noFill/>
                    </a:lnR>
                    <a:lnT>
                      <a:noFill/>
                    </a:lnT>
                    <a:lnB>
                      <a:noFill/>
                    </a:lnB>
                  </a:tcPr>
                </a:tc>
                <a:tc>
                  <a:txBody>
                    <a:bodyPr/>
                    <a:lstStyle/>
                    <a:p>
                      <a:r>
                        <a:rPr lang="en-IN" dirty="0"/>
                        <a:t>3</a:t>
                      </a:r>
                    </a:p>
                  </a:txBody>
                  <a:tcPr anchor="ctr">
                    <a:lnL>
                      <a:noFill/>
                    </a:lnL>
                    <a:lnR>
                      <a:noFill/>
                    </a:lnR>
                    <a:lnT>
                      <a:noFill/>
                    </a:lnT>
                    <a:lnB>
                      <a:noFill/>
                    </a:lnB>
                  </a:tcPr>
                </a:tc>
                <a:tc>
                  <a:txBody>
                    <a:bodyPr/>
                    <a:lstStyle/>
                    <a:p>
                      <a:r>
                        <a:rPr lang="en-IN"/>
                        <a:t>3/5 = 0.60</a:t>
                      </a:r>
                    </a:p>
                  </a:txBody>
                  <a:tcPr anchor="ctr">
                    <a:lnL>
                      <a:noFill/>
                    </a:lnL>
                    <a:lnR>
                      <a:noFill/>
                    </a:lnR>
                    <a:lnT>
                      <a:noFill/>
                    </a:lnT>
                    <a:lnB>
                      <a:noFill/>
                    </a:lnB>
                  </a:tcPr>
                </a:tc>
                <a:extLst>
                  <a:ext uri="{0D108BD9-81ED-4DB2-BD59-A6C34878D82A}">
                    <a16:rowId xmlns:a16="http://schemas.microsoft.com/office/drawing/2014/main" val="218114712"/>
                  </a:ext>
                </a:extLst>
              </a:tr>
              <a:tr h="0">
                <a:tc>
                  <a:txBody>
                    <a:bodyPr/>
                    <a:lstStyle/>
                    <a:p>
                      <a:r>
                        <a:rPr lang="en-IN"/>
                        <a:t>{Bread, Diaper}</a:t>
                      </a:r>
                    </a:p>
                  </a:txBody>
                  <a:tcPr anchor="ctr">
                    <a:lnL>
                      <a:noFill/>
                    </a:lnL>
                    <a:lnR>
                      <a:noFill/>
                    </a:lnR>
                    <a:lnT>
                      <a:noFill/>
                    </a:lnT>
                    <a:lnB>
                      <a:noFill/>
                    </a:lnB>
                  </a:tcPr>
                </a:tc>
                <a:tc>
                  <a:txBody>
                    <a:bodyPr/>
                    <a:lstStyle/>
                    <a:p>
                      <a:r>
                        <a:rPr lang="en-IN"/>
                        <a:t>2</a:t>
                      </a:r>
                    </a:p>
                  </a:txBody>
                  <a:tcPr anchor="ctr">
                    <a:lnL>
                      <a:noFill/>
                    </a:lnL>
                    <a:lnR>
                      <a:noFill/>
                    </a:lnR>
                    <a:lnT>
                      <a:noFill/>
                    </a:lnT>
                    <a:lnB>
                      <a:noFill/>
                    </a:lnB>
                  </a:tcPr>
                </a:tc>
                <a:tc>
                  <a:txBody>
                    <a:bodyPr/>
                    <a:lstStyle/>
                    <a:p>
                      <a:r>
                        <a:rPr lang="en-IN"/>
                        <a:t>2/5 = 0.40</a:t>
                      </a:r>
                    </a:p>
                  </a:txBody>
                  <a:tcPr anchor="ctr">
                    <a:lnL>
                      <a:noFill/>
                    </a:lnL>
                    <a:lnR>
                      <a:noFill/>
                    </a:lnR>
                    <a:lnT>
                      <a:noFill/>
                    </a:lnT>
                    <a:lnB>
                      <a:noFill/>
                    </a:lnB>
                  </a:tcPr>
                </a:tc>
                <a:extLst>
                  <a:ext uri="{0D108BD9-81ED-4DB2-BD59-A6C34878D82A}">
                    <a16:rowId xmlns:a16="http://schemas.microsoft.com/office/drawing/2014/main" val="3021279703"/>
                  </a:ext>
                </a:extLst>
              </a:tr>
              <a:tr h="0">
                <a:tc>
                  <a:txBody>
                    <a:bodyPr/>
                    <a:lstStyle/>
                    <a:p>
                      <a:r>
                        <a:rPr lang="en-IN"/>
                        <a:t>{Bread, Beer}</a:t>
                      </a:r>
                    </a:p>
                  </a:txBody>
                  <a:tcPr anchor="ctr">
                    <a:lnL>
                      <a:noFill/>
                    </a:lnL>
                    <a:lnR>
                      <a:noFill/>
                    </a:lnR>
                    <a:lnT>
                      <a:noFill/>
                    </a:lnT>
                    <a:lnB>
                      <a:noFill/>
                    </a:lnB>
                  </a:tcPr>
                </a:tc>
                <a:tc>
                  <a:txBody>
                    <a:bodyPr/>
                    <a:lstStyle/>
                    <a:p>
                      <a:r>
                        <a:rPr lang="en-IN"/>
                        <a:t>2</a:t>
                      </a:r>
                    </a:p>
                  </a:txBody>
                  <a:tcPr anchor="ctr">
                    <a:lnL>
                      <a:noFill/>
                    </a:lnL>
                    <a:lnR>
                      <a:noFill/>
                    </a:lnR>
                    <a:lnT>
                      <a:noFill/>
                    </a:lnT>
                    <a:lnB>
                      <a:noFill/>
                    </a:lnB>
                  </a:tcPr>
                </a:tc>
                <a:tc>
                  <a:txBody>
                    <a:bodyPr/>
                    <a:lstStyle/>
                    <a:p>
                      <a:r>
                        <a:rPr lang="en-IN"/>
                        <a:t>2/5 = 0.40</a:t>
                      </a:r>
                    </a:p>
                  </a:txBody>
                  <a:tcPr anchor="ctr">
                    <a:lnL>
                      <a:noFill/>
                    </a:lnL>
                    <a:lnR>
                      <a:noFill/>
                    </a:lnR>
                    <a:lnT>
                      <a:noFill/>
                    </a:lnT>
                    <a:lnB>
                      <a:noFill/>
                    </a:lnB>
                  </a:tcPr>
                </a:tc>
                <a:extLst>
                  <a:ext uri="{0D108BD9-81ED-4DB2-BD59-A6C34878D82A}">
                    <a16:rowId xmlns:a16="http://schemas.microsoft.com/office/drawing/2014/main" val="3446275323"/>
                  </a:ext>
                </a:extLst>
              </a:tr>
              <a:tr h="0">
                <a:tc>
                  <a:txBody>
                    <a:bodyPr/>
                    <a:lstStyle/>
                    <a:p>
                      <a:r>
                        <a:rPr lang="en-IN"/>
                        <a:t>{Milk, Diaper}</a:t>
                      </a:r>
                    </a:p>
                  </a:txBody>
                  <a:tcPr anchor="ctr">
                    <a:lnL>
                      <a:noFill/>
                    </a:lnL>
                    <a:lnR>
                      <a:noFill/>
                    </a:lnR>
                    <a:lnT>
                      <a:noFill/>
                    </a:lnT>
                    <a:lnB>
                      <a:noFill/>
                    </a:lnB>
                  </a:tcPr>
                </a:tc>
                <a:tc>
                  <a:txBody>
                    <a:bodyPr/>
                    <a:lstStyle/>
                    <a:p>
                      <a:r>
                        <a:rPr lang="en-IN"/>
                        <a:t>2</a:t>
                      </a:r>
                    </a:p>
                  </a:txBody>
                  <a:tcPr anchor="ctr">
                    <a:lnL>
                      <a:noFill/>
                    </a:lnL>
                    <a:lnR>
                      <a:noFill/>
                    </a:lnR>
                    <a:lnT>
                      <a:noFill/>
                    </a:lnT>
                    <a:lnB>
                      <a:noFill/>
                    </a:lnB>
                  </a:tcPr>
                </a:tc>
                <a:tc>
                  <a:txBody>
                    <a:bodyPr/>
                    <a:lstStyle/>
                    <a:p>
                      <a:r>
                        <a:rPr lang="en-IN"/>
                        <a:t>2/5 = 0.40</a:t>
                      </a:r>
                    </a:p>
                  </a:txBody>
                  <a:tcPr anchor="ctr">
                    <a:lnL>
                      <a:noFill/>
                    </a:lnL>
                    <a:lnR>
                      <a:noFill/>
                    </a:lnR>
                    <a:lnT>
                      <a:noFill/>
                    </a:lnT>
                    <a:lnB>
                      <a:noFill/>
                    </a:lnB>
                  </a:tcPr>
                </a:tc>
                <a:extLst>
                  <a:ext uri="{0D108BD9-81ED-4DB2-BD59-A6C34878D82A}">
                    <a16:rowId xmlns:a16="http://schemas.microsoft.com/office/drawing/2014/main" val="1488460185"/>
                  </a:ext>
                </a:extLst>
              </a:tr>
              <a:tr h="0">
                <a:tc>
                  <a:txBody>
                    <a:bodyPr/>
                    <a:lstStyle/>
                    <a:p>
                      <a:r>
                        <a:rPr lang="en-IN"/>
                        <a:t>{Milk, Beer}</a:t>
                      </a:r>
                    </a:p>
                  </a:txBody>
                  <a:tcPr anchor="ctr">
                    <a:lnL>
                      <a:noFill/>
                    </a:lnL>
                    <a:lnR>
                      <a:noFill/>
                    </a:lnR>
                    <a:lnT>
                      <a:noFill/>
                    </a:lnT>
                    <a:lnB>
                      <a:noFill/>
                    </a:lnB>
                  </a:tcPr>
                </a:tc>
                <a:tc>
                  <a:txBody>
                    <a:bodyPr/>
                    <a:lstStyle/>
                    <a:p>
                      <a:r>
                        <a:rPr lang="en-IN"/>
                        <a:t>3</a:t>
                      </a:r>
                    </a:p>
                  </a:txBody>
                  <a:tcPr anchor="ctr">
                    <a:lnL>
                      <a:noFill/>
                    </a:lnL>
                    <a:lnR>
                      <a:noFill/>
                    </a:lnR>
                    <a:lnT>
                      <a:noFill/>
                    </a:lnT>
                    <a:lnB>
                      <a:noFill/>
                    </a:lnB>
                  </a:tcPr>
                </a:tc>
                <a:tc>
                  <a:txBody>
                    <a:bodyPr/>
                    <a:lstStyle/>
                    <a:p>
                      <a:r>
                        <a:rPr lang="en-IN"/>
                        <a:t>3/5 = 0.60</a:t>
                      </a:r>
                    </a:p>
                  </a:txBody>
                  <a:tcPr anchor="ctr">
                    <a:lnL>
                      <a:noFill/>
                    </a:lnL>
                    <a:lnR>
                      <a:noFill/>
                    </a:lnR>
                    <a:lnT>
                      <a:noFill/>
                    </a:lnT>
                    <a:lnB>
                      <a:noFill/>
                    </a:lnB>
                  </a:tcPr>
                </a:tc>
                <a:extLst>
                  <a:ext uri="{0D108BD9-81ED-4DB2-BD59-A6C34878D82A}">
                    <a16:rowId xmlns:a16="http://schemas.microsoft.com/office/drawing/2014/main" val="2025244984"/>
                  </a:ext>
                </a:extLst>
              </a:tr>
              <a:tr h="0">
                <a:tc>
                  <a:txBody>
                    <a:bodyPr/>
                    <a:lstStyle/>
                    <a:p>
                      <a:r>
                        <a:rPr lang="en-IN"/>
                        <a:t>{Diaper, Beer}</a:t>
                      </a:r>
                    </a:p>
                  </a:txBody>
                  <a:tcPr anchor="ctr">
                    <a:lnL>
                      <a:noFill/>
                    </a:lnL>
                    <a:lnR>
                      <a:noFill/>
                    </a:lnR>
                    <a:lnT>
                      <a:noFill/>
                    </a:lnT>
                    <a:lnB>
                      <a:noFill/>
                    </a:lnB>
                  </a:tcPr>
                </a:tc>
                <a:tc>
                  <a:txBody>
                    <a:bodyPr/>
                    <a:lstStyle/>
                    <a:p>
                      <a:r>
                        <a:rPr lang="en-IN"/>
                        <a:t>2</a:t>
                      </a:r>
                    </a:p>
                  </a:txBody>
                  <a:tcPr anchor="ctr">
                    <a:lnL>
                      <a:noFill/>
                    </a:lnL>
                    <a:lnR>
                      <a:noFill/>
                    </a:lnR>
                    <a:lnT>
                      <a:noFill/>
                    </a:lnT>
                    <a:lnB>
                      <a:noFill/>
                    </a:lnB>
                  </a:tcPr>
                </a:tc>
                <a:tc>
                  <a:txBody>
                    <a:bodyPr/>
                    <a:lstStyle/>
                    <a:p>
                      <a:r>
                        <a:rPr lang="en-IN" dirty="0"/>
                        <a:t>2/5 = 0.40</a:t>
                      </a:r>
                    </a:p>
                  </a:txBody>
                  <a:tcPr anchor="ctr">
                    <a:lnL>
                      <a:noFill/>
                    </a:lnL>
                    <a:lnR>
                      <a:noFill/>
                    </a:lnR>
                    <a:lnT>
                      <a:noFill/>
                    </a:lnT>
                    <a:lnB>
                      <a:noFill/>
                    </a:lnB>
                  </a:tcPr>
                </a:tc>
                <a:extLst>
                  <a:ext uri="{0D108BD9-81ED-4DB2-BD59-A6C34878D82A}">
                    <a16:rowId xmlns:a16="http://schemas.microsoft.com/office/drawing/2014/main" val="2165247618"/>
                  </a:ext>
                </a:extLst>
              </a:tr>
            </a:tbl>
          </a:graphicData>
        </a:graphic>
      </p:graphicFrame>
      <p:sp>
        <p:nvSpPr>
          <p:cNvPr id="12" name="Rectangle 11"/>
          <p:cNvSpPr/>
          <p:nvPr/>
        </p:nvSpPr>
        <p:spPr>
          <a:xfrm>
            <a:off x="485502" y="302513"/>
            <a:ext cx="9873343" cy="923330"/>
          </a:xfrm>
          <a:prstGeom prst="rect">
            <a:avLst/>
          </a:prstGeom>
        </p:spPr>
        <p:txBody>
          <a:bodyPr wrap="square">
            <a:spAutoFit/>
          </a:bodyPr>
          <a:lstStyle/>
          <a:p>
            <a:pPr>
              <a:lnSpc>
                <a:spcPct val="150000"/>
              </a:lnSpc>
            </a:pPr>
            <a:r>
              <a:rPr lang="en-US" b="1" dirty="0" smtClean="0"/>
              <a:t>Step 2: Calculate Support for 2-itemsets (Pairs)</a:t>
            </a:r>
          </a:p>
          <a:p>
            <a:pPr>
              <a:lnSpc>
                <a:spcPct val="150000"/>
              </a:lnSpc>
            </a:pPr>
            <a:r>
              <a:rPr lang="en-US" dirty="0" smtClean="0"/>
              <a:t>Now, we generate 2-itemsets and count how many transactions contain each pair:</a:t>
            </a:r>
            <a:endParaRPr lang="en-US" dirty="0"/>
          </a:p>
        </p:txBody>
      </p:sp>
      <p:sp>
        <p:nvSpPr>
          <p:cNvPr id="13" name="Rectangle 12"/>
          <p:cNvSpPr/>
          <p:nvPr/>
        </p:nvSpPr>
        <p:spPr>
          <a:xfrm>
            <a:off x="8162364" y="1836589"/>
            <a:ext cx="6096000" cy="1338828"/>
          </a:xfrm>
          <a:prstGeom prst="rect">
            <a:avLst/>
          </a:prstGeom>
        </p:spPr>
        <p:txBody>
          <a:bodyPr>
            <a:spAutoFit/>
          </a:bodyPr>
          <a:lstStyle/>
          <a:p>
            <a:pPr>
              <a:lnSpc>
                <a:spcPct val="150000"/>
              </a:lnSpc>
            </a:pPr>
            <a:r>
              <a:rPr lang="en-US" b="1" dirty="0" smtClean="0"/>
              <a:t>Frequent 2-itemsets</a:t>
            </a:r>
            <a:r>
              <a:rPr lang="en-US" dirty="0" smtClean="0"/>
              <a:t> (support ≥ 0.60):</a:t>
            </a:r>
          </a:p>
          <a:p>
            <a:pPr marL="285750" indent="-285750">
              <a:lnSpc>
                <a:spcPct val="150000"/>
              </a:lnSpc>
              <a:buFont typeface="Arial" panose="020B0604020202020204" pitchFamily="34" charset="0"/>
              <a:buChar char="•"/>
            </a:pPr>
            <a:r>
              <a:rPr lang="en-US" b="1" dirty="0" smtClean="0"/>
              <a:t>{Bread, Milk}</a:t>
            </a:r>
            <a:r>
              <a:rPr lang="en-US" dirty="0" smtClean="0"/>
              <a:t> (0.60)</a:t>
            </a:r>
          </a:p>
          <a:p>
            <a:pPr marL="285750" indent="-285750">
              <a:lnSpc>
                <a:spcPct val="150000"/>
              </a:lnSpc>
              <a:buFont typeface="Arial" panose="020B0604020202020204" pitchFamily="34" charset="0"/>
              <a:buChar char="•"/>
            </a:pPr>
            <a:r>
              <a:rPr lang="en-US" b="1" dirty="0" smtClean="0"/>
              <a:t>{Milk, Beer}</a:t>
            </a:r>
            <a:r>
              <a:rPr lang="en-US" dirty="0" smtClean="0"/>
              <a:t> (0.60)</a:t>
            </a:r>
            <a:endParaRPr lang="en-US" dirty="0"/>
          </a:p>
        </p:txBody>
      </p:sp>
      <p:sp>
        <p:nvSpPr>
          <p:cNvPr id="14" name="Rectangle 13"/>
          <p:cNvSpPr/>
          <p:nvPr/>
        </p:nvSpPr>
        <p:spPr>
          <a:xfrm>
            <a:off x="485501" y="4029653"/>
            <a:ext cx="9707369" cy="923330"/>
          </a:xfrm>
          <a:prstGeom prst="rect">
            <a:avLst/>
          </a:prstGeom>
        </p:spPr>
        <p:txBody>
          <a:bodyPr wrap="square">
            <a:spAutoFit/>
          </a:bodyPr>
          <a:lstStyle/>
          <a:p>
            <a:pPr>
              <a:lnSpc>
                <a:spcPct val="150000"/>
              </a:lnSpc>
            </a:pPr>
            <a:r>
              <a:rPr lang="en-US" b="1" dirty="0" smtClean="0"/>
              <a:t>Step 3: Prune Non-Frequent </a:t>
            </a:r>
            <a:r>
              <a:rPr lang="en-US" b="1" dirty="0" err="1" smtClean="0"/>
              <a:t>Itemsets</a:t>
            </a:r>
            <a:endParaRPr lang="en-US" b="1" dirty="0" smtClean="0"/>
          </a:p>
          <a:p>
            <a:pPr>
              <a:lnSpc>
                <a:spcPct val="150000"/>
              </a:lnSpc>
            </a:pPr>
            <a:r>
              <a:rPr lang="en-US" dirty="0" smtClean="0"/>
              <a:t>Remove the </a:t>
            </a:r>
            <a:r>
              <a:rPr lang="en-US" dirty="0" err="1" smtClean="0"/>
              <a:t>itemsets</a:t>
            </a:r>
            <a:r>
              <a:rPr lang="en-US" dirty="0" smtClean="0"/>
              <a:t> with support less than the </a:t>
            </a:r>
            <a:r>
              <a:rPr lang="en-US" b="1" dirty="0" smtClean="0"/>
              <a:t>minimum support threshold</a:t>
            </a:r>
            <a:r>
              <a:rPr lang="en-US" dirty="0" smtClean="0"/>
              <a:t> (60%).</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2334946712"/>
              </p:ext>
            </p:extLst>
          </p:nvPr>
        </p:nvGraphicFramePr>
        <p:xfrm>
          <a:off x="485500" y="5026489"/>
          <a:ext cx="7381029" cy="365760"/>
        </p:xfrm>
        <a:graphic>
          <a:graphicData uri="http://schemas.openxmlformats.org/drawingml/2006/table">
            <a:tbl>
              <a:tblPr/>
              <a:tblGrid>
                <a:gridCol w="2460343">
                  <a:extLst>
                    <a:ext uri="{9D8B030D-6E8A-4147-A177-3AD203B41FA5}">
                      <a16:colId xmlns:a16="http://schemas.microsoft.com/office/drawing/2014/main" val="2097937473"/>
                    </a:ext>
                  </a:extLst>
                </a:gridCol>
                <a:gridCol w="2460343">
                  <a:extLst>
                    <a:ext uri="{9D8B030D-6E8A-4147-A177-3AD203B41FA5}">
                      <a16:colId xmlns:a16="http://schemas.microsoft.com/office/drawing/2014/main" val="2170122670"/>
                    </a:ext>
                  </a:extLst>
                </a:gridCol>
                <a:gridCol w="2460343">
                  <a:extLst>
                    <a:ext uri="{9D8B030D-6E8A-4147-A177-3AD203B41FA5}">
                      <a16:colId xmlns:a16="http://schemas.microsoft.com/office/drawing/2014/main" val="2322169641"/>
                    </a:ext>
                  </a:extLst>
                </a:gridCol>
              </a:tblGrid>
              <a:tr h="0">
                <a:tc>
                  <a:txBody>
                    <a:bodyPr/>
                    <a:lstStyle/>
                    <a:p>
                      <a:r>
                        <a:rPr lang="en-IN"/>
                        <a:t>Itemset</a:t>
                      </a:r>
                    </a:p>
                  </a:txBody>
                  <a:tcPr anchor="ctr">
                    <a:lnL>
                      <a:noFill/>
                    </a:lnL>
                    <a:lnR>
                      <a:noFill/>
                    </a:lnR>
                    <a:lnT>
                      <a:noFill/>
                    </a:lnT>
                    <a:lnB>
                      <a:noFill/>
                    </a:lnB>
                  </a:tcPr>
                </a:tc>
                <a:tc>
                  <a:txBody>
                    <a:bodyPr/>
                    <a:lstStyle/>
                    <a:p>
                      <a:r>
                        <a:rPr lang="en-IN"/>
                        <a:t>Frequency</a:t>
                      </a:r>
                    </a:p>
                  </a:txBody>
                  <a:tcPr anchor="ctr">
                    <a:lnL>
                      <a:noFill/>
                    </a:lnL>
                    <a:lnR>
                      <a:noFill/>
                    </a:lnR>
                    <a:lnT>
                      <a:noFill/>
                    </a:lnT>
                    <a:lnB>
                      <a:noFill/>
                    </a:lnB>
                  </a:tcPr>
                </a:tc>
                <a:tc>
                  <a:txBody>
                    <a:bodyPr/>
                    <a:lstStyle/>
                    <a:p>
                      <a:r>
                        <a:rPr lang="en-IN" dirty="0"/>
                        <a:t>Support (%)</a:t>
                      </a:r>
                    </a:p>
                  </a:txBody>
                  <a:tcPr anchor="ctr">
                    <a:lnL>
                      <a:noFill/>
                    </a:lnL>
                    <a:lnR>
                      <a:noFill/>
                    </a:lnR>
                    <a:lnT>
                      <a:noFill/>
                    </a:lnT>
                    <a:lnB>
                      <a:noFill/>
                    </a:lnB>
                  </a:tcPr>
                </a:tc>
                <a:extLst>
                  <a:ext uri="{0D108BD9-81ED-4DB2-BD59-A6C34878D82A}">
                    <a16:rowId xmlns:a16="http://schemas.microsoft.com/office/drawing/2014/main" val="428769985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719526216"/>
              </p:ext>
            </p:extLst>
          </p:nvPr>
        </p:nvGraphicFramePr>
        <p:xfrm>
          <a:off x="485502" y="5416642"/>
          <a:ext cx="7569285" cy="365760"/>
        </p:xfrm>
        <a:graphic>
          <a:graphicData uri="http://schemas.openxmlformats.org/drawingml/2006/table">
            <a:tbl>
              <a:tblPr/>
              <a:tblGrid>
                <a:gridCol w="2523095">
                  <a:extLst>
                    <a:ext uri="{9D8B030D-6E8A-4147-A177-3AD203B41FA5}">
                      <a16:colId xmlns:a16="http://schemas.microsoft.com/office/drawing/2014/main" val="3709872609"/>
                    </a:ext>
                  </a:extLst>
                </a:gridCol>
                <a:gridCol w="2523095">
                  <a:extLst>
                    <a:ext uri="{9D8B030D-6E8A-4147-A177-3AD203B41FA5}">
                      <a16:colId xmlns:a16="http://schemas.microsoft.com/office/drawing/2014/main" val="3336807034"/>
                    </a:ext>
                  </a:extLst>
                </a:gridCol>
                <a:gridCol w="2523095">
                  <a:extLst>
                    <a:ext uri="{9D8B030D-6E8A-4147-A177-3AD203B41FA5}">
                      <a16:colId xmlns:a16="http://schemas.microsoft.com/office/drawing/2014/main" val="1004174050"/>
                    </a:ext>
                  </a:extLst>
                </a:gridCol>
              </a:tblGrid>
              <a:tr h="0">
                <a:tc>
                  <a:txBody>
                    <a:bodyPr/>
                    <a:lstStyle/>
                    <a:p>
                      <a:r>
                        <a:rPr lang="en-IN"/>
                        <a:t>{Bread, Milk}</a:t>
                      </a:r>
                    </a:p>
                  </a:txBody>
                  <a:tcPr anchor="ctr">
                    <a:lnL>
                      <a:noFill/>
                    </a:lnL>
                    <a:lnR>
                      <a:noFill/>
                    </a:lnR>
                    <a:lnT>
                      <a:noFill/>
                    </a:lnT>
                    <a:lnB>
                      <a:noFill/>
                    </a:lnB>
                  </a:tcPr>
                </a:tc>
                <a:tc>
                  <a:txBody>
                    <a:bodyPr/>
                    <a:lstStyle/>
                    <a:p>
                      <a:r>
                        <a:rPr lang="en-IN"/>
                        <a:t>3</a:t>
                      </a:r>
                    </a:p>
                  </a:txBody>
                  <a:tcPr anchor="ctr">
                    <a:lnL>
                      <a:noFill/>
                    </a:lnL>
                    <a:lnR>
                      <a:noFill/>
                    </a:lnR>
                    <a:lnT>
                      <a:noFill/>
                    </a:lnT>
                    <a:lnB>
                      <a:noFill/>
                    </a:lnB>
                  </a:tcPr>
                </a:tc>
                <a:tc>
                  <a:txBody>
                    <a:bodyPr/>
                    <a:lstStyle/>
                    <a:p>
                      <a:r>
                        <a:rPr lang="en-IN" dirty="0"/>
                        <a:t>0.60</a:t>
                      </a:r>
                    </a:p>
                  </a:txBody>
                  <a:tcPr anchor="ctr">
                    <a:lnL>
                      <a:noFill/>
                    </a:lnL>
                    <a:lnR>
                      <a:noFill/>
                    </a:lnR>
                    <a:lnT>
                      <a:noFill/>
                    </a:lnT>
                    <a:lnB>
                      <a:noFill/>
                    </a:lnB>
                  </a:tcPr>
                </a:tc>
                <a:extLst>
                  <a:ext uri="{0D108BD9-81ED-4DB2-BD59-A6C34878D82A}">
                    <a16:rowId xmlns:a16="http://schemas.microsoft.com/office/drawing/2014/main" val="607977937"/>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010276420"/>
              </p:ext>
            </p:extLst>
          </p:nvPr>
        </p:nvGraphicFramePr>
        <p:xfrm>
          <a:off x="485500" y="5782402"/>
          <a:ext cx="7569288" cy="365760"/>
        </p:xfrm>
        <a:graphic>
          <a:graphicData uri="http://schemas.openxmlformats.org/drawingml/2006/table">
            <a:tbl>
              <a:tblPr/>
              <a:tblGrid>
                <a:gridCol w="2523096">
                  <a:extLst>
                    <a:ext uri="{9D8B030D-6E8A-4147-A177-3AD203B41FA5}">
                      <a16:colId xmlns:a16="http://schemas.microsoft.com/office/drawing/2014/main" val="750228756"/>
                    </a:ext>
                  </a:extLst>
                </a:gridCol>
                <a:gridCol w="2523096">
                  <a:extLst>
                    <a:ext uri="{9D8B030D-6E8A-4147-A177-3AD203B41FA5}">
                      <a16:colId xmlns:a16="http://schemas.microsoft.com/office/drawing/2014/main" val="3116797681"/>
                    </a:ext>
                  </a:extLst>
                </a:gridCol>
                <a:gridCol w="2523096">
                  <a:extLst>
                    <a:ext uri="{9D8B030D-6E8A-4147-A177-3AD203B41FA5}">
                      <a16:colId xmlns:a16="http://schemas.microsoft.com/office/drawing/2014/main" val="2495317767"/>
                    </a:ext>
                  </a:extLst>
                </a:gridCol>
              </a:tblGrid>
              <a:tr h="0">
                <a:tc>
                  <a:txBody>
                    <a:bodyPr/>
                    <a:lstStyle/>
                    <a:p>
                      <a:r>
                        <a:rPr lang="en-IN"/>
                        <a:t>{Milk, Beer}</a:t>
                      </a:r>
                    </a:p>
                  </a:txBody>
                  <a:tcPr anchor="ctr">
                    <a:lnL>
                      <a:noFill/>
                    </a:lnL>
                    <a:lnR>
                      <a:noFill/>
                    </a:lnR>
                    <a:lnT>
                      <a:noFill/>
                    </a:lnT>
                    <a:lnB>
                      <a:noFill/>
                    </a:lnB>
                  </a:tcPr>
                </a:tc>
                <a:tc>
                  <a:txBody>
                    <a:bodyPr/>
                    <a:lstStyle/>
                    <a:p>
                      <a:r>
                        <a:rPr lang="en-IN" dirty="0"/>
                        <a:t>3</a:t>
                      </a:r>
                    </a:p>
                  </a:txBody>
                  <a:tcPr anchor="ctr">
                    <a:lnL>
                      <a:noFill/>
                    </a:lnL>
                    <a:lnR>
                      <a:noFill/>
                    </a:lnR>
                    <a:lnT>
                      <a:noFill/>
                    </a:lnT>
                    <a:lnB>
                      <a:noFill/>
                    </a:lnB>
                  </a:tcPr>
                </a:tc>
                <a:tc>
                  <a:txBody>
                    <a:bodyPr/>
                    <a:lstStyle/>
                    <a:p>
                      <a:r>
                        <a:rPr lang="en-IN" dirty="0"/>
                        <a:t>0.60</a:t>
                      </a:r>
                    </a:p>
                  </a:txBody>
                  <a:tcPr anchor="ctr">
                    <a:lnL>
                      <a:noFill/>
                    </a:lnL>
                    <a:lnR>
                      <a:noFill/>
                    </a:lnR>
                    <a:lnT>
                      <a:noFill/>
                    </a:lnT>
                    <a:lnB>
                      <a:noFill/>
                    </a:lnB>
                  </a:tcPr>
                </a:tc>
                <a:extLst>
                  <a:ext uri="{0D108BD9-81ED-4DB2-BD59-A6C34878D82A}">
                    <a16:rowId xmlns:a16="http://schemas.microsoft.com/office/drawing/2014/main" val="990771554"/>
                  </a:ext>
                </a:extLst>
              </a:tr>
            </a:tbl>
          </a:graphicData>
        </a:graphic>
      </p:graphicFrame>
      <p:sp>
        <p:nvSpPr>
          <p:cNvPr id="18" name="Rectangle 17"/>
          <p:cNvSpPr/>
          <p:nvPr/>
        </p:nvSpPr>
        <p:spPr>
          <a:xfrm>
            <a:off x="485499" y="6180413"/>
            <a:ext cx="8295430" cy="369332"/>
          </a:xfrm>
          <a:prstGeom prst="rect">
            <a:avLst/>
          </a:prstGeom>
        </p:spPr>
        <p:txBody>
          <a:bodyPr wrap="square">
            <a:spAutoFit/>
          </a:bodyPr>
          <a:lstStyle/>
          <a:p>
            <a:r>
              <a:rPr lang="en-US" dirty="0" smtClean="0"/>
              <a:t>Thus, only </a:t>
            </a:r>
            <a:r>
              <a:rPr lang="en-US" b="1" dirty="0" smtClean="0"/>
              <a:t>{Bread, Milk}</a:t>
            </a:r>
            <a:r>
              <a:rPr lang="en-US" dirty="0" smtClean="0"/>
              <a:t> and </a:t>
            </a:r>
            <a:r>
              <a:rPr lang="en-US" b="1" dirty="0" smtClean="0"/>
              <a:t>{Milk, Beer}</a:t>
            </a:r>
            <a:r>
              <a:rPr lang="en-US" dirty="0" smtClean="0"/>
              <a:t> remain as frequent 2-itemsets.</a:t>
            </a:r>
            <a:endParaRPr lang="en-IN" dirty="0"/>
          </a:p>
        </p:txBody>
      </p:sp>
    </p:spTree>
    <p:extLst>
      <p:ext uri="{BB962C8B-B14F-4D97-AF65-F5344CB8AC3E}">
        <p14:creationId xmlns:p14="http://schemas.microsoft.com/office/powerpoint/2010/main" val="2813817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692" y="339769"/>
            <a:ext cx="5357813" cy="369332"/>
          </a:xfrm>
          <a:prstGeom prst="rect">
            <a:avLst/>
          </a:prstGeom>
        </p:spPr>
        <p:txBody>
          <a:bodyPr wrap="none">
            <a:spAutoFit/>
          </a:bodyPr>
          <a:lstStyle/>
          <a:p>
            <a:r>
              <a:rPr lang="en-US" b="1" dirty="0" smtClean="0"/>
              <a:t>Step 4: Generate 3-itemsets (Combinations of 3 Items)</a:t>
            </a:r>
            <a:endParaRPr lang="en-IN" b="1" dirty="0"/>
          </a:p>
        </p:txBody>
      </p:sp>
      <p:sp>
        <p:nvSpPr>
          <p:cNvPr id="3" name="Rectangle 2"/>
          <p:cNvSpPr/>
          <p:nvPr/>
        </p:nvSpPr>
        <p:spPr>
          <a:xfrm>
            <a:off x="403692" y="709101"/>
            <a:ext cx="9144000" cy="369332"/>
          </a:xfrm>
          <a:prstGeom prst="rect">
            <a:avLst/>
          </a:prstGeom>
        </p:spPr>
        <p:txBody>
          <a:bodyPr wrap="square">
            <a:spAutoFit/>
          </a:bodyPr>
          <a:lstStyle/>
          <a:p>
            <a:r>
              <a:rPr lang="en-US" dirty="0" smtClean="0"/>
              <a:t>Now, we combine the frequent 2-itemsets to form 3-itemsets and count their occurrences.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43893730"/>
              </p:ext>
            </p:extLst>
          </p:nvPr>
        </p:nvGraphicFramePr>
        <p:xfrm>
          <a:off x="403692" y="1082005"/>
          <a:ext cx="10515600" cy="365760"/>
        </p:xfrm>
        <a:graphic>
          <a:graphicData uri="http://schemas.openxmlformats.org/drawingml/2006/table">
            <a:tbl>
              <a:tblPr/>
              <a:tblGrid>
                <a:gridCol w="3505200">
                  <a:extLst>
                    <a:ext uri="{9D8B030D-6E8A-4147-A177-3AD203B41FA5}">
                      <a16:colId xmlns:a16="http://schemas.microsoft.com/office/drawing/2014/main" val="1753949841"/>
                    </a:ext>
                  </a:extLst>
                </a:gridCol>
                <a:gridCol w="3505200">
                  <a:extLst>
                    <a:ext uri="{9D8B030D-6E8A-4147-A177-3AD203B41FA5}">
                      <a16:colId xmlns:a16="http://schemas.microsoft.com/office/drawing/2014/main" val="3867124568"/>
                    </a:ext>
                  </a:extLst>
                </a:gridCol>
                <a:gridCol w="3505200">
                  <a:extLst>
                    <a:ext uri="{9D8B030D-6E8A-4147-A177-3AD203B41FA5}">
                      <a16:colId xmlns:a16="http://schemas.microsoft.com/office/drawing/2014/main" val="921821643"/>
                    </a:ext>
                  </a:extLst>
                </a:gridCol>
              </a:tblGrid>
              <a:tr h="0">
                <a:tc>
                  <a:txBody>
                    <a:bodyPr/>
                    <a:lstStyle/>
                    <a:p>
                      <a:r>
                        <a:rPr lang="en-IN"/>
                        <a:t>Itemset</a:t>
                      </a:r>
                    </a:p>
                  </a:txBody>
                  <a:tcPr anchor="ctr">
                    <a:lnL>
                      <a:noFill/>
                    </a:lnL>
                    <a:lnR>
                      <a:noFill/>
                    </a:lnR>
                    <a:lnT>
                      <a:noFill/>
                    </a:lnT>
                    <a:lnB>
                      <a:noFill/>
                    </a:lnB>
                  </a:tcPr>
                </a:tc>
                <a:tc>
                  <a:txBody>
                    <a:bodyPr/>
                    <a:lstStyle/>
                    <a:p>
                      <a:r>
                        <a:rPr lang="en-IN"/>
                        <a:t>Frequency</a:t>
                      </a:r>
                    </a:p>
                  </a:txBody>
                  <a:tcPr anchor="ctr">
                    <a:lnL>
                      <a:noFill/>
                    </a:lnL>
                    <a:lnR>
                      <a:noFill/>
                    </a:lnR>
                    <a:lnT>
                      <a:noFill/>
                    </a:lnT>
                    <a:lnB>
                      <a:noFill/>
                    </a:lnB>
                  </a:tcPr>
                </a:tc>
                <a:tc>
                  <a:txBody>
                    <a:bodyPr/>
                    <a:lstStyle/>
                    <a:p>
                      <a:r>
                        <a:rPr lang="en-IN" dirty="0"/>
                        <a:t>Support (%)</a:t>
                      </a:r>
                    </a:p>
                  </a:txBody>
                  <a:tcPr anchor="ctr">
                    <a:lnL>
                      <a:noFill/>
                    </a:lnL>
                    <a:lnR>
                      <a:noFill/>
                    </a:lnR>
                    <a:lnT>
                      <a:noFill/>
                    </a:lnT>
                    <a:lnB>
                      <a:noFill/>
                    </a:lnB>
                  </a:tcPr>
                </a:tc>
                <a:extLst>
                  <a:ext uri="{0D108BD9-81ED-4DB2-BD59-A6C34878D82A}">
                    <a16:rowId xmlns:a16="http://schemas.microsoft.com/office/drawing/2014/main" val="9934928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66051514"/>
              </p:ext>
            </p:extLst>
          </p:nvPr>
        </p:nvGraphicFramePr>
        <p:xfrm>
          <a:off x="403692" y="1447765"/>
          <a:ext cx="10515600" cy="365760"/>
        </p:xfrm>
        <a:graphic>
          <a:graphicData uri="http://schemas.openxmlformats.org/drawingml/2006/table">
            <a:tbl>
              <a:tblPr/>
              <a:tblGrid>
                <a:gridCol w="3505200">
                  <a:extLst>
                    <a:ext uri="{9D8B030D-6E8A-4147-A177-3AD203B41FA5}">
                      <a16:colId xmlns:a16="http://schemas.microsoft.com/office/drawing/2014/main" val="3006030659"/>
                    </a:ext>
                  </a:extLst>
                </a:gridCol>
                <a:gridCol w="3505200">
                  <a:extLst>
                    <a:ext uri="{9D8B030D-6E8A-4147-A177-3AD203B41FA5}">
                      <a16:colId xmlns:a16="http://schemas.microsoft.com/office/drawing/2014/main" val="51228666"/>
                    </a:ext>
                  </a:extLst>
                </a:gridCol>
                <a:gridCol w="3505200">
                  <a:extLst>
                    <a:ext uri="{9D8B030D-6E8A-4147-A177-3AD203B41FA5}">
                      <a16:colId xmlns:a16="http://schemas.microsoft.com/office/drawing/2014/main" val="69364620"/>
                    </a:ext>
                  </a:extLst>
                </a:gridCol>
              </a:tblGrid>
              <a:tr h="0">
                <a:tc>
                  <a:txBody>
                    <a:bodyPr/>
                    <a:lstStyle/>
                    <a:p>
                      <a:r>
                        <a:rPr lang="en-IN"/>
                        <a:t>{Bread, Milk, Beer}</a:t>
                      </a:r>
                    </a:p>
                  </a:txBody>
                  <a:tcPr anchor="ctr">
                    <a:lnL>
                      <a:noFill/>
                    </a:lnL>
                    <a:lnR>
                      <a:noFill/>
                    </a:lnR>
                    <a:lnT>
                      <a:noFill/>
                    </a:lnT>
                    <a:lnB>
                      <a:noFill/>
                    </a:lnB>
                  </a:tcPr>
                </a:tc>
                <a:tc>
                  <a:txBody>
                    <a:bodyPr/>
                    <a:lstStyle/>
                    <a:p>
                      <a:r>
                        <a:rPr lang="en-IN"/>
                        <a:t>2</a:t>
                      </a:r>
                    </a:p>
                  </a:txBody>
                  <a:tcPr anchor="ctr">
                    <a:lnL>
                      <a:noFill/>
                    </a:lnL>
                    <a:lnR>
                      <a:noFill/>
                    </a:lnR>
                    <a:lnT>
                      <a:noFill/>
                    </a:lnT>
                    <a:lnB>
                      <a:noFill/>
                    </a:lnB>
                  </a:tcPr>
                </a:tc>
                <a:tc>
                  <a:txBody>
                    <a:bodyPr/>
                    <a:lstStyle/>
                    <a:p>
                      <a:r>
                        <a:rPr lang="en-IN" dirty="0"/>
                        <a:t>2/5 = 0.40</a:t>
                      </a:r>
                    </a:p>
                  </a:txBody>
                  <a:tcPr anchor="ctr">
                    <a:lnL>
                      <a:noFill/>
                    </a:lnL>
                    <a:lnR>
                      <a:noFill/>
                    </a:lnR>
                    <a:lnT>
                      <a:noFill/>
                    </a:lnT>
                    <a:lnB>
                      <a:noFill/>
                    </a:lnB>
                  </a:tcPr>
                </a:tc>
                <a:extLst>
                  <a:ext uri="{0D108BD9-81ED-4DB2-BD59-A6C34878D82A}">
                    <a16:rowId xmlns:a16="http://schemas.microsoft.com/office/drawing/2014/main" val="2579997105"/>
                  </a:ext>
                </a:extLst>
              </a:tr>
            </a:tbl>
          </a:graphicData>
        </a:graphic>
      </p:graphicFrame>
      <p:sp>
        <p:nvSpPr>
          <p:cNvPr id="6" name="Rectangle 5"/>
          <p:cNvSpPr/>
          <p:nvPr/>
        </p:nvSpPr>
        <p:spPr>
          <a:xfrm>
            <a:off x="403692" y="2003177"/>
            <a:ext cx="11788308" cy="369332"/>
          </a:xfrm>
          <a:prstGeom prst="rect">
            <a:avLst/>
          </a:prstGeom>
        </p:spPr>
        <p:txBody>
          <a:bodyPr wrap="square">
            <a:spAutoFit/>
          </a:bodyPr>
          <a:lstStyle/>
          <a:p>
            <a:r>
              <a:rPr lang="en-US" dirty="0" smtClean="0"/>
              <a:t>Since </a:t>
            </a:r>
            <a:r>
              <a:rPr lang="en-US" b="1" dirty="0" smtClean="0"/>
              <a:t>{Bread, Milk, Beer}</a:t>
            </a:r>
            <a:r>
              <a:rPr lang="en-US" dirty="0" smtClean="0"/>
              <a:t> has a support of 40%, which is below the minimum threshold of 60%, it is not considered frequent.</a:t>
            </a:r>
            <a:endParaRPr lang="en-IN" dirty="0"/>
          </a:p>
        </p:txBody>
      </p:sp>
      <p:sp>
        <p:nvSpPr>
          <p:cNvPr id="7" name="Rectangle 6"/>
          <p:cNvSpPr/>
          <p:nvPr/>
        </p:nvSpPr>
        <p:spPr>
          <a:xfrm>
            <a:off x="403691" y="2562161"/>
            <a:ext cx="11577637" cy="3416320"/>
          </a:xfrm>
          <a:prstGeom prst="rect">
            <a:avLst/>
          </a:prstGeom>
        </p:spPr>
        <p:txBody>
          <a:bodyPr wrap="square">
            <a:spAutoFit/>
          </a:bodyPr>
          <a:lstStyle/>
          <a:p>
            <a:pPr>
              <a:lnSpc>
                <a:spcPct val="150000"/>
              </a:lnSpc>
            </a:pPr>
            <a:r>
              <a:rPr lang="en-US" b="1" dirty="0" smtClean="0"/>
              <a:t>Conclusion:</a:t>
            </a:r>
          </a:p>
          <a:p>
            <a:pPr>
              <a:lnSpc>
                <a:spcPct val="150000"/>
              </a:lnSpc>
            </a:pPr>
            <a:r>
              <a:rPr lang="en-US" dirty="0" smtClean="0"/>
              <a:t>From the above steps, we identify the </a:t>
            </a:r>
            <a:r>
              <a:rPr lang="en-US" b="1" dirty="0" smtClean="0"/>
              <a:t>frequent </a:t>
            </a:r>
            <a:r>
              <a:rPr lang="en-US" b="1" dirty="0" err="1" smtClean="0"/>
              <a:t>itemsets</a:t>
            </a:r>
            <a:r>
              <a:rPr lang="en-US" dirty="0" smtClean="0"/>
              <a:t> as:</a:t>
            </a:r>
          </a:p>
          <a:p>
            <a:pPr>
              <a:lnSpc>
                <a:spcPct val="150000"/>
              </a:lnSpc>
              <a:buFont typeface="Arial" panose="020B0604020202020204" pitchFamily="34" charset="0"/>
              <a:buChar char="•"/>
            </a:pPr>
            <a:r>
              <a:rPr lang="en-US" dirty="0" smtClean="0"/>
              <a:t>Frequent 1-itemsets: </a:t>
            </a:r>
            <a:r>
              <a:rPr lang="en-US" b="1" dirty="0" smtClean="0"/>
              <a:t>Bread, Milk, Diaper, Beer</a:t>
            </a:r>
            <a:endParaRPr lang="en-US" dirty="0" smtClean="0"/>
          </a:p>
          <a:p>
            <a:pPr>
              <a:lnSpc>
                <a:spcPct val="150000"/>
              </a:lnSpc>
              <a:buFont typeface="Arial" panose="020B0604020202020204" pitchFamily="34" charset="0"/>
              <a:buChar char="•"/>
            </a:pPr>
            <a:r>
              <a:rPr lang="en-US" dirty="0" smtClean="0"/>
              <a:t>Frequent 2-itemsets: </a:t>
            </a:r>
            <a:r>
              <a:rPr lang="en-US" b="1" dirty="0" smtClean="0"/>
              <a:t>{Bread, Milk}, {Milk, Beer}</a:t>
            </a:r>
            <a:endParaRPr lang="en-US" dirty="0" smtClean="0"/>
          </a:p>
          <a:p>
            <a:pPr>
              <a:lnSpc>
                <a:spcPct val="150000"/>
              </a:lnSpc>
            </a:pPr>
            <a:r>
              <a:rPr lang="en-US" dirty="0" smtClean="0"/>
              <a:t>The </a:t>
            </a:r>
            <a:r>
              <a:rPr lang="en-US" dirty="0" err="1" smtClean="0"/>
              <a:t>Apriori</a:t>
            </a:r>
            <a:r>
              <a:rPr lang="en-US" dirty="0" smtClean="0"/>
              <a:t> algorithm stops here because no frequent 3-itemsets were found.</a:t>
            </a:r>
          </a:p>
          <a:p>
            <a:pPr>
              <a:lnSpc>
                <a:spcPct val="150000"/>
              </a:lnSpc>
            </a:pPr>
            <a:r>
              <a:rPr lang="en-US" dirty="0" smtClean="0"/>
              <a:t>These frequent </a:t>
            </a:r>
            <a:r>
              <a:rPr lang="en-US" dirty="0" err="1" smtClean="0"/>
              <a:t>itemsets</a:t>
            </a:r>
            <a:r>
              <a:rPr lang="en-US" dirty="0" smtClean="0"/>
              <a:t> can then be used to generate </a:t>
            </a:r>
            <a:r>
              <a:rPr lang="en-US" b="1" dirty="0" smtClean="0"/>
              <a:t>association rules</a:t>
            </a:r>
            <a:r>
              <a:rPr lang="en-US" dirty="0" smtClean="0"/>
              <a:t> like:</a:t>
            </a:r>
          </a:p>
          <a:p>
            <a:pPr>
              <a:lnSpc>
                <a:spcPct val="150000"/>
              </a:lnSpc>
              <a:buFont typeface="Arial" panose="020B0604020202020204" pitchFamily="34" charset="0"/>
              <a:buChar char="•"/>
            </a:pPr>
            <a:r>
              <a:rPr lang="en-US" b="1" dirty="0" smtClean="0"/>
              <a:t>{Bread} → {Milk}</a:t>
            </a:r>
            <a:r>
              <a:rPr lang="en-US" dirty="0" smtClean="0"/>
              <a:t> (If a customer buys Bread, they are likely to buy Milk).</a:t>
            </a:r>
          </a:p>
          <a:p>
            <a:pPr>
              <a:lnSpc>
                <a:spcPct val="150000"/>
              </a:lnSpc>
              <a:buFont typeface="Arial" panose="020B0604020202020204" pitchFamily="34" charset="0"/>
              <a:buChar char="•"/>
            </a:pPr>
            <a:r>
              <a:rPr lang="en-US" b="1" dirty="0" smtClean="0"/>
              <a:t>{Milk} → {Beer}</a:t>
            </a:r>
            <a:r>
              <a:rPr lang="en-US" dirty="0" smtClean="0"/>
              <a:t> (If a customer buys Milk, they are likely to buy Beer).</a:t>
            </a:r>
            <a:endParaRPr lang="en-US" dirty="0"/>
          </a:p>
        </p:txBody>
      </p:sp>
    </p:spTree>
    <p:extLst>
      <p:ext uri="{BB962C8B-B14F-4D97-AF65-F5344CB8AC3E}">
        <p14:creationId xmlns:p14="http://schemas.microsoft.com/office/powerpoint/2010/main" val="634496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3768211" cy="461665"/>
          </a:xfrm>
          <a:prstGeom prst="rect">
            <a:avLst/>
          </a:prstGeom>
          <a:noFill/>
        </p:spPr>
        <p:txBody>
          <a:bodyPr wrap="none" rtlCol="0">
            <a:spAutoFit/>
          </a:bodyPr>
          <a:lstStyle/>
          <a:p>
            <a:r>
              <a:rPr lang="en-US" sz="2400" b="1" u="sng" dirty="0" smtClean="0"/>
              <a:t>What is </a:t>
            </a:r>
            <a:r>
              <a:rPr lang="en-US" sz="2400" b="1" u="sng" dirty="0" err="1" smtClean="0"/>
              <a:t>Trie</a:t>
            </a:r>
            <a:r>
              <a:rPr lang="en-US" sz="2400" b="1" u="sng" dirty="0" smtClean="0"/>
              <a:t> Data Structure?</a:t>
            </a:r>
            <a:endParaRPr lang="en-IN" sz="2400" b="1" u="sng" dirty="0"/>
          </a:p>
        </p:txBody>
      </p:sp>
      <p:sp>
        <p:nvSpPr>
          <p:cNvPr id="3" name="TextBox 2"/>
          <p:cNvSpPr txBox="1"/>
          <p:nvPr/>
        </p:nvSpPr>
        <p:spPr>
          <a:xfrm>
            <a:off x="1240971" y="1881051"/>
            <a:ext cx="1293223" cy="369332"/>
          </a:xfrm>
          <a:prstGeom prst="rect">
            <a:avLst/>
          </a:prstGeom>
          <a:noFill/>
        </p:spPr>
        <p:txBody>
          <a:bodyPr wrap="square" rtlCol="0">
            <a:spAutoFit/>
          </a:bodyPr>
          <a:lstStyle/>
          <a:p>
            <a:endParaRPr lang="en-IN"/>
          </a:p>
        </p:txBody>
      </p:sp>
      <p:sp>
        <p:nvSpPr>
          <p:cNvPr id="4" name="TextBox 3"/>
          <p:cNvSpPr txBox="1"/>
          <p:nvPr/>
        </p:nvSpPr>
        <p:spPr>
          <a:xfrm>
            <a:off x="444137" y="958054"/>
            <a:ext cx="11465374" cy="4204356"/>
          </a:xfrm>
          <a:prstGeom prst="rect">
            <a:avLst/>
          </a:prstGeom>
          <a:noFill/>
        </p:spPr>
        <p:txBody>
          <a:bodyPr wrap="square" rtlCol="0">
            <a:spAutoFit/>
          </a:bodyPr>
          <a:lstStyle/>
          <a:p>
            <a:pPr algn="just">
              <a:lnSpc>
                <a:spcPct val="150000"/>
              </a:lnSpc>
            </a:pPr>
            <a:r>
              <a:rPr lang="en-US" dirty="0" smtClean="0"/>
              <a:t>A </a:t>
            </a:r>
            <a:r>
              <a:rPr lang="en-US" b="1" dirty="0" err="1" smtClean="0"/>
              <a:t>Trie</a:t>
            </a:r>
            <a:r>
              <a:rPr lang="en-US" dirty="0" smtClean="0"/>
              <a:t> is a tree-like data structure used to efficiently store and search a collection of strings, such as a dictionary or a set of words. Each node in a </a:t>
            </a:r>
            <a:r>
              <a:rPr lang="en-US" dirty="0" err="1" smtClean="0"/>
              <a:t>Trie</a:t>
            </a:r>
            <a:r>
              <a:rPr lang="en-US" dirty="0" smtClean="0"/>
              <a:t> represents a character, and the edges between nodes represent transitions between characters. The key advantage of a </a:t>
            </a:r>
            <a:r>
              <a:rPr lang="en-US" dirty="0" err="1" smtClean="0"/>
              <a:t>Trie</a:t>
            </a:r>
            <a:r>
              <a:rPr lang="en-US" dirty="0" smtClean="0"/>
              <a:t> is its ability to perform </a:t>
            </a:r>
            <a:r>
              <a:rPr lang="en-US" b="1" dirty="0" smtClean="0"/>
              <a:t>fast search</a:t>
            </a:r>
            <a:r>
              <a:rPr lang="en-US" dirty="0" smtClean="0"/>
              <a:t> operations based on the characters of the strings, especially useful in applications like </a:t>
            </a:r>
            <a:r>
              <a:rPr lang="en-US" b="1" dirty="0" smtClean="0"/>
              <a:t>autocomplete</a:t>
            </a:r>
            <a:r>
              <a:rPr lang="en-US" dirty="0" smtClean="0"/>
              <a:t> and </a:t>
            </a:r>
            <a:r>
              <a:rPr lang="en-US" b="1" dirty="0" smtClean="0"/>
              <a:t>spell checking</a:t>
            </a:r>
            <a:r>
              <a:rPr lang="en-US" dirty="0" smtClean="0"/>
              <a:t>.</a:t>
            </a:r>
          </a:p>
          <a:p>
            <a:pPr algn="just">
              <a:lnSpc>
                <a:spcPct val="150000"/>
              </a:lnSpc>
            </a:pPr>
            <a:r>
              <a:rPr lang="en-US" dirty="0" smtClean="0"/>
              <a:t>In a </a:t>
            </a:r>
            <a:r>
              <a:rPr lang="en-US" dirty="0" err="1" smtClean="0"/>
              <a:t>Trie</a:t>
            </a:r>
            <a:r>
              <a:rPr lang="en-US" dirty="0" smtClean="0"/>
              <a:t>, common prefixes are shared among words, making it more memory-efficient than other data structures for storing strings with common parts. The </a:t>
            </a:r>
            <a:r>
              <a:rPr lang="en-US" dirty="0" err="1" smtClean="0"/>
              <a:t>Trie</a:t>
            </a:r>
            <a:r>
              <a:rPr lang="en-US" dirty="0" smtClean="0"/>
              <a:t> supports operations such as </a:t>
            </a:r>
            <a:r>
              <a:rPr lang="en-US" b="1" dirty="0" smtClean="0"/>
              <a:t>insertion</a:t>
            </a:r>
            <a:r>
              <a:rPr lang="en-US" dirty="0" smtClean="0"/>
              <a:t>, </a:t>
            </a:r>
            <a:r>
              <a:rPr lang="en-US" b="1" dirty="0" smtClean="0"/>
              <a:t>searching</a:t>
            </a:r>
            <a:r>
              <a:rPr lang="en-US" dirty="0" smtClean="0"/>
              <a:t>, and </a:t>
            </a:r>
            <a:r>
              <a:rPr lang="en-US" b="1" dirty="0" smtClean="0"/>
              <a:t>prefix matching</a:t>
            </a:r>
            <a:r>
              <a:rPr lang="en-US" dirty="0" smtClean="0"/>
              <a:t> in time complexity proportional to the length of the word, making it very efficient for these tasks.</a:t>
            </a:r>
          </a:p>
          <a:p>
            <a:pPr algn="just">
              <a:lnSpc>
                <a:spcPct val="150000"/>
              </a:lnSpc>
            </a:pPr>
            <a:r>
              <a:rPr lang="en-US" dirty="0" smtClean="0"/>
              <a:t>For example, in a </a:t>
            </a:r>
            <a:r>
              <a:rPr lang="en-US" dirty="0" err="1" smtClean="0"/>
              <a:t>Trie</a:t>
            </a:r>
            <a:r>
              <a:rPr lang="en-US" dirty="0" smtClean="0"/>
              <a:t> storing words like "cat", "cap", and "bat", the structure will share common prefixes like "c" and "a" to save space and time. Although a </a:t>
            </a:r>
            <a:r>
              <a:rPr lang="en-US" dirty="0" err="1" smtClean="0"/>
              <a:t>Trie</a:t>
            </a:r>
            <a:r>
              <a:rPr lang="en-US" dirty="0" smtClean="0"/>
              <a:t> can be more space-consuming than other structures like hash tables, it provides quick lookups and is especially useful in applications that need to find words or prefixes quickly.</a:t>
            </a:r>
            <a:endParaRPr lang="en-US" dirty="0"/>
          </a:p>
        </p:txBody>
      </p:sp>
    </p:spTree>
    <p:extLst>
      <p:ext uri="{BB962C8B-B14F-4D97-AF65-F5344CB8AC3E}">
        <p14:creationId xmlns:p14="http://schemas.microsoft.com/office/powerpoint/2010/main" val="295274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456" y="469496"/>
            <a:ext cx="11187568" cy="4939814"/>
          </a:xfrm>
          <a:prstGeom prst="rect">
            <a:avLst/>
          </a:prstGeom>
          <a:noFill/>
        </p:spPr>
        <p:txBody>
          <a:bodyPr wrap="square" rtlCol="0">
            <a:spAutoFit/>
          </a:bodyPr>
          <a:lstStyle/>
          <a:p>
            <a:r>
              <a:rPr lang="en-US" sz="2400" b="1" u="sng" dirty="0" smtClean="0"/>
              <a:t>Frequent Pattern Growth Algorithm:</a:t>
            </a:r>
          </a:p>
          <a:p>
            <a:endParaRPr lang="en-US" sz="2400" b="1" u="sng" dirty="0"/>
          </a:p>
          <a:p>
            <a:pPr>
              <a:lnSpc>
                <a:spcPct val="150000"/>
              </a:lnSpc>
            </a:pPr>
            <a:r>
              <a:rPr lang="en-US" dirty="0" smtClean="0"/>
              <a:t>The FP-Growth algorithm uses the following steps to find frequent </a:t>
            </a:r>
            <a:r>
              <a:rPr lang="en-US" dirty="0" err="1" smtClean="0"/>
              <a:t>itemsets</a:t>
            </a:r>
            <a:r>
              <a:rPr lang="en-US" dirty="0" smtClean="0"/>
              <a:t>:</a:t>
            </a:r>
          </a:p>
          <a:p>
            <a:pPr>
              <a:lnSpc>
                <a:spcPct val="150000"/>
              </a:lnSpc>
            </a:pPr>
            <a:r>
              <a:rPr lang="en-US" b="1" dirty="0" smtClean="0"/>
              <a:t>Construct the FP-tree</a:t>
            </a:r>
            <a:r>
              <a:rPr lang="en-US" dirty="0" smtClean="0"/>
              <a:t>:</a:t>
            </a:r>
          </a:p>
          <a:p>
            <a:pPr lvl="1">
              <a:lnSpc>
                <a:spcPct val="150000"/>
              </a:lnSpc>
            </a:pPr>
            <a:r>
              <a:rPr lang="en-US" dirty="0" smtClean="0"/>
              <a:t>The algorithm first scans the dataset to find the frequent 1-itemsets.</a:t>
            </a:r>
          </a:p>
          <a:p>
            <a:pPr lvl="1">
              <a:lnSpc>
                <a:spcPct val="150000"/>
              </a:lnSpc>
            </a:pPr>
            <a:r>
              <a:rPr lang="en-US" dirty="0" smtClean="0"/>
              <a:t>It then constructs the FP-tree by inserting transactions into the tree, maintaining item order based on frequency (most frequent items are placed first).</a:t>
            </a:r>
          </a:p>
          <a:p>
            <a:pPr>
              <a:lnSpc>
                <a:spcPct val="150000"/>
              </a:lnSpc>
            </a:pPr>
            <a:r>
              <a:rPr lang="en-US" b="1" dirty="0" smtClean="0"/>
              <a:t>Mining the FP-tree</a:t>
            </a:r>
            <a:r>
              <a:rPr lang="en-US" dirty="0" smtClean="0"/>
              <a:t>:</a:t>
            </a:r>
          </a:p>
          <a:p>
            <a:pPr lvl="1">
              <a:lnSpc>
                <a:spcPct val="150000"/>
              </a:lnSpc>
            </a:pPr>
            <a:r>
              <a:rPr lang="en-US" dirty="0" smtClean="0"/>
              <a:t>Starting from the frequent 1-itemsets, FP-Growth recursively mines the tree to find larger frequent </a:t>
            </a:r>
            <a:r>
              <a:rPr lang="en-US" dirty="0" err="1" smtClean="0"/>
              <a:t>itemsets</a:t>
            </a:r>
            <a:r>
              <a:rPr lang="en-US" dirty="0" smtClean="0"/>
              <a:t>.</a:t>
            </a:r>
          </a:p>
          <a:p>
            <a:pPr lvl="1">
              <a:lnSpc>
                <a:spcPct val="150000"/>
              </a:lnSpc>
            </a:pPr>
            <a:r>
              <a:rPr lang="en-US" dirty="0" smtClean="0"/>
              <a:t>It uses a divide-and-conquer approach to recursively mine the tree and find </a:t>
            </a:r>
            <a:r>
              <a:rPr lang="en-US" dirty="0" err="1" smtClean="0"/>
              <a:t>itemsets</a:t>
            </a:r>
            <a:r>
              <a:rPr lang="en-US" dirty="0" smtClean="0"/>
              <a:t> that meet the support threshold.</a:t>
            </a:r>
          </a:p>
          <a:p>
            <a:endParaRPr lang="en-IN" sz="2400" b="1" u="sng" dirty="0"/>
          </a:p>
        </p:txBody>
      </p:sp>
    </p:spTree>
    <p:extLst>
      <p:ext uri="{BB962C8B-B14F-4D97-AF65-F5344CB8AC3E}">
        <p14:creationId xmlns:p14="http://schemas.microsoft.com/office/powerpoint/2010/main" val="865468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746" y="501134"/>
            <a:ext cx="3096040" cy="369332"/>
          </a:xfrm>
          <a:prstGeom prst="rect">
            <a:avLst/>
          </a:prstGeom>
        </p:spPr>
        <p:txBody>
          <a:bodyPr wrap="none">
            <a:spAutoFit/>
          </a:bodyPr>
          <a:lstStyle/>
          <a:p>
            <a:r>
              <a:rPr lang="en-IN" dirty="0" smtClean="0"/>
              <a:t>Consider a transaction dataset:</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607948515"/>
              </p:ext>
            </p:extLst>
          </p:nvPr>
        </p:nvGraphicFramePr>
        <p:xfrm>
          <a:off x="838200" y="2605697"/>
          <a:ext cx="10515600" cy="365760"/>
        </p:xfrm>
        <a:graphic>
          <a:graphicData uri="http://schemas.openxmlformats.org/drawingml/2006/table">
            <a:tbl>
              <a:tblPr/>
              <a:tblGrid>
                <a:gridCol w="5257800">
                  <a:extLst>
                    <a:ext uri="{9D8B030D-6E8A-4147-A177-3AD203B41FA5}">
                      <a16:colId xmlns:a16="http://schemas.microsoft.com/office/drawing/2014/main" val="614354934"/>
                    </a:ext>
                  </a:extLst>
                </a:gridCol>
                <a:gridCol w="5257800">
                  <a:extLst>
                    <a:ext uri="{9D8B030D-6E8A-4147-A177-3AD203B41FA5}">
                      <a16:colId xmlns:a16="http://schemas.microsoft.com/office/drawing/2014/main" val="1853289930"/>
                    </a:ext>
                  </a:extLst>
                </a:gridCol>
              </a:tblGrid>
              <a:tr h="0">
                <a:tc>
                  <a:txBody>
                    <a:bodyPr/>
                    <a:lstStyle/>
                    <a:p>
                      <a:r>
                        <a:rPr lang="en-IN"/>
                        <a:t>T5</a:t>
                      </a:r>
                    </a:p>
                  </a:txBody>
                  <a:tcPr anchor="ctr">
                    <a:lnL>
                      <a:noFill/>
                    </a:lnL>
                    <a:lnR>
                      <a:noFill/>
                    </a:lnR>
                    <a:lnT>
                      <a:noFill/>
                    </a:lnT>
                    <a:lnB>
                      <a:noFill/>
                    </a:lnB>
                  </a:tcPr>
                </a:tc>
                <a:tc>
                  <a:txBody>
                    <a:bodyPr/>
                    <a:lstStyle/>
                    <a:p>
                      <a:r>
                        <a:rPr lang="en-IN" dirty="0"/>
                        <a:t>{Bread, Butter, Jam}</a:t>
                      </a:r>
                    </a:p>
                  </a:txBody>
                  <a:tcPr anchor="ctr">
                    <a:lnL>
                      <a:noFill/>
                    </a:lnL>
                    <a:lnR>
                      <a:noFill/>
                    </a:lnR>
                    <a:lnT>
                      <a:noFill/>
                    </a:lnT>
                    <a:lnB>
                      <a:noFill/>
                    </a:lnB>
                  </a:tcPr>
                </a:tc>
                <a:extLst>
                  <a:ext uri="{0D108BD9-81ED-4DB2-BD59-A6C34878D82A}">
                    <a16:rowId xmlns:a16="http://schemas.microsoft.com/office/drawing/2014/main" val="11187477"/>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50296946"/>
              </p:ext>
            </p:extLst>
          </p:nvPr>
        </p:nvGraphicFramePr>
        <p:xfrm>
          <a:off x="838200" y="866930"/>
          <a:ext cx="10515600" cy="365760"/>
        </p:xfrm>
        <a:graphic>
          <a:graphicData uri="http://schemas.openxmlformats.org/drawingml/2006/table">
            <a:tbl>
              <a:tblPr/>
              <a:tblGrid>
                <a:gridCol w="5257800">
                  <a:extLst>
                    <a:ext uri="{9D8B030D-6E8A-4147-A177-3AD203B41FA5}">
                      <a16:colId xmlns:a16="http://schemas.microsoft.com/office/drawing/2014/main" val="2211332678"/>
                    </a:ext>
                  </a:extLst>
                </a:gridCol>
                <a:gridCol w="5257800">
                  <a:extLst>
                    <a:ext uri="{9D8B030D-6E8A-4147-A177-3AD203B41FA5}">
                      <a16:colId xmlns:a16="http://schemas.microsoft.com/office/drawing/2014/main" val="1949015304"/>
                    </a:ext>
                  </a:extLst>
                </a:gridCol>
              </a:tblGrid>
              <a:tr h="0">
                <a:tc>
                  <a:txBody>
                    <a:bodyPr/>
                    <a:lstStyle/>
                    <a:p>
                      <a:r>
                        <a:rPr lang="en-IN"/>
                        <a:t>Transaction ID</a:t>
                      </a:r>
                    </a:p>
                  </a:txBody>
                  <a:tcPr anchor="ctr">
                    <a:lnL>
                      <a:noFill/>
                    </a:lnL>
                    <a:lnR>
                      <a:noFill/>
                    </a:lnR>
                    <a:lnT>
                      <a:noFill/>
                    </a:lnT>
                    <a:lnB>
                      <a:noFill/>
                    </a:lnB>
                  </a:tcPr>
                </a:tc>
                <a:tc>
                  <a:txBody>
                    <a:bodyPr/>
                    <a:lstStyle/>
                    <a:p>
                      <a:r>
                        <a:rPr lang="en-IN" dirty="0"/>
                        <a:t>Items</a:t>
                      </a:r>
                    </a:p>
                  </a:txBody>
                  <a:tcPr anchor="ctr">
                    <a:lnL>
                      <a:noFill/>
                    </a:lnL>
                    <a:lnR>
                      <a:noFill/>
                    </a:lnR>
                    <a:lnT>
                      <a:noFill/>
                    </a:lnT>
                    <a:lnB>
                      <a:noFill/>
                    </a:lnB>
                  </a:tcPr>
                </a:tc>
                <a:extLst>
                  <a:ext uri="{0D108BD9-81ED-4DB2-BD59-A6C34878D82A}">
                    <a16:rowId xmlns:a16="http://schemas.microsoft.com/office/drawing/2014/main" val="82361786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37852394"/>
              </p:ext>
            </p:extLst>
          </p:nvPr>
        </p:nvGraphicFramePr>
        <p:xfrm>
          <a:off x="838200" y="1206564"/>
          <a:ext cx="10515600" cy="365760"/>
        </p:xfrm>
        <a:graphic>
          <a:graphicData uri="http://schemas.openxmlformats.org/drawingml/2006/table">
            <a:tbl>
              <a:tblPr/>
              <a:tblGrid>
                <a:gridCol w="5257800">
                  <a:extLst>
                    <a:ext uri="{9D8B030D-6E8A-4147-A177-3AD203B41FA5}">
                      <a16:colId xmlns:a16="http://schemas.microsoft.com/office/drawing/2014/main" val="2352731312"/>
                    </a:ext>
                  </a:extLst>
                </a:gridCol>
                <a:gridCol w="5257800">
                  <a:extLst>
                    <a:ext uri="{9D8B030D-6E8A-4147-A177-3AD203B41FA5}">
                      <a16:colId xmlns:a16="http://schemas.microsoft.com/office/drawing/2014/main" val="3178585361"/>
                    </a:ext>
                  </a:extLst>
                </a:gridCol>
              </a:tblGrid>
              <a:tr h="0">
                <a:tc>
                  <a:txBody>
                    <a:bodyPr/>
                    <a:lstStyle/>
                    <a:p>
                      <a:r>
                        <a:rPr lang="en-IN"/>
                        <a:t>T1</a:t>
                      </a:r>
                    </a:p>
                  </a:txBody>
                  <a:tcPr anchor="ctr">
                    <a:lnL>
                      <a:noFill/>
                    </a:lnL>
                    <a:lnR>
                      <a:noFill/>
                    </a:lnR>
                    <a:lnT>
                      <a:noFill/>
                    </a:lnT>
                    <a:lnB>
                      <a:noFill/>
                    </a:lnB>
                  </a:tcPr>
                </a:tc>
                <a:tc>
                  <a:txBody>
                    <a:bodyPr/>
                    <a:lstStyle/>
                    <a:p>
                      <a:r>
                        <a:rPr lang="en-IN" dirty="0"/>
                        <a:t>{Bread, Butter, Jam}</a:t>
                      </a:r>
                    </a:p>
                  </a:txBody>
                  <a:tcPr anchor="ctr">
                    <a:lnL>
                      <a:noFill/>
                    </a:lnL>
                    <a:lnR>
                      <a:noFill/>
                    </a:lnR>
                    <a:lnT>
                      <a:noFill/>
                    </a:lnT>
                    <a:lnB>
                      <a:noFill/>
                    </a:lnB>
                  </a:tcPr>
                </a:tc>
                <a:extLst>
                  <a:ext uri="{0D108BD9-81ED-4DB2-BD59-A6C34878D82A}">
                    <a16:rowId xmlns:a16="http://schemas.microsoft.com/office/drawing/2014/main" val="5948121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556991891"/>
              </p:ext>
            </p:extLst>
          </p:nvPr>
        </p:nvGraphicFramePr>
        <p:xfrm>
          <a:off x="838200" y="1534543"/>
          <a:ext cx="10515600" cy="365760"/>
        </p:xfrm>
        <a:graphic>
          <a:graphicData uri="http://schemas.openxmlformats.org/drawingml/2006/table">
            <a:tbl>
              <a:tblPr/>
              <a:tblGrid>
                <a:gridCol w="5257800">
                  <a:extLst>
                    <a:ext uri="{9D8B030D-6E8A-4147-A177-3AD203B41FA5}">
                      <a16:colId xmlns:a16="http://schemas.microsoft.com/office/drawing/2014/main" val="2020015592"/>
                    </a:ext>
                  </a:extLst>
                </a:gridCol>
                <a:gridCol w="5257800">
                  <a:extLst>
                    <a:ext uri="{9D8B030D-6E8A-4147-A177-3AD203B41FA5}">
                      <a16:colId xmlns:a16="http://schemas.microsoft.com/office/drawing/2014/main" val="4189210276"/>
                    </a:ext>
                  </a:extLst>
                </a:gridCol>
              </a:tblGrid>
              <a:tr h="0">
                <a:tc>
                  <a:txBody>
                    <a:bodyPr/>
                    <a:lstStyle/>
                    <a:p>
                      <a:r>
                        <a:rPr lang="en-IN"/>
                        <a:t>T2</a:t>
                      </a:r>
                    </a:p>
                  </a:txBody>
                  <a:tcPr anchor="ctr">
                    <a:lnL>
                      <a:noFill/>
                    </a:lnL>
                    <a:lnR>
                      <a:noFill/>
                    </a:lnR>
                    <a:lnT>
                      <a:noFill/>
                    </a:lnT>
                    <a:lnB>
                      <a:noFill/>
                    </a:lnB>
                  </a:tcPr>
                </a:tc>
                <a:tc>
                  <a:txBody>
                    <a:bodyPr/>
                    <a:lstStyle/>
                    <a:p>
                      <a:r>
                        <a:rPr lang="en-IN" dirty="0"/>
                        <a:t>{Bread, Butter}</a:t>
                      </a:r>
                    </a:p>
                  </a:txBody>
                  <a:tcPr anchor="ctr">
                    <a:lnL>
                      <a:noFill/>
                    </a:lnL>
                    <a:lnR>
                      <a:noFill/>
                    </a:lnR>
                    <a:lnT>
                      <a:noFill/>
                    </a:lnT>
                    <a:lnB>
                      <a:noFill/>
                    </a:lnB>
                  </a:tcPr>
                </a:tc>
                <a:extLst>
                  <a:ext uri="{0D108BD9-81ED-4DB2-BD59-A6C34878D82A}">
                    <a16:rowId xmlns:a16="http://schemas.microsoft.com/office/drawing/2014/main" val="67417078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716405540"/>
              </p:ext>
            </p:extLst>
          </p:nvPr>
        </p:nvGraphicFramePr>
        <p:xfrm>
          <a:off x="838200" y="1874177"/>
          <a:ext cx="10515600" cy="365760"/>
        </p:xfrm>
        <a:graphic>
          <a:graphicData uri="http://schemas.openxmlformats.org/drawingml/2006/table">
            <a:tbl>
              <a:tblPr/>
              <a:tblGrid>
                <a:gridCol w="5257800">
                  <a:extLst>
                    <a:ext uri="{9D8B030D-6E8A-4147-A177-3AD203B41FA5}">
                      <a16:colId xmlns:a16="http://schemas.microsoft.com/office/drawing/2014/main" val="3305698442"/>
                    </a:ext>
                  </a:extLst>
                </a:gridCol>
                <a:gridCol w="5257800">
                  <a:extLst>
                    <a:ext uri="{9D8B030D-6E8A-4147-A177-3AD203B41FA5}">
                      <a16:colId xmlns:a16="http://schemas.microsoft.com/office/drawing/2014/main" val="3326685134"/>
                    </a:ext>
                  </a:extLst>
                </a:gridCol>
              </a:tblGrid>
              <a:tr h="0">
                <a:tc>
                  <a:txBody>
                    <a:bodyPr/>
                    <a:lstStyle/>
                    <a:p>
                      <a:r>
                        <a:rPr lang="en-IN"/>
                        <a:t>T3</a:t>
                      </a:r>
                    </a:p>
                  </a:txBody>
                  <a:tcPr anchor="ctr">
                    <a:lnL>
                      <a:noFill/>
                    </a:lnL>
                    <a:lnR>
                      <a:noFill/>
                    </a:lnR>
                    <a:lnT>
                      <a:noFill/>
                    </a:lnT>
                    <a:lnB>
                      <a:noFill/>
                    </a:lnB>
                  </a:tcPr>
                </a:tc>
                <a:tc>
                  <a:txBody>
                    <a:bodyPr/>
                    <a:lstStyle/>
                    <a:p>
                      <a:r>
                        <a:rPr lang="en-IN" dirty="0"/>
                        <a:t>{Bread, Jam}</a:t>
                      </a:r>
                    </a:p>
                  </a:txBody>
                  <a:tcPr anchor="ctr">
                    <a:lnL>
                      <a:noFill/>
                    </a:lnL>
                    <a:lnR>
                      <a:noFill/>
                    </a:lnR>
                    <a:lnT>
                      <a:noFill/>
                    </a:lnT>
                    <a:lnB>
                      <a:noFill/>
                    </a:lnB>
                  </a:tcPr>
                </a:tc>
                <a:extLst>
                  <a:ext uri="{0D108BD9-81ED-4DB2-BD59-A6C34878D82A}">
                    <a16:rowId xmlns:a16="http://schemas.microsoft.com/office/drawing/2014/main" val="64785979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646267972"/>
              </p:ext>
            </p:extLst>
          </p:nvPr>
        </p:nvGraphicFramePr>
        <p:xfrm>
          <a:off x="838200" y="2239937"/>
          <a:ext cx="10515600" cy="365760"/>
        </p:xfrm>
        <a:graphic>
          <a:graphicData uri="http://schemas.openxmlformats.org/drawingml/2006/table">
            <a:tbl>
              <a:tblPr/>
              <a:tblGrid>
                <a:gridCol w="5257800">
                  <a:extLst>
                    <a:ext uri="{9D8B030D-6E8A-4147-A177-3AD203B41FA5}">
                      <a16:colId xmlns:a16="http://schemas.microsoft.com/office/drawing/2014/main" val="2436844990"/>
                    </a:ext>
                  </a:extLst>
                </a:gridCol>
                <a:gridCol w="5257800">
                  <a:extLst>
                    <a:ext uri="{9D8B030D-6E8A-4147-A177-3AD203B41FA5}">
                      <a16:colId xmlns:a16="http://schemas.microsoft.com/office/drawing/2014/main" val="2662642611"/>
                    </a:ext>
                  </a:extLst>
                </a:gridCol>
              </a:tblGrid>
              <a:tr h="0">
                <a:tc>
                  <a:txBody>
                    <a:bodyPr/>
                    <a:lstStyle/>
                    <a:p>
                      <a:r>
                        <a:rPr lang="en-IN"/>
                        <a:t>T4</a:t>
                      </a:r>
                    </a:p>
                  </a:txBody>
                  <a:tcPr anchor="ctr">
                    <a:lnL>
                      <a:noFill/>
                    </a:lnL>
                    <a:lnR>
                      <a:noFill/>
                    </a:lnR>
                    <a:lnT>
                      <a:noFill/>
                    </a:lnT>
                    <a:lnB>
                      <a:noFill/>
                    </a:lnB>
                  </a:tcPr>
                </a:tc>
                <a:tc>
                  <a:txBody>
                    <a:bodyPr/>
                    <a:lstStyle/>
                    <a:p>
                      <a:r>
                        <a:rPr lang="en-IN" dirty="0"/>
                        <a:t>{Butter, Jam}</a:t>
                      </a:r>
                    </a:p>
                  </a:txBody>
                  <a:tcPr anchor="ctr">
                    <a:lnL>
                      <a:noFill/>
                    </a:lnL>
                    <a:lnR>
                      <a:noFill/>
                    </a:lnR>
                    <a:lnT>
                      <a:noFill/>
                    </a:lnT>
                    <a:lnB>
                      <a:noFill/>
                    </a:lnB>
                  </a:tcPr>
                </a:tc>
                <a:extLst>
                  <a:ext uri="{0D108BD9-81ED-4DB2-BD59-A6C34878D82A}">
                    <a16:rowId xmlns:a16="http://schemas.microsoft.com/office/drawing/2014/main" val="913492374"/>
                  </a:ext>
                </a:extLst>
              </a:tr>
            </a:tbl>
          </a:graphicData>
        </a:graphic>
      </p:graphicFrame>
      <p:sp>
        <p:nvSpPr>
          <p:cNvPr id="21" name="Rectangle 20"/>
          <p:cNvSpPr/>
          <p:nvPr/>
        </p:nvSpPr>
        <p:spPr>
          <a:xfrm>
            <a:off x="598786" y="3207659"/>
            <a:ext cx="6096000" cy="1711366"/>
          </a:xfrm>
          <a:prstGeom prst="rect">
            <a:avLst/>
          </a:prstGeom>
        </p:spPr>
        <p:txBody>
          <a:bodyPr>
            <a:spAutoFit/>
          </a:bodyPr>
          <a:lstStyle/>
          <a:p>
            <a:pPr>
              <a:lnSpc>
                <a:spcPct val="150000"/>
              </a:lnSpc>
            </a:pPr>
            <a:r>
              <a:rPr lang="en-US" b="1" dirty="0" smtClean="0"/>
              <a:t>Step 1: Calculate Support for Each Item</a:t>
            </a:r>
            <a:endParaRPr lang="en-US" dirty="0" smtClean="0"/>
          </a:p>
          <a:p>
            <a:pPr>
              <a:lnSpc>
                <a:spcPct val="150000"/>
              </a:lnSpc>
              <a:buFont typeface="Arial" panose="020B0604020202020204" pitchFamily="34" charset="0"/>
              <a:buChar char="•"/>
            </a:pPr>
            <a:r>
              <a:rPr lang="en-US" dirty="0" smtClean="0"/>
              <a:t>Support(Bread) = 4/5 = 0.8</a:t>
            </a:r>
          </a:p>
          <a:p>
            <a:pPr>
              <a:lnSpc>
                <a:spcPct val="150000"/>
              </a:lnSpc>
              <a:buFont typeface="Arial" panose="020B0604020202020204" pitchFamily="34" charset="0"/>
              <a:buChar char="•"/>
            </a:pPr>
            <a:r>
              <a:rPr lang="en-US" dirty="0" smtClean="0"/>
              <a:t>Support(Butter) = 4/5 = 0.8</a:t>
            </a:r>
          </a:p>
          <a:p>
            <a:pPr>
              <a:lnSpc>
                <a:spcPct val="150000"/>
              </a:lnSpc>
              <a:buFont typeface="Arial" panose="020B0604020202020204" pitchFamily="34" charset="0"/>
              <a:buChar char="•"/>
            </a:pPr>
            <a:r>
              <a:rPr lang="en-US" dirty="0" smtClean="0"/>
              <a:t>Support(Jam) = 3/5 = 0.6</a:t>
            </a:r>
            <a:endParaRPr lang="en-US" dirty="0"/>
          </a:p>
        </p:txBody>
      </p:sp>
      <p:sp>
        <p:nvSpPr>
          <p:cNvPr id="22" name="Rectangle 21"/>
          <p:cNvSpPr/>
          <p:nvPr/>
        </p:nvSpPr>
        <p:spPr>
          <a:xfrm>
            <a:off x="5007428" y="3207659"/>
            <a:ext cx="6096000" cy="3373359"/>
          </a:xfrm>
          <a:prstGeom prst="rect">
            <a:avLst/>
          </a:prstGeom>
        </p:spPr>
        <p:txBody>
          <a:bodyPr>
            <a:spAutoFit/>
          </a:bodyPr>
          <a:lstStyle/>
          <a:p>
            <a:pPr>
              <a:lnSpc>
                <a:spcPct val="150000"/>
              </a:lnSpc>
            </a:pPr>
            <a:r>
              <a:rPr lang="en-US" b="1" dirty="0" smtClean="0"/>
              <a:t>Step 2: Create the FP-tree</a:t>
            </a:r>
            <a:endParaRPr lang="en-US" dirty="0" smtClean="0"/>
          </a:p>
          <a:p>
            <a:pPr>
              <a:lnSpc>
                <a:spcPct val="150000"/>
              </a:lnSpc>
              <a:buFont typeface="Arial" panose="020B0604020202020204" pitchFamily="34" charset="0"/>
              <a:buChar char="•"/>
            </a:pPr>
            <a:r>
              <a:rPr lang="en-US" dirty="0" smtClean="0"/>
              <a:t>The tree will be constructed by adding transactions in the following order, based on frequency:</a:t>
            </a:r>
          </a:p>
          <a:p>
            <a:pPr marL="742950" lvl="1" indent="-285750">
              <a:lnSpc>
                <a:spcPct val="150000"/>
              </a:lnSpc>
              <a:buFont typeface="Arial" panose="020B0604020202020204" pitchFamily="34" charset="0"/>
              <a:buChar char="•"/>
            </a:pPr>
            <a:r>
              <a:rPr lang="en-US" dirty="0" smtClean="0"/>
              <a:t>Bread → Butter → Jam (T1)</a:t>
            </a:r>
          </a:p>
          <a:p>
            <a:pPr marL="742950" lvl="1" indent="-285750">
              <a:lnSpc>
                <a:spcPct val="150000"/>
              </a:lnSpc>
              <a:buFont typeface="Arial" panose="020B0604020202020204" pitchFamily="34" charset="0"/>
              <a:buChar char="•"/>
            </a:pPr>
            <a:r>
              <a:rPr lang="en-US" dirty="0" smtClean="0"/>
              <a:t>Bread → Butter (T2)</a:t>
            </a:r>
          </a:p>
          <a:p>
            <a:pPr marL="742950" lvl="1" indent="-285750">
              <a:lnSpc>
                <a:spcPct val="150000"/>
              </a:lnSpc>
              <a:buFont typeface="Arial" panose="020B0604020202020204" pitchFamily="34" charset="0"/>
              <a:buChar char="•"/>
            </a:pPr>
            <a:r>
              <a:rPr lang="en-US" dirty="0" smtClean="0"/>
              <a:t>Bread → Jam (T3)</a:t>
            </a:r>
          </a:p>
          <a:p>
            <a:pPr marL="742950" lvl="1" indent="-285750">
              <a:lnSpc>
                <a:spcPct val="150000"/>
              </a:lnSpc>
              <a:buFont typeface="Arial" panose="020B0604020202020204" pitchFamily="34" charset="0"/>
              <a:buChar char="•"/>
            </a:pPr>
            <a:r>
              <a:rPr lang="en-US" dirty="0" smtClean="0"/>
              <a:t>Butter → Jam (T4)</a:t>
            </a:r>
          </a:p>
          <a:p>
            <a:pPr marL="742950" lvl="1" indent="-285750">
              <a:lnSpc>
                <a:spcPct val="150000"/>
              </a:lnSpc>
              <a:buFont typeface="Arial" panose="020B0604020202020204" pitchFamily="34" charset="0"/>
              <a:buChar char="•"/>
            </a:pPr>
            <a:r>
              <a:rPr lang="en-US" dirty="0" smtClean="0"/>
              <a:t>Bread → Butter → Jam (T5)</a:t>
            </a:r>
            <a:endParaRPr lang="en-US" dirty="0"/>
          </a:p>
        </p:txBody>
      </p:sp>
    </p:spTree>
    <p:extLst>
      <p:ext uri="{BB962C8B-B14F-4D97-AF65-F5344CB8AC3E}">
        <p14:creationId xmlns:p14="http://schemas.microsoft.com/office/powerpoint/2010/main" val="214046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262" y="535577"/>
            <a:ext cx="1862754" cy="461665"/>
          </a:xfrm>
          <a:prstGeom prst="rect">
            <a:avLst/>
          </a:prstGeom>
          <a:noFill/>
        </p:spPr>
        <p:txBody>
          <a:bodyPr wrap="none" rtlCol="0">
            <a:spAutoFit/>
          </a:bodyPr>
          <a:lstStyle/>
          <a:p>
            <a:r>
              <a:rPr lang="en-US" sz="2400" b="1" dirty="0" smtClean="0"/>
              <a:t>Introduction:</a:t>
            </a:r>
            <a:endParaRPr lang="en-IN" sz="2400" b="1" dirty="0"/>
          </a:p>
        </p:txBody>
      </p:sp>
      <p:sp>
        <p:nvSpPr>
          <p:cNvPr id="5" name="Rectangle 4"/>
          <p:cNvSpPr/>
          <p:nvPr/>
        </p:nvSpPr>
        <p:spPr>
          <a:xfrm>
            <a:off x="470261" y="997242"/>
            <a:ext cx="11220995" cy="2542363"/>
          </a:xfrm>
          <a:prstGeom prst="rect">
            <a:avLst/>
          </a:prstGeom>
        </p:spPr>
        <p:txBody>
          <a:bodyPr wrap="square">
            <a:spAutoFit/>
          </a:bodyPr>
          <a:lstStyle/>
          <a:p>
            <a:pPr algn="just">
              <a:lnSpc>
                <a:spcPct val="150000"/>
              </a:lnSpc>
            </a:pPr>
            <a:r>
              <a:rPr lang="en-US" dirty="0" smtClean="0"/>
              <a:t>In today's competitive online retail market, providing personalized shopping experiences has become essential for businesses to stay relevant and engage customers effectively. One of the most powerful ways to achieve this is through </a:t>
            </a:r>
            <a:r>
              <a:rPr lang="en-US" b="1" dirty="0" smtClean="0"/>
              <a:t>product recommendation systems</a:t>
            </a:r>
            <a:r>
              <a:rPr lang="en-US" dirty="0" smtClean="0"/>
              <a:t>, which suggest relevant items based on users' behaviors and preferences. My project focuses on building a </a:t>
            </a:r>
            <a:r>
              <a:rPr lang="en-US" b="1" dirty="0" smtClean="0"/>
              <a:t>recommendation system</a:t>
            </a:r>
            <a:r>
              <a:rPr lang="en-US" dirty="0" smtClean="0"/>
              <a:t> using </a:t>
            </a:r>
            <a:r>
              <a:rPr lang="en-US" b="1" dirty="0" smtClean="0"/>
              <a:t>association rule mining techniques</a:t>
            </a:r>
            <a:r>
              <a:rPr lang="en-US" dirty="0" smtClean="0"/>
              <a:t> such as </a:t>
            </a:r>
            <a:r>
              <a:rPr lang="en-US" b="1" dirty="0" err="1" smtClean="0"/>
              <a:t>Apriori</a:t>
            </a:r>
            <a:r>
              <a:rPr lang="en-US" dirty="0" smtClean="0"/>
              <a:t> and </a:t>
            </a:r>
            <a:r>
              <a:rPr lang="en-US" b="1" dirty="0" smtClean="0"/>
              <a:t>FP-growth algorithms</a:t>
            </a:r>
            <a:r>
              <a:rPr lang="en-US" dirty="0" smtClean="0"/>
              <a:t>. These techniques analyze transactional data to discover patterns and relationships between products, helping businesses enhance their sales strategies and improve customer satisfaction.</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79" y="4500562"/>
            <a:ext cx="3028950" cy="151447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33" y="4246245"/>
            <a:ext cx="2762250" cy="165735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006" y="4246245"/>
            <a:ext cx="2762250" cy="1657350"/>
          </a:xfrm>
          <a:prstGeom prst="rect">
            <a:avLst/>
          </a:prstGeom>
        </p:spPr>
      </p:pic>
    </p:spTree>
    <p:extLst>
      <p:ext uri="{BB962C8B-B14F-4D97-AF65-F5344CB8AC3E}">
        <p14:creationId xmlns:p14="http://schemas.microsoft.com/office/powerpoint/2010/main" val="2951430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4435" y="432810"/>
            <a:ext cx="6096000" cy="5450851"/>
          </a:xfrm>
          <a:prstGeom prst="rect">
            <a:avLst/>
          </a:prstGeom>
        </p:spPr>
        <p:txBody>
          <a:bodyPr>
            <a:spAutoFit/>
          </a:bodyPr>
          <a:lstStyle/>
          <a:p>
            <a:pPr>
              <a:lnSpc>
                <a:spcPct val="150000"/>
              </a:lnSpc>
            </a:pPr>
            <a:r>
              <a:rPr lang="en-US" b="1" dirty="0" smtClean="0"/>
              <a:t>Step 3: Mine the FP-tree</a:t>
            </a:r>
            <a:endParaRPr lang="en-US" dirty="0" smtClean="0"/>
          </a:p>
          <a:p>
            <a:pPr>
              <a:lnSpc>
                <a:spcPct val="150000"/>
              </a:lnSpc>
              <a:buFont typeface="Arial" panose="020B0604020202020204" pitchFamily="34" charset="0"/>
              <a:buChar char="•"/>
            </a:pPr>
            <a:r>
              <a:rPr lang="en-US" dirty="0" smtClean="0"/>
              <a:t>Find frequent </a:t>
            </a:r>
            <a:r>
              <a:rPr lang="en-US" dirty="0" err="1" smtClean="0"/>
              <a:t>itemsets</a:t>
            </a:r>
            <a:r>
              <a:rPr lang="en-US" dirty="0" smtClean="0"/>
              <a:t> from the FP-tree:</a:t>
            </a:r>
          </a:p>
          <a:p>
            <a:pPr marL="742950" lvl="1" indent="-285750">
              <a:lnSpc>
                <a:spcPct val="150000"/>
              </a:lnSpc>
              <a:buFont typeface="Arial" panose="020B0604020202020204" pitchFamily="34" charset="0"/>
              <a:buChar char="•"/>
            </a:pPr>
            <a:r>
              <a:rPr lang="en-US" dirty="0" smtClean="0"/>
              <a:t>{"Bread", "Butter"} with support 4/5</a:t>
            </a:r>
          </a:p>
          <a:p>
            <a:pPr marL="742950" lvl="1" indent="-285750">
              <a:lnSpc>
                <a:spcPct val="150000"/>
              </a:lnSpc>
              <a:buFont typeface="Arial" panose="020B0604020202020204" pitchFamily="34" charset="0"/>
              <a:buChar char="•"/>
            </a:pPr>
            <a:r>
              <a:rPr lang="en-US" dirty="0" smtClean="0"/>
              <a:t>{"Bread", "Jam"} with support 3/5</a:t>
            </a:r>
          </a:p>
          <a:p>
            <a:pPr marL="742950" lvl="1" indent="-285750">
              <a:lnSpc>
                <a:spcPct val="150000"/>
              </a:lnSpc>
              <a:buFont typeface="Arial" panose="020B0604020202020204" pitchFamily="34" charset="0"/>
              <a:buChar char="•"/>
            </a:pPr>
            <a:r>
              <a:rPr lang="en-US" dirty="0" smtClean="0"/>
              <a:t>{"Butter", "Jam"} with support 3/5</a:t>
            </a:r>
          </a:p>
          <a:p>
            <a:pPr>
              <a:lnSpc>
                <a:spcPct val="150000"/>
              </a:lnSpc>
            </a:pPr>
            <a:r>
              <a:rPr lang="en-US" b="1" dirty="0" smtClean="0"/>
              <a:t>Step 4: Generate Association Rules</a:t>
            </a:r>
            <a:endParaRPr lang="en-US" dirty="0" smtClean="0"/>
          </a:p>
          <a:p>
            <a:pPr>
              <a:lnSpc>
                <a:spcPct val="150000"/>
              </a:lnSpc>
              <a:buFont typeface="Arial" panose="020B0604020202020204" pitchFamily="34" charset="0"/>
              <a:buChar char="•"/>
            </a:pPr>
            <a:r>
              <a:rPr lang="en-US" dirty="0" smtClean="0"/>
              <a:t>Generate association rules using </a:t>
            </a:r>
            <a:r>
              <a:rPr lang="en-US" b="1" dirty="0" smtClean="0"/>
              <a:t>confidence</a:t>
            </a:r>
            <a:r>
              <a:rPr lang="en-US" dirty="0" smtClean="0"/>
              <a:t> and </a:t>
            </a:r>
            <a:r>
              <a:rPr lang="en-US" b="1" dirty="0" smtClean="0"/>
              <a:t>lift</a:t>
            </a:r>
            <a:r>
              <a:rPr lang="en-US" dirty="0" smtClean="0"/>
              <a:t>:</a:t>
            </a:r>
          </a:p>
          <a:p>
            <a:pPr marL="742950" lvl="1" indent="-285750">
              <a:lnSpc>
                <a:spcPct val="150000"/>
              </a:lnSpc>
              <a:buFont typeface="Arial" panose="020B0604020202020204" pitchFamily="34" charset="0"/>
              <a:buChar char="•"/>
            </a:pPr>
            <a:r>
              <a:rPr lang="en-US" dirty="0" smtClean="0"/>
              <a:t>For rule {"Bread" → "Butter"}, calculate:</a:t>
            </a:r>
          </a:p>
          <a:p>
            <a:pPr marL="1143000" lvl="2" indent="-228600">
              <a:lnSpc>
                <a:spcPct val="150000"/>
              </a:lnSpc>
              <a:buFont typeface="Arial" panose="020B0604020202020204" pitchFamily="34" charset="0"/>
              <a:buChar char="•"/>
            </a:pPr>
            <a:r>
              <a:rPr lang="en-US" dirty="0" smtClean="0"/>
              <a:t>Confidence = Support(Bread, Butter) / Support(Bread) = 4/5 / 4/5 = 1.0</a:t>
            </a:r>
          </a:p>
          <a:p>
            <a:pPr marL="1143000" lvl="2" indent="-228600">
              <a:lnSpc>
                <a:spcPct val="150000"/>
              </a:lnSpc>
              <a:buFont typeface="Arial" panose="020B0604020202020204" pitchFamily="34" charset="0"/>
              <a:buChar char="•"/>
            </a:pPr>
            <a:r>
              <a:rPr lang="en-US" dirty="0" smtClean="0"/>
              <a:t>Lift = Confidence / Support(Butter) = 1.0 / 0.8 = 1.25</a:t>
            </a:r>
          </a:p>
          <a:p>
            <a:pPr marL="742950" lvl="1" indent="-285750">
              <a:lnSpc>
                <a:spcPct val="150000"/>
              </a:lnSpc>
              <a:buFont typeface="Arial" panose="020B0604020202020204" pitchFamily="34" charset="0"/>
              <a:buChar char="•"/>
            </a:pPr>
            <a:r>
              <a:rPr lang="en-US" dirty="0" smtClean="0"/>
              <a:t>Similarly, calculate for other possible rules.</a:t>
            </a:r>
            <a:endParaRPr lang="en-US" dirty="0"/>
          </a:p>
        </p:txBody>
      </p:sp>
    </p:spTree>
    <p:extLst>
      <p:ext uri="{BB962C8B-B14F-4D97-AF65-F5344CB8AC3E}">
        <p14:creationId xmlns:p14="http://schemas.microsoft.com/office/powerpoint/2010/main" val="3479577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4137" y="496389"/>
            <a:ext cx="2730235" cy="461665"/>
          </a:xfrm>
          <a:prstGeom prst="rect">
            <a:avLst/>
          </a:prstGeom>
          <a:noFill/>
        </p:spPr>
        <p:txBody>
          <a:bodyPr wrap="none" rtlCol="0">
            <a:spAutoFit/>
          </a:bodyPr>
          <a:lstStyle/>
          <a:p>
            <a:r>
              <a:rPr lang="en-US" sz="2400" b="1" u="sng" dirty="0" smtClean="0"/>
              <a:t>Result and Analysis:</a:t>
            </a:r>
            <a:endParaRPr lang="en-IN" sz="2400" b="1" u="sng" dirty="0"/>
          </a:p>
        </p:txBody>
      </p:sp>
      <p:sp>
        <p:nvSpPr>
          <p:cNvPr id="6" name="Rectangle 3"/>
          <p:cNvSpPr>
            <a:spLocks noChangeArrowheads="1"/>
          </p:cNvSpPr>
          <p:nvPr/>
        </p:nvSpPr>
        <p:spPr bwMode="auto">
          <a:xfrm>
            <a:off x="444137" y="1170872"/>
            <a:ext cx="1124712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Time Complexity of </a:t>
            </a:r>
            <a:r>
              <a:rPr kumimoji="0" lang="en-US" altLang="en-US" sz="1800" b="1" i="0" u="none" strike="noStrike" cap="none" normalizeH="0" baseline="0" dirty="0" err="1" smtClean="0">
                <a:ln>
                  <a:noFill/>
                </a:ln>
                <a:solidFill>
                  <a:schemeClr val="tx1"/>
                </a:solidFill>
                <a:effectLst/>
              </a:rPr>
              <a:t>Apriori</a:t>
            </a:r>
            <a:r>
              <a:rPr kumimoji="0" lang="en-US" altLang="en-US" sz="1800" b="1" i="0" u="none" strike="noStrike" cap="none" normalizeH="0" baseline="0" dirty="0" smtClean="0">
                <a:ln>
                  <a:noFill/>
                </a:ln>
                <a:solidFill>
                  <a:schemeClr val="tx1"/>
                </a:solidFill>
                <a:effectLst/>
              </a:rPr>
              <a:t> Algorithm:</a:t>
            </a:r>
            <a:endParaRPr kumimoji="0" lang="en-US" altLang="en-US" sz="1800" b="0" i="0" u="none" strike="noStrike" cap="none" normalizeH="0" baseline="0" dirty="0" smtClean="0">
              <a:ln>
                <a:noFill/>
              </a:ln>
              <a:solidFill>
                <a:schemeClr val="tx1"/>
              </a:solidFill>
              <a:effectLst/>
            </a:endParaRPr>
          </a:p>
          <a:p>
            <a:pPr marR="0" lvl="0" algn="l" defTabSz="914400" rtl="0" eaLnBrk="0" fontAlgn="base" latinLnBrk="0" hangingPunct="0">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O(T × </a:t>
            </a:r>
            <a:r>
              <a:rPr kumimoji="0" lang="en-US" altLang="en-US" sz="1800" b="1" i="0" u="none" strike="noStrike" cap="none" normalizeH="0" baseline="0" dirty="0" err="1" smtClean="0">
                <a:ln>
                  <a:noFill/>
                </a:ln>
                <a:solidFill>
                  <a:schemeClr val="tx1"/>
                </a:solidFill>
                <a:effectLst/>
              </a:rPr>
              <a:t>C_k</a:t>
            </a:r>
            <a:r>
              <a:rPr kumimoji="0" lang="en-US" altLang="en-US" sz="1800" b="1" i="0" u="none" strike="noStrike" cap="none" normalizeH="0" baseline="0" dirty="0" smtClean="0">
                <a:ln>
                  <a:noFill/>
                </a:ln>
                <a:solidFill>
                  <a:schemeClr val="tx1"/>
                </a:solidFill>
                <a:effectLst/>
              </a:rPr>
              <a:t> × n)</a:t>
            </a:r>
            <a:endParaRPr kumimoji="0" lang="en-US" altLang="en-US" sz="1800" b="0" i="0" u="none" strike="noStrike" cap="none" normalizeH="0" baseline="0" dirty="0" smtClean="0">
              <a:ln>
                <a:noFill/>
              </a:ln>
              <a:solidFill>
                <a:schemeClr val="tx1"/>
              </a:solidFill>
              <a:effectLst/>
            </a:endParaRPr>
          </a:p>
          <a:p>
            <a:pPr marR="0" lvl="1" algn="l" defTabSz="914400" rtl="0" eaLnBrk="0" fontAlgn="base" latinLnBrk="0" hangingPunct="0">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T</a:t>
            </a:r>
            <a:r>
              <a:rPr kumimoji="0" lang="en-US" altLang="en-US" sz="1800" b="0" i="0" u="none" strike="noStrike" cap="none" normalizeH="0" baseline="0" dirty="0" smtClean="0">
                <a:ln>
                  <a:noFill/>
                </a:ln>
                <a:solidFill>
                  <a:schemeClr val="tx1"/>
                </a:solidFill>
                <a:effectLst/>
              </a:rPr>
              <a:t> = Number of transactions.</a:t>
            </a:r>
          </a:p>
          <a:p>
            <a:pPr marR="0" lvl="1" algn="l" defTabSz="914400" rtl="0" eaLnBrk="0" fontAlgn="base" latinLnBrk="0" hangingPunct="0">
              <a:spcBef>
                <a:spcPct val="0"/>
              </a:spcBef>
              <a:spcAft>
                <a:spcPct val="0"/>
              </a:spcAft>
              <a:buClrTx/>
              <a:buSzTx/>
              <a:tabLst/>
            </a:pPr>
            <a:r>
              <a:rPr kumimoji="0" lang="en-US" altLang="en-US" sz="1800" b="1" i="0" u="none" strike="noStrike" cap="none" normalizeH="0" baseline="0" dirty="0" err="1" smtClean="0">
                <a:ln>
                  <a:noFill/>
                </a:ln>
                <a:solidFill>
                  <a:schemeClr val="tx1"/>
                </a:solidFill>
                <a:effectLst/>
              </a:rPr>
              <a:t>C_k</a:t>
            </a:r>
            <a:r>
              <a:rPr kumimoji="0" lang="en-US" altLang="en-US" sz="1800" b="0" i="0" u="none" strike="noStrike" cap="none" normalizeH="0" baseline="0" dirty="0" smtClean="0">
                <a:ln>
                  <a:noFill/>
                </a:ln>
                <a:solidFill>
                  <a:schemeClr val="tx1"/>
                </a:solidFill>
                <a:effectLst/>
              </a:rPr>
              <a:t> = Number of candidate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 of size </a:t>
            </a:r>
            <a:r>
              <a:rPr kumimoji="0" lang="en-US" altLang="en-US" sz="1800" b="0" i="0" u="none" strike="noStrike" cap="none" normalizeH="0" baseline="0" dirty="0" err="1" smtClean="0">
                <a:ln>
                  <a:noFill/>
                </a:ln>
                <a:solidFill>
                  <a:schemeClr val="tx1"/>
                </a:solidFill>
                <a:effectLst/>
              </a:rPr>
              <a:t>kkk</a:t>
            </a:r>
            <a:r>
              <a:rPr kumimoji="0" lang="en-US" altLang="en-US" sz="1800" b="0" i="0" u="none" strike="noStrike" cap="none" normalizeH="0" baseline="0" dirty="0" smtClean="0">
                <a:ln>
                  <a:noFill/>
                </a:ln>
                <a:solidFill>
                  <a:schemeClr val="tx1"/>
                </a:solidFill>
                <a:effectLst/>
              </a:rPr>
              <a:t>.</a:t>
            </a:r>
          </a:p>
          <a:p>
            <a:pPr marR="0" lvl="1" algn="l" defTabSz="914400" rtl="0" eaLnBrk="0" fontAlgn="base" latinLnBrk="0" hangingPunct="0">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n</a:t>
            </a:r>
            <a:r>
              <a:rPr kumimoji="0" lang="en-US" altLang="en-US" sz="1800" b="0" i="0" u="none" strike="noStrike" cap="none" normalizeH="0" baseline="0" dirty="0" smtClean="0">
                <a:ln>
                  <a:noFill/>
                </a:ln>
                <a:solidFill>
                  <a:schemeClr val="tx1"/>
                </a:solidFill>
                <a:effectLst/>
              </a:rPr>
              <a:t> = Number of items in the dataset.</a:t>
            </a:r>
          </a:p>
          <a:p>
            <a:pPr marR="0" lvl="1" algn="l" defTabSz="914400" rtl="0" eaLnBrk="0" fontAlgn="base" latinLnBrk="0" hangingPunct="0">
              <a:spcBef>
                <a:spcPct val="0"/>
              </a:spcBef>
              <a:spcAft>
                <a:spcPct val="0"/>
              </a:spcAft>
              <a:buClrTx/>
              <a:buSzTx/>
              <a:tabLst/>
            </a:pPr>
            <a:r>
              <a:rPr kumimoji="0" lang="en-US" altLang="en-US" sz="1800" b="0" i="0" u="none" strike="noStrike" cap="none" normalizeH="0" baseline="0" dirty="0" err="1" smtClean="0">
                <a:ln>
                  <a:noFill/>
                </a:ln>
                <a:solidFill>
                  <a:schemeClr val="tx1"/>
                </a:solidFill>
                <a:effectLst/>
              </a:rPr>
              <a:t>Apriori</a:t>
            </a:r>
            <a:r>
              <a:rPr kumimoji="0" lang="en-US" altLang="en-US" sz="1800" b="0" i="0" u="none" strike="noStrike" cap="none" normalizeH="0" baseline="0" dirty="0" smtClean="0">
                <a:ln>
                  <a:noFill/>
                </a:ln>
                <a:solidFill>
                  <a:schemeClr val="tx1"/>
                </a:solidFill>
                <a:effectLst/>
              </a:rPr>
              <a:t> requires multiple iterations over the dataset, and at each iteration, it generates candidate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 and scans the transactions to check their support.</a:t>
            </a:r>
          </a:p>
          <a:p>
            <a:pPr marR="0" lvl="1" algn="l" defTabSz="914400" rtl="0" eaLnBrk="0" fontAlgn="base" latinLnBrk="0" hangingPunct="0">
              <a:spcBef>
                <a:spcPct val="0"/>
              </a:spcBef>
              <a:spcAft>
                <a:spcPct val="0"/>
              </a:spcAft>
              <a:buClrTx/>
              <a:buSzTx/>
              <a:tabLst/>
            </a:pPr>
            <a:r>
              <a:rPr kumimoji="0" lang="en-US" altLang="en-US" sz="1800" b="0" i="0" u="none" strike="noStrike" cap="none" normalizeH="0" baseline="0" dirty="0" smtClean="0">
                <a:ln>
                  <a:noFill/>
                </a:ln>
                <a:solidFill>
                  <a:schemeClr val="tx1"/>
                </a:solidFill>
                <a:effectLst/>
              </a:rPr>
              <a:t>This results in a high time complexity, especially with large datasets.</a:t>
            </a:r>
          </a:p>
          <a:p>
            <a:pPr marR="0" lvl="0" algn="l" defTabSz="914400" rtl="0" eaLnBrk="0" fontAlgn="base" latinLnBrk="0" hangingPunct="0">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Space Complexity of </a:t>
            </a:r>
            <a:r>
              <a:rPr kumimoji="0" lang="en-US" altLang="en-US" sz="1800" b="1" i="0" u="none" strike="noStrike" cap="none" normalizeH="0" baseline="0" dirty="0" err="1" smtClean="0">
                <a:ln>
                  <a:noFill/>
                </a:ln>
                <a:solidFill>
                  <a:schemeClr val="tx1"/>
                </a:solidFill>
                <a:effectLst/>
              </a:rPr>
              <a:t>Apriori</a:t>
            </a:r>
            <a:r>
              <a:rPr kumimoji="0" lang="en-US" altLang="en-US" sz="1800" b="1" i="0" u="none" strike="noStrike" cap="none" normalizeH="0" dirty="0" smtClean="0">
                <a:ln>
                  <a:noFill/>
                </a:ln>
                <a:solidFill>
                  <a:schemeClr val="tx1"/>
                </a:solidFill>
                <a:effectLst/>
              </a:rPr>
              <a:t> Algorithm</a:t>
            </a:r>
            <a:r>
              <a:rPr kumimoji="0" lang="en-US" altLang="en-US" sz="1800" b="1"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endParaRPr>
          </a:p>
          <a:p>
            <a:pPr marR="0" lvl="0" algn="l" defTabSz="914400" rtl="0" eaLnBrk="0" fontAlgn="base" latinLnBrk="0" hangingPunct="0">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O(</a:t>
            </a:r>
            <a:r>
              <a:rPr kumimoji="0" lang="en-US" altLang="en-US" sz="1800" b="1" i="0" u="none" strike="noStrike" cap="none" normalizeH="0" baseline="0" dirty="0" err="1" smtClean="0">
                <a:ln>
                  <a:noFill/>
                </a:ln>
                <a:solidFill>
                  <a:schemeClr val="tx1"/>
                </a:solidFill>
                <a:effectLst/>
              </a:rPr>
              <a:t>C_k</a:t>
            </a:r>
            <a:r>
              <a:rPr kumimoji="0" lang="en-US" altLang="en-US" sz="1800" b="1" i="0" u="none" strike="noStrike" cap="none" normalizeH="0" baseline="0" dirty="0" smtClean="0">
                <a:ln>
                  <a:noFill/>
                </a:ln>
                <a:solidFill>
                  <a:schemeClr val="tx1"/>
                </a:solidFill>
                <a:effectLst/>
              </a:rPr>
              <a:t> + </a:t>
            </a:r>
            <a:r>
              <a:rPr kumimoji="0" lang="en-US" altLang="en-US" sz="1800" b="1" i="0" u="none" strike="noStrike" cap="none" normalizeH="0" baseline="0" dirty="0" err="1" smtClean="0">
                <a:ln>
                  <a:noFill/>
                </a:ln>
                <a:solidFill>
                  <a:schemeClr val="tx1"/>
                </a:solidFill>
                <a:effectLst/>
              </a:rPr>
              <a:t>F_k</a:t>
            </a:r>
            <a:r>
              <a:rPr kumimoji="0" lang="en-US" altLang="en-US" sz="1800" b="1"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endParaRPr>
          </a:p>
          <a:p>
            <a:pPr marR="0" lvl="1" algn="l" defTabSz="914400" rtl="0" eaLnBrk="0" fontAlgn="base" latinLnBrk="0" hangingPunct="0">
              <a:spcBef>
                <a:spcPct val="0"/>
              </a:spcBef>
              <a:spcAft>
                <a:spcPct val="0"/>
              </a:spcAft>
              <a:buClrTx/>
              <a:buSzTx/>
              <a:tabLst/>
            </a:pPr>
            <a:r>
              <a:rPr kumimoji="0" lang="en-US" altLang="en-US" sz="1800" b="1" i="0" u="none" strike="noStrike" cap="none" normalizeH="0" baseline="0" dirty="0" err="1" smtClean="0">
                <a:ln>
                  <a:noFill/>
                </a:ln>
                <a:solidFill>
                  <a:schemeClr val="tx1"/>
                </a:solidFill>
                <a:effectLst/>
              </a:rPr>
              <a:t>C_k</a:t>
            </a:r>
            <a:r>
              <a:rPr kumimoji="0" lang="en-US" altLang="en-US" sz="1800" b="0" i="0" u="none" strike="noStrike" cap="none" normalizeH="0" baseline="0" dirty="0" smtClean="0">
                <a:ln>
                  <a:noFill/>
                </a:ln>
                <a:solidFill>
                  <a:schemeClr val="tx1"/>
                </a:solidFill>
                <a:effectLst/>
              </a:rPr>
              <a:t> = Number of candidate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a:t>
            </a:r>
          </a:p>
          <a:p>
            <a:pPr marR="0" lvl="1" algn="l" defTabSz="914400" rtl="0" eaLnBrk="0" fontAlgn="base" latinLnBrk="0" hangingPunct="0">
              <a:spcBef>
                <a:spcPct val="0"/>
              </a:spcBef>
              <a:spcAft>
                <a:spcPct val="0"/>
              </a:spcAft>
              <a:buClrTx/>
              <a:buSzTx/>
              <a:tabLst/>
            </a:pPr>
            <a:r>
              <a:rPr kumimoji="0" lang="en-US" altLang="en-US" sz="1800" b="1" i="0" u="none" strike="noStrike" cap="none" normalizeH="0" baseline="0" dirty="0" err="1" smtClean="0">
                <a:ln>
                  <a:noFill/>
                </a:ln>
                <a:solidFill>
                  <a:schemeClr val="tx1"/>
                </a:solidFill>
                <a:effectLst/>
              </a:rPr>
              <a:t>F_k</a:t>
            </a:r>
            <a:r>
              <a:rPr kumimoji="0" lang="en-US" altLang="en-US" sz="1800" b="0" i="0" u="none" strike="noStrike" cap="none" normalizeH="0" baseline="0" dirty="0" smtClean="0">
                <a:ln>
                  <a:noFill/>
                </a:ln>
                <a:solidFill>
                  <a:schemeClr val="tx1"/>
                </a:solidFill>
                <a:effectLst/>
              </a:rPr>
              <a:t> = Number of frequent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a:t>
            </a:r>
          </a:p>
          <a:p>
            <a:pPr marR="0" lvl="1" algn="l" defTabSz="914400" rtl="0" eaLnBrk="0" fontAlgn="base" latinLnBrk="0" hangingPunct="0">
              <a:spcBef>
                <a:spcPct val="0"/>
              </a:spcBef>
              <a:spcAft>
                <a:spcPct val="0"/>
              </a:spcAft>
              <a:buClrTx/>
              <a:buSzTx/>
              <a:tabLst/>
            </a:pPr>
            <a:r>
              <a:rPr kumimoji="0" lang="en-US" altLang="en-US" sz="1800" b="0" i="0" u="none" strike="noStrike" cap="none" normalizeH="0" baseline="0" dirty="0" smtClean="0">
                <a:ln>
                  <a:noFill/>
                </a:ln>
                <a:solidFill>
                  <a:schemeClr val="tx1"/>
                </a:solidFill>
                <a:effectLst/>
              </a:rPr>
              <a:t>Memory is used to store candidate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 and frequent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 As the dataset grows, so does the space required to store these sets.</a:t>
            </a: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47794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7405" y="514853"/>
            <a:ext cx="1117450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Time Complexity of FP Growth:</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O(T × N + k)</a:t>
            </a:r>
            <a:endParaRPr kumimoji="0" lang="en-US" altLang="en-US" sz="18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T</a:t>
            </a:r>
            <a:r>
              <a:rPr kumimoji="0" lang="en-US" altLang="en-US" sz="1800" b="0" i="0" u="none" strike="noStrike" cap="none" normalizeH="0" baseline="0" dirty="0" smtClean="0">
                <a:ln>
                  <a:noFill/>
                </a:ln>
                <a:solidFill>
                  <a:schemeClr val="tx1"/>
                </a:solidFill>
                <a:effectLst/>
              </a:rPr>
              <a:t> = Number of transactions.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N</a:t>
            </a:r>
            <a:r>
              <a:rPr kumimoji="0" lang="en-US" altLang="en-US" sz="1800" b="0" i="0" u="none" strike="noStrike" cap="none" normalizeH="0" baseline="0" dirty="0" smtClean="0">
                <a:ln>
                  <a:noFill/>
                </a:ln>
                <a:solidFill>
                  <a:schemeClr val="tx1"/>
                </a:solidFill>
                <a:effectLst/>
              </a:rPr>
              <a:t> = Number of distinct items.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k</a:t>
            </a:r>
            <a:r>
              <a:rPr kumimoji="0" lang="en-US" altLang="en-US" sz="1800" b="0" i="0" u="none" strike="noStrike" cap="none" normalizeH="0" baseline="0" dirty="0" smtClean="0">
                <a:ln>
                  <a:noFill/>
                </a:ln>
                <a:solidFill>
                  <a:schemeClr val="tx1"/>
                </a:solidFill>
                <a:effectLst/>
              </a:rPr>
              <a:t> = Number of frequent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rPr>
              <a:t>FP-growth constructs the FP-tree in two passes over the dataset and then mines the frequent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 This makes it more efficient than </a:t>
            </a:r>
            <a:r>
              <a:rPr kumimoji="0" lang="en-US" altLang="en-US" sz="1800" b="0" i="0" u="none" strike="noStrike" cap="none" normalizeH="0" baseline="0" dirty="0" err="1" smtClean="0">
                <a:ln>
                  <a:noFill/>
                </a:ln>
                <a:solidFill>
                  <a:schemeClr val="tx1"/>
                </a:solidFill>
                <a:effectLst/>
              </a:rPr>
              <a:t>Apriori</a:t>
            </a:r>
            <a:r>
              <a:rPr kumimoji="0" lang="en-US" altLang="en-US" sz="1800" b="0" i="0" u="none" strike="noStrike" cap="none" normalizeH="0" baseline="0" dirty="0" smtClean="0">
                <a:ln>
                  <a:noFill/>
                </a:ln>
                <a:solidFill>
                  <a:schemeClr val="tx1"/>
                </a:solidFill>
                <a:effectLst/>
              </a:rPr>
              <a:t>, especially with large datasets.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Space Complexity of FP Growth:</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O(T × N + </a:t>
            </a:r>
            <a:r>
              <a:rPr kumimoji="0" lang="en-US" altLang="en-US" sz="1800" b="1" i="0" u="none" strike="noStrike" cap="none" normalizeH="0" baseline="0" dirty="0" err="1" smtClean="0">
                <a:ln>
                  <a:noFill/>
                </a:ln>
                <a:solidFill>
                  <a:schemeClr val="tx1"/>
                </a:solidFill>
                <a:effectLst/>
              </a:rPr>
              <a:t>F_k</a:t>
            </a:r>
            <a:r>
              <a:rPr kumimoji="0" lang="en-US" altLang="en-US" sz="1800" b="1"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T</a:t>
            </a:r>
            <a:r>
              <a:rPr kumimoji="0" lang="en-US" altLang="en-US" sz="1800" b="0" i="0" u="none" strike="noStrike" cap="none" normalizeH="0" baseline="0" dirty="0" smtClean="0">
                <a:ln>
                  <a:noFill/>
                </a:ln>
                <a:solidFill>
                  <a:schemeClr val="tx1"/>
                </a:solidFill>
                <a:effectLst/>
              </a:rPr>
              <a:t> = Number of transactions.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rPr>
              <a:t>N</a:t>
            </a:r>
            <a:r>
              <a:rPr kumimoji="0" lang="en-US" altLang="en-US" sz="1800" b="0" i="0" u="none" strike="noStrike" cap="none" normalizeH="0" baseline="0" dirty="0" smtClean="0">
                <a:ln>
                  <a:noFill/>
                </a:ln>
                <a:solidFill>
                  <a:schemeClr val="tx1"/>
                </a:solidFill>
                <a:effectLst/>
              </a:rPr>
              <a:t> = Number of distinct items.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smtClean="0">
                <a:ln>
                  <a:noFill/>
                </a:ln>
                <a:solidFill>
                  <a:schemeClr val="tx1"/>
                </a:solidFill>
                <a:effectLst/>
              </a:rPr>
              <a:t>F_k</a:t>
            </a:r>
            <a:r>
              <a:rPr kumimoji="0" lang="en-US" altLang="en-US" sz="1800" b="0" i="0" u="none" strike="noStrike" cap="none" normalizeH="0" baseline="0" dirty="0" smtClean="0">
                <a:ln>
                  <a:noFill/>
                </a:ln>
                <a:solidFill>
                  <a:schemeClr val="tx1"/>
                </a:solidFill>
                <a:effectLst/>
              </a:rPr>
              <a:t> = Number of frequent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rPr>
              <a:t>The space used is for storing the FP-tree structure and frequent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 However, FP-growth’s compact tree structure results in lower memory usage than </a:t>
            </a:r>
            <a:r>
              <a:rPr kumimoji="0" lang="en-US" altLang="en-US" sz="1800" b="0" i="0" u="none" strike="noStrike" cap="none" normalizeH="0" baseline="0" dirty="0" err="1" smtClean="0">
                <a:ln>
                  <a:noFill/>
                </a:ln>
                <a:solidFill>
                  <a:schemeClr val="tx1"/>
                </a:solidFill>
                <a:effectLst/>
              </a:rPr>
              <a:t>Apriori</a:t>
            </a:r>
            <a:r>
              <a:rPr kumimoji="0" lang="en-US" altLang="en-US" sz="1800" b="0" i="0" u="none" strike="noStrike" cap="none" normalizeH="0" baseline="0" dirty="0" smtClean="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918825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227119"/>
              </p:ext>
            </p:extLst>
          </p:nvPr>
        </p:nvGraphicFramePr>
        <p:xfrm>
          <a:off x="838200" y="3178334"/>
          <a:ext cx="10515600" cy="1097280"/>
        </p:xfrm>
        <a:graphic>
          <a:graphicData uri="http://schemas.openxmlformats.org/drawingml/2006/table">
            <a:tbl>
              <a:tblPr/>
              <a:tblGrid>
                <a:gridCol w="3505200">
                  <a:extLst>
                    <a:ext uri="{9D8B030D-6E8A-4147-A177-3AD203B41FA5}">
                      <a16:colId xmlns:a16="http://schemas.microsoft.com/office/drawing/2014/main" val="1400627087"/>
                    </a:ext>
                  </a:extLst>
                </a:gridCol>
                <a:gridCol w="3505200">
                  <a:extLst>
                    <a:ext uri="{9D8B030D-6E8A-4147-A177-3AD203B41FA5}">
                      <a16:colId xmlns:a16="http://schemas.microsoft.com/office/drawing/2014/main" val="1059709359"/>
                    </a:ext>
                  </a:extLst>
                </a:gridCol>
                <a:gridCol w="3505200">
                  <a:extLst>
                    <a:ext uri="{9D8B030D-6E8A-4147-A177-3AD203B41FA5}">
                      <a16:colId xmlns:a16="http://schemas.microsoft.com/office/drawing/2014/main" val="3700361067"/>
                    </a:ext>
                  </a:extLst>
                </a:gridCol>
              </a:tblGrid>
              <a:tr h="0">
                <a:tc>
                  <a:txBody>
                    <a:bodyPr/>
                    <a:lstStyle/>
                    <a:p>
                      <a:r>
                        <a:rPr lang="en-IN" b="1"/>
                        <a:t>Algorithm</a:t>
                      </a:r>
                      <a:endParaRPr lang="en-IN"/>
                    </a:p>
                  </a:txBody>
                  <a:tcPr anchor="ctr">
                    <a:lnL>
                      <a:noFill/>
                    </a:lnL>
                    <a:lnR>
                      <a:noFill/>
                    </a:lnR>
                    <a:lnT>
                      <a:noFill/>
                    </a:lnT>
                    <a:lnB>
                      <a:noFill/>
                    </a:lnB>
                  </a:tcPr>
                </a:tc>
                <a:tc>
                  <a:txBody>
                    <a:bodyPr/>
                    <a:lstStyle/>
                    <a:p>
                      <a:r>
                        <a:rPr lang="en-IN" b="1"/>
                        <a:t>Time Complexity</a:t>
                      </a:r>
                      <a:endParaRPr lang="en-IN"/>
                    </a:p>
                  </a:txBody>
                  <a:tcPr anchor="ctr">
                    <a:lnL>
                      <a:noFill/>
                    </a:lnL>
                    <a:lnR>
                      <a:noFill/>
                    </a:lnR>
                    <a:lnT>
                      <a:noFill/>
                    </a:lnT>
                    <a:lnB>
                      <a:noFill/>
                    </a:lnB>
                  </a:tcPr>
                </a:tc>
                <a:tc>
                  <a:txBody>
                    <a:bodyPr/>
                    <a:lstStyle/>
                    <a:p>
                      <a:r>
                        <a:rPr lang="en-IN" b="1"/>
                        <a:t>Space Complexity</a:t>
                      </a:r>
                      <a:endParaRPr lang="en-IN"/>
                    </a:p>
                  </a:txBody>
                  <a:tcPr anchor="ctr">
                    <a:lnL>
                      <a:noFill/>
                    </a:lnL>
                    <a:lnR>
                      <a:noFill/>
                    </a:lnR>
                    <a:lnT>
                      <a:noFill/>
                    </a:lnT>
                    <a:lnB>
                      <a:noFill/>
                    </a:lnB>
                  </a:tcPr>
                </a:tc>
                <a:extLst>
                  <a:ext uri="{0D108BD9-81ED-4DB2-BD59-A6C34878D82A}">
                    <a16:rowId xmlns:a16="http://schemas.microsoft.com/office/drawing/2014/main" val="2755142590"/>
                  </a:ext>
                </a:extLst>
              </a:tr>
              <a:tr h="0">
                <a:tc>
                  <a:txBody>
                    <a:bodyPr/>
                    <a:lstStyle/>
                    <a:p>
                      <a:r>
                        <a:rPr lang="en-IN" b="1"/>
                        <a:t>Apriori</a:t>
                      </a:r>
                      <a:endParaRPr lang="en-IN"/>
                    </a:p>
                  </a:txBody>
                  <a:tcPr anchor="ctr">
                    <a:lnL>
                      <a:noFill/>
                    </a:lnL>
                    <a:lnR>
                      <a:noFill/>
                    </a:lnR>
                    <a:lnT>
                      <a:noFill/>
                    </a:lnT>
                    <a:lnB>
                      <a:noFill/>
                    </a:lnB>
                  </a:tcPr>
                </a:tc>
                <a:tc>
                  <a:txBody>
                    <a:bodyPr/>
                    <a:lstStyle/>
                    <a:p>
                      <a:r>
                        <a:rPr lang="pt-BR" dirty="0" smtClean="0"/>
                        <a:t>O(T×Ck×n)</a:t>
                      </a:r>
                      <a:endParaRPr lang="pt-BR" dirty="0"/>
                    </a:p>
                  </a:txBody>
                  <a:tcPr anchor="ctr">
                    <a:lnL>
                      <a:noFill/>
                    </a:lnL>
                    <a:lnR>
                      <a:noFill/>
                    </a:lnR>
                    <a:lnT>
                      <a:noFill/>
                    </a:lnT>
                    <a:lnB>
                      <a:noFill/>
                    </a:lnB>
                  </a:tcPr>
                </a:tc>
                <a:tc>
                  <a:txBody>
                    <a:bodyPr/>
                    <a:lstStyle/>
                    <a:p>
                      <a:r>
                        <a:rPr lang="en-IN" dirty="0" smtClean="0"/>
                        <a:t>O(</a:t>
                      </a:r>
                      <a:r>
                        <a:rPr lang="en-IN" dirty="0" err="1" smtClean="0"/>
                        <a:t>Ck+Fk</a:t>
                      </a:r>
                      <a:r>
                        <a:rPr lang="en-IN" dirty="0" smtClean="0"/>
                        <a:t>)</a:t>
                      </a:r>
                      <a:endParaRPr lang="en-IN" dirty="0"/>
                    </a:p>
                  </a:txBody>
                  <a:tcPr anchor="ctr">
                    <a:lnL>
                      <a:noFill/>
                    </a:lnL>
                    <a:lnR>
                      <a:noFill/>
                    </a:lnR>
                    <a:lnT>
                      <a:noFill/>
                    </a:lnT>
                    <a:lnB>
                      <a:noFill/>
                    </a:lnB>
                  </a:tcPr>
                </a:tc>
                <a:extLst>
                  <a:ext uri="{0D108BD9-81ED-4DB2-BD59-A6C34878D82A}">
                    <a16:rowId xmlns:a16="http://schemas.microsoft.com/office/drawing/2014/main" val="2973293295"/>
                  </a:ext>
                </a:extLst>
              </a:tr>
              <a:tr h="0">
                <a:tc>
                  <a:txBody>
                    <a:bodyPr/>
                    <a:lstStyle/>
                    <a:p>
                      <a:r>
                        <a:rPr lang="en-IN" b="1"/>
                        <a:t>FP-growth</a:t>
                      </a:r>
                      <a:endParaRPr lang="en-IN"/>
                    </a:p>
                  </a:txBody>
                  <a:tcPr anchor="ctr">
                    <a:lnL>
                      <a:noFill/>
                    </a:lnL>
                    <a:lnR>
                      <a:noFill/>
                    </a:lnR>
                    <a:lnT>
                      <a:noFill/>
                    </a:lnT>
                    <a:lnB>
                      <a:noFill/>
                    </a:lnB>
                  </a:tcPr>
                </a:tc>
                <a:tc>
                  <a:txBody>
                    <a:bodyPr/>
                    <a:lstStyle/>
                    <a:p>
                      <a:r>
                        <a:rPr lang="en-IN" dirty="0" smtClean="0"/>
                        <a:t>O(</a:t>
                      </a:r>
                      <a:r>
                        <a:rPr lang="en-IN" dirty="0" err="1" smtClean="0"/>
                        <a:t>T×N+k</a:t>
                      </a:r>
                      <a:r>
                        <a:rPr lang="en-IN" dirty="0" smtClean="0"/>
                        <a:t>)</a:t>
                      </a:r>
                      <a:endParaRPr lang="en-IN" dirty="0"/>
                    </a:p>
                  </a:txBody>
                  <a:tcPr anchor="ctr">
                    <a:lnL>
                      <a:noFill/>
                    </a:lnL>
                    <a:lnR>
                      <a:noFill/>
                    </a:lnR>
                    <a:lnT>
                      <a:noFill/>
                    </a:lnT>
                    <a:lnB>
                      <a:noFill/>
                    </a:lnB>
                  </a:tcPr>
                </a:tc>
                <a:tc>
                  <a:txBody>
                    <a:bodyPr/>
                    <a:lstStyle/>
                    <a:p>
                      <a:r>
                        <a:rPr lang="en-IN" dirty="0" smtClean="0"/>
                        <a:t>O(</a:t>
                      </a:r>
                      <a:r>
                        <a:rPr lang="en-IN" dirty="0" err="1" smtClean="0"/>
                        <a:t>T×N+Fk</a:t>
                      </a:r>
                      <a:r>
                        <a:rPr lang="en-IN" dirty="0" smtClean="0"/>
                        <a:t>)</a:t>
                      </a:r>
                      <a:endParaRPr lang="en-IN" dirty="0"/>
                    </a:p>
                  </a:txBody>
                  <a:tcPr anchor="ctr">
                    <a:lnL>
                      <a:noFill/>
                    </a:lnL>
                    <a:lnR>
                      <a:noFill/>
                    </a:lnR>
                    <a:lnT>
                      <a:noFill/>
                    </a:lnT>
                    <a:lnB>
                      <a:noFill/>
                    </a:lnB>
                  </a:tcPr>
                </a:tc>
                <a:extLst>
                  <a:ext uri="{0D108BD9-81ED-4DB2-BD59-A6C34878D82A}">
                    <a16:rowId xmlns:a16="http://schemas.microsoft.com/office/drawing/2014/main" val="2663790867"/>
                  </a:ext>
                </a:extLst>
              </a:tr>
            </a:tbl>
          </a:graphicData>
        </a:graphic>
      </p:graphicFrame>
      <p:sp>
        <p:nvSpPr>
          <p:cNvPr id="3" name="Rectangle 1"/>
          <p:cNvSpPr>
            <a:spLocks noChangeArrowheads="1"/>
          </p:cNvSpPr>
          <p:nvPr/>
        </p:nvSpPr>
        <p:spPr bwMode="auto">
          <a:xfrm>
            <a:off x="407126" y="359046"/>
            <a:ext cx="10845148" cy="254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rPr>
              <a:t>Comparison:</a:t>
            </a:r>
          </a:p>
          <a:p>
            <a:pPr marL="0" marR="0" lvl="0" indent="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err="1" smtClean="0">
                <a:ln>
                  <a:noFill/>
                </a:ln>
                <a:solidFill>
                  <a:schemeClr val="tx1"/>
                </a:solidFill>
                <a:effectLst/>
              </a:rPr>
              <a:t>Apriori</a:t>
            </a:r>
            <a:r>
              <a:rPr kumimoji="0" lang="en-US" altLang="en-US" b="0" i="0" u="none" strike="noStrike" cap="none" normalizeH="0" baseline="0" dirty="0" smtClean="0">
                <a:ln>
                  <a:noFill/>
                </a:ln>
                <a:solidFill>
                  <a:schemeClr val="tx1"/>
                </a:solidFill>
                <a:effectLst/>
              </a:rPr>
              <a:t>: Higher time and space complexity due to candidate generation and multiple iterations.</a:t>
            </a:r>
          </a:p>
          <a:p>
            <a:pPr marL="0" marR="0" lvl="0" indent="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rPr>
              <a:t>FP-growth</a:t>
            </a:r>
            <a:r>
              <a:rPr kumimoji="0" lang="en-US" altLang="en-US" b="0" i="0" u="none" strike="noStrike" cap="none" normalizeH="0" baseline="0" dirty="0" smtClean="0">
                <a:ln>
                  <a:noFill/>
                </a:ln>
                <a:solidFill>
                  <a:schemeClr val="tx1"/>
                </a:solidFill>
                <a:effectLst/>
              </a:rPr>
              <a:t>: More efficient in both time and space due to its FP-tree structure and reduced candidate generation.</a:t>
            </a:r>
          </a:p>
          <a:p>
            <a:pPr marR="0" lvl="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rPr>
              <a:t>Conclusion:</a:t>
            </a:r>
          </a:p>
          <a:p>
            <a:pPr marL="0" marR="0" lvl="0" indent="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rPr>
              <a:t>FP-growth</a:t>
            </a:r>
            <a:r>
              <a:rPr kumimoji="0" lang="en-US" altLang="en-US" b="0" i="0" u="none" strike="noStrike" cap="none" normalizeH="0" baseline="0" dirty="0" smtClean="0">
                <a:ln>
                  <a:noFill/>
                </a:ln>
                <a:solidFill>
                  <a:schemeClr val="tx1"/>
                </a:solidFill>
                <a:effectLst/>
              </a:rPr>
              <a:t> is more scalable and efficient, especially for large datasets, compared to </a:t>
            </a:r>
            <a:r>
              <a:rPr kumimoji="0" lang="en-US" altLang="en-US" b="1" i="0" u="none" strike="noStrike" cap="none" normalizeH="0" baseline="0" dirty="0" err="1" smtClean="0">
                <a:ln>
                  <a:noFill/>
                </a:ln>
                <a:solidFill>
                  <a:schemeClr val="tx1"/>
                </a:solidFill>
                <a:effectLst/>
              </a:rPr>
              <a:t>Apriori</a:t>
            </a:r>
            <a:r>
              <a:rPr kumimoji="0" lang="en-US" altLang="en-US" b="0" i="0" u="none" strike="noStrike" cap="none" normalizeH="0" baseline="0" dirty="0" smtClean="0">
                <a:ln>
                  <a:noFill/>
                </a:ln>
                <a:solidFill>
                  <a:schemeClr val="tx1"/>
                </a:solidFill>
                <a:effectLst/>
              </a:rPr>
              <a:t>.</a:t>
            </a:r>
          </a:p>
          <a:p>
            <a:pPr marR="0" lvl="0" algn="just"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44350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4189" y="1276448"/>
            <a:ext cx="6892011" cy="709106"/>
          </a:xfrm>
          <a:prstGeom prst="rect">
            <a:avLst/>
          </a:prstGeom>
        </p:spPr>
      </p:pic>
      <p:sp>
        <p:nvSpPr>
          <p:cNvPr id="3" name="TextBox 2"/>
          <p:cNvSpPr txBox="1"/>
          <p:nvPr/>
        </p:nvSpPr>
        <p:spPr>
          <a:xfrm>
            <a:off x="444137" y="496389"/>
            <a:ext cx="3549241" cy="461665"/>
          </a:xfrm>
          <a:prstGeom prst="rect">
            <a:avLst/>
          </a:prstGeom>
          <a:noFill/>
        </p:spPr>
        <p:txBody>
          <a:bodyPr wrap="none" rtlCol="0">
            <a:spAutoFit/>
          </a:bodyPr>
          <a:lstStyle/>
          <a:p>
            <a:r>
              <a:rPr lang="en-US" sz="2400" b="1" u="sng" dirty="0" smtClean="0"/>
              <a:t>Getting Recommendation:</a:t>
            </a:r>
            <a:endParaRPr lang="en-IN" sz="2400" b="1" u="sng" dirty="0"/>
          </a:p>
        </p:txBody>
      </p:sp>
      <p:sp>
        <p:nvSpPr>
          <p:cNvPr id="4" name="Rectangle 3"/>
          <p:cNvSpPr/>
          <p:nvPr/>
        </p:nvSpPr>
        <p:spPr>
          <a:xfrm>
            <a:off x="444137" y="907116"/>
            <a:ext cx="6096000" cy="369332"/>
          </a:xfrm>
          <a:prstGeom prst="rect">
            <a:avLst/>
          </a:prstGeom>
        </p:spPr>
        <p:txBody>
          <a:bodyPr>
            <a:spAutoFit/>
          </a:bodyPr>
          <a:lstStyle/>
          <a:p>
            <a:r>
              <a:rPr lang="en-US" b="0" dirty="0" err="1" smtClean="0">
                <a:effectLst/>
              </a:rPr>
              <a:t>product_to_recommend</a:t>
            </a:r>
            <a:r>
              <a:rPr lang="en-US" b="0" dirty="0" smtClean="0">
                <a:effectLst/>
              </a:rPr>
              <a:t> = 'LUNCH BAG RED RETROSPOT'</a:t>
            </a:r>
            <a:endParaRPr lang="en-US" b="0" dirty="0">
              <a:effectLst/>
            </a:endParaRPr>
          </a:p>
        </p:txBody>
      </p:sp>
    </p:spTree>
    <p:extLst>
      <p:ext uri="{BB962C8B-B14F-4D97-AF65-F5344CB8AC3E}">
        <p14:creationId xmlns:p14="http://schemas.microsoft.com/office/powerpoint/2010/main" val="95117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1661032" cy="461665"/>
          </a:xfrm>
          <a:prstGeom prst="rect">
            <a:avLst/>
          </a:prstGeom>
          <a:noFill/>
        </p:spPr>
        <p:txBody>
          <a:bodyPr wrap="none" rtlCol="0">
            <a:spAutoFit/>
          </a:bodyPr>
          <a:lstStyle/>
          <a:p>
            <a:r>
              <a:rPr lang="en-US" sz="2400" b="1" u="sng" dirty="0" smtClean="0"/>
              <a:t>Conclusion:</a:t>
            </a:r>
            <a:endParaRPr lang="en-IN" sz="2400" b="1" u="sng" dirty="0"/>
          </a:p>
        </p:txBody>
      </p:sp>
      <p:sp>
        <p:nvSpPr>
          <p:cNvPr id="5" name="Rectangle 4"/>
          <p:cNvSpPr/>
          <p:nvPr/>
        </p:nvSpPr>
        <p:spPr>
          <a:xfrm>
            <a:off x="444137" y="958054"/>
            <a:ext cx="11247120" cy="5035353"/>
          </a:xfrm>
          <a:prstGeom prst="rect">
            <a:avLst/>
          </a:prstGeom>
        </p:spPr>
        <p:txBody>
          <a:bodyPr wrap="square">
            <a:spAutoFit/>
          </a:bodyPr>
          <a:lstStyle/>
          <a:p>
            <a:pPr algn="just">
              <a:lnSpc>
                <a:spcPct val="150000"/>
              </a:lnSpc>
            </a:pPr>
            <a:r>
              <a:rPr lang="en-US" dirty="0" smtClean="0"/>
              <a:t>In conclusion, both </a:t>
            </a:r>
            <a:r>
              <a:rPr lang="en-US" b="1" dirty="0" err="1" smtClean="0"/>
              <a:t>Apriori</a:t>
            </a:r>
            <a:r>
              <a:rPr lang="en-US" dirty="0" smtClean="0"/>
              <a:t> and </a:t>
            </a:r>
            <a:r>
              <a:rPr lang="en-US" b="1" dirty="0" smtClean="0"/>
              <a:t>FP-growth</a:t>
            </a:r>
            <a:r>
              <a:rPr lang="en-US" dirty="0" smtClean="0"/>
              <a:t> algorithms are powerful techniques used for association rule mining, but they differ significantly in terms of efficiency and scalability. The </a:t>
            </a:r>
            <a:r>
              <a:rPr lang="en-US" b="1" dirty="0" err="1" smtClean="0"/>
              <a:t>Apriori</a:t>
            </a:r>
            <a:r>
              <a:rPr lang="en-US" b="1" dirty="0" smtClean="0"/>
              <a:t> algorithm</a:t>
            </a:r>
            <a:r>
              <a:rPr lang="en-US" dirty="0" smtClean="0"/>
              <a:t> works by generating candidate </a:t>
            </a:r>
            <a:r>
              <a:rPr lang="en-US" dirty="0" err="1" smtClean="0"/>
              <a:t>itemsets</a:t>
            </a:r>
            <a:r>
              <a:rPr lang="en-US" dirty="0" smtClean="0"/>
              <a:t> and scanning the entire dataset multiple times, which can lead to high time and space complexities, particularly when dealing with large datasets. Its performance may degrade as the size of the dataset increases, making it less suitable for handling massive transaction databases. On the other hand, the </a:t>
            </a:r>
            <a:r>
              <a:rPr lang="en-US" b="1" dirty="0" smtClean="0"/>
              <a:t>FP-growth algorithm</a:t>
            </a:r>
            <a:r>
              <a:rPr lang="en-US" dirty="0" smtClean="0"/>
              <a:t> is more efficient. It constructs a compact tree structure, the FP-tree, which allows it to mine frequent </a:t>
            </a:r>
            <a:r>
              <a:rPr lang="en-US" dirty="0" err="1" smtClean="0"/>
              <a:t>itemsets</a:t>
            </a:r>
            <a:r>
              <a:rPr lang="en-US" dirty="0" smtClean="0"/>
              <a:t> without generating candidate </a:t>
            </a:r>
            <a:r>
              <a:rPr lang="en-US" dirty="0" err="1" smtClean="0"/>
              <a:t>itemsets</a:t>
            </a:r>
            <a:r>
              <a:rPr lang="en-US" dirty="0" smtClean="0"/>
              <a:t>. This results in faster computation and lower memory usage, especially for large datasets. FP-growth reduces the number of passes over the data, making it more scalable and efficient compared to </a:t>
            </a:r>
            <a:r>
              <a:rPr lang="en-US" dirty="0" err="1" smtClean="0"/>
              <a:t>Apriori</a:t>
            </a:r>
            <a:r>
              <a:rPr lang="en-US" dirty="0" smtClean="0"/>
              <a:t>. Overall, </a:t>
            </a:r>
            <a:r>
              <a:rPr lang="en-US" b="1" dirty="0" smtClean="0"/>
              <a:t>FP-growth</a:t>
            </a:r>
            <a:r>
              <a:rPr lang="en-US" dirty="0" smtClean="0"/>
              <a:t> is generally the preferred choice for large-scale data mining tasks due to its better performance in terms of both time and space complexity. However, </a:t>
            </a:r>
            <a:r>
              <a:rPr lang="en-US" b="1" dirty="0" err="1" smtClean="0"/>
              <a:t>Apriori</a:t>
            </a:r>
            <a:r>
              <a:rPr lang="en-US" dirty="0" smtClean="0"/>
              <a:t> can still be useful for smaller datasets or when the dataset has a limited number of frequent </a:t>
            </a:r>
            <a:r>
              <a:rPr lang="en-US" dirty="0" err="1" smtClean="0"/>
              <a:t>itemsets</a:t>
            </a:r>
            <a:r>
              <a:rPr lang="en-US" dirty="0" smtClean="0"/>
              <a:t>. The choice of algorithm depends on the size and nature of the dataset, as well as the computational resources available.</a:t>
            </a:r>
            <a:endParaRPr lang="en-US" dirty="0"/>
          </a:p>
        </p:txBody>
      </p:sp>
    </p:spTree>
    <p:extLst>
      <p:ext uri="{BB962C8B-B14F-4D97-AF65-F5344CB8AC3E}">
        <p14:creationId xmlns:p14="http://schemas.microsoft.com/office/powerpoint/2010/main" val="60882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371600"/>
            <a:ext cx="7315200" cy="4114800"/>
          </a:xfrm>
          <a:prstGeom prst="rect">
            <a:avLst/>
          </a:prstGeom>
        </p:spPr>
      </p:pic>
    </p:spTree>
    <p:extLst>
      <p:ext uri="{BB962C8B-B14F-4D97-AF65-F5344CB8AC3E}">
        <p14:creationId xmlns:p14="http://schemas.microsoft.com/office/powerpoint/2010/main" val="277975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451" y="496388"/>
            <a:ext cx="4170757" cy="461665"/>
          </a:xfrm>
          <a:prstGeom prst="rect">
            <a:avLst/>
          </a:prstGeom>
          <a:noFill/>
        </p:spPr>
        <p:txBody>
          <a:bodyPr wrap="none" rtlCol="0">
            <a:spAutoFit/>
          </a:bodyPr>
          <a:lstStyle/>
          <a:p>
            <a:r>
              <a:rPr lang="en-US" sz="2400" b="1" dirty="0" smtClean="0"/>
              <a:t>Why I have choose this project:</a:t>
            </a:r>
            <a:endParaRPr lang="en-IN" sz="2400" b="1" dirty="0"/>
          </a:p>
        </p:txBody>
      </p:sp>
      <p:sp>
        <p:nvSpPr>
          <p:cNvPr id="6" name="Rectangle 5"/>
          <p:cNvSpPr/>
          <p:nvPr/>
        </p:nvSpPr>
        <p:spPr>
          <a:xfrm>
            <a:off x="509451" y="984178"/>
            <a:ext cx="11064240" cy="4662815"/>
          </a:xfrm>
          <a:prstGeom prst="rect">
            <a:avLst/>
          </a:prstGeom>
        </p:spPr>
        <p:txBody>
          <a:bodyPr wrap="square">
            <a:spAutoFit/>
          </a:bodyPr>
          <a:lstStyle/>
          <a:p>
            <a:pPr algn="just">
              <a:lnSpc>
                <a:spcPct val="150000"/>
              </a:lnSpc>
            </a:pPr>
            <a:r>
              <a:rPr lang="en-US" dirty="0" smtClean="0"/>
              <a:t>I chose this project because </a:t>
            </a:r>
            <a:r>
              <a:rPr lang="en-US" b="1" dirty="0" smtClean="0"/>
              <a:t>personalization</a:t>
            </a:r>
            <a:r>
              <a:rPr lang="en-US" dirty="0" smtClean="0"/>
              <a:t> has become a key factor in customer satisfaction and business growth in the e-commerce sector. By recommending products that align with customer preferences, businesses can increase customer engagement, boost sales, and enhance overall shopping experiences. I have always been interested in </a:t>
            </a:r>
            <a:r>
              <a:rPr lang="en-US" b="1" dirty="0" smtClean="0"/>
              <a:t>data science</a:t>
            </a:r>
            <a:r>
              <a:rPr lang="en-US" dirty="0" smtClean="0"/>
              <a:t> and its application to real-world problems, and this project provides an excellent opportunity to explore techniques like </a:t>
            </a:r>
            <a:r>
              <a:rPr lang="en-US" b="1" dirty="0" smtClean="0"/>
              <a:t>association rule mining</a:t>
            </a:r>
            <a:r>
              <a:rPr lang="en-US" dirty="0" smtClean="0"/>
              <a:t>.</a:t>
            </a:r>
          </a:p>
          <a:p>
            <a:pPr algn="just">
              <a:lnSpc>
                <a:spcPct val="150000"/>
              </a:lnSpc>
            </a:pPr>
            <a:r>
              <a:rPr lang="en-US" dirty="0" smtClean="0"/>
              <a:t>Additionally, the growing amount of transactional data in online retail platforms provides a unique challenge: how to effectively analyze and derive meaningful insights from large datasets. The ability to make accurate, real-time recommendations that truly benefit users motivates me to apply algorithms such as </a:t>
            </a:r>
            <a:r>
              <a:rPr lang="en-US" dirty="0" err="1" smtClean="0"/>
              <a:t>Apriori</a:t>
            </a:r>
            <a:r>
              <a:rPr lang="en-US" dirty="0" smtClean="0"/>
              <a:t> and FP-growth to generate association rules and provide a personalized shopping experience.</a:t>
            </a:r>
          </a:p>
          <a:p>
            <a:pPr algn="just">
              <a:lnSpc>
                <a:spcPct val="150000"/>
              </a:lnSpc>
            </a:pPr>
            <a:r>
              <a:rPr lang="en-US" dirty="0" smtClean="0"/>
              <a:t>Ultimately, this project will give me hands-on experience in </a:t>
            </a:r>
            <a:r>
              <a:rPr lang="en-US" b="1" dirty="0" smtClean="0"/>
              <a:t>data mining</a:t>
            </a:r>
            <a:r>
              <a:rPr lang="en-US" dirty="0" smtClean="0"/>
              <a:t> and </a:t>
            </a:r>
            <a:r>
              <a:rPr lang="en-US" b="1" dirty="0" smtClean="0"/>
              <a:t>machine learning</a:t>
            </a:r>
            <a:r>
              <a:rPr lang="en-US" dirty="0" smtClean="0"/>
              <a:t>, and it will allow me to contribute to the growing field of recommendation systems that have a tangible impact on customer experience.</a:t>
            </a:r>
            <a:endParaRPr lang="en-US" dirty="0"/>
          </a:p>
        </p:txBody>
      </p:sp>
    </p:spTree>
    <p:extLst>
      <p:ext uri="{BB962C8B-B14F-4D97-AF65-F5344CB8AC3E}">
        <p14:creationId xmlns:p14="http://schemas.microsoft.com/office/powerpoint/2010/main" val="272484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3220" y="409974"/>
            <a:ext cx="1251818" cy="461665"/>
          </a:xfrm>
          <a:prstGeom prst="rect">
            <a:avLst/>
          </a:prstGeom>
        </p:spPr>
        <p:txBody>
          <a:bodyPr wrap="none">
            <a:spAutoFit/>
          </a:bodyPr>
          <a:lstStyle/>
          <a:p>
            <a:r>
              <a:rPr lang="en-US" sz="2400" b="1" u="sng" dirty="0" smtClean="0"/>
              <a:t>Abstract</a:t>
            </a:r>
            <a:endParaRPr lang="en-IN" sz="2400" b="1" u="sng" dirty="0"/>
          </a:p>
        </p:txBody>
      </p:sp>
      <p:sp>
        <p:nvSpPr>
          <p:cNvPr id="5" name="TextBox 4"/>
          <p:cNvSpPr txBox="1"/>
          <p:nvPr/>
        </p:nvSpPr>
        <p:spPr>
          <a:xfrm>
            <a:off x="574766" y="1240971"/>
            <a:ext cx="184731" cy="369332"/>
          </a:xfrm>
          <a:prstGeom prst="rect">
            <a:avLst/>
          </a:prstGeom>
          <a:noFill/>
        </p:spPr>
        <p:txBody>
          <a:bodyPr wrap="none" rtlCol="0">
            <a:spAutoFit/>
          </a:bodyPr>
          <a:lstStyle/>
          <a:p>
            <a:endParaRPr lang="en-IN"/>
          </a:p>
        </p:txBody>
      </p:sp>
      <p:sp>
        <p:nvSpPr>
          <p:cNvPr id="7" name="Rectangle 6"/>
          <p:cNvSpPr/>
          <p:nvPr/>
        </p:nvSpPr>
        <p:spPr>
          <a:xfrm>
            <a:off x="353220" y="1056305"/>
            <a:ext cx="6096000" cy="369332"/>
          </a:xfrm>
          <a:prstGeom prst="rect">
            <a:avLst/>
          </a:prstGeom>
        </p:spPr>
        <p:txBody>
          <a:bodyPr>
            <a:spAutoFit/>
          </a:bodyPr>
          <a:lstStyle/>
          <a:p>
            <a:pPr algn="just"/>
            <a:r>
              <a:rPr lang="en-IN" b="1" dirty="0" smtClean="0"/>
              <a:t>Market Basket Analysis for Product Recommendation System</a:t>
            </a:r>
            <a:endParaRPr lang="en-IN" b="1" dirty="0"/>
          </a:p>
        </p:txBody>
      </p:sp>
      <p:sp>
        <p:nvSpPr>
          <p:cNvPr id="8" name="Rectangle 7"/>
          <p:cNvSpPr/>
          <p:nvPr/>
        </p:nvSpPr>
        <p:spPr>
          <a:xfrm>
            <a:off x="349389" y="1425637"/>
            <a:ext cx="1157176" cy="369332"/>
          </a:xfrm>
          <a:prstGeom prst="rect">
            <a:avLst/>
          </a:prstGeom>
        </p:spPr>
        <p:txBody>
          <a:bodyPr wrap="none">
            <a:spAutoFit/>
          </a:bodyPr>
          <a:lstStyle/>
          <a:p>
            <a:r>
              <a:rPr lang="en-IN" b="1" dirty="0" smtClean="0"/>
              <a:t>Objective:</a:t>
            </a:r>
            <a:endParaRPr lang="en-IN" b="1" dirty="0"/>
          </a:p>
        </p:txBody>
      </p:sp>
      <p:sp>
        <p:nvSpPr>
          <p:cNvPr id="9" name="Rectangle 8"/>
          <p:cNvSpPr/>
          <p:nvPr/>
        </p:nvSpPr>
        <p:spPr>
          <a:xfrm>
            <a:off x="349389" y="1681868"/>
            <a:ext cx="11394120" cy="1711366"/>
          </a:xfrm>
          <a:prstGeom prst="rect">
            <a:avLst/>
          </a:prstGeom>
        </p:spPr>
        <p:txBody>
          <a:bodyPr wrap="square">
            <a:spAutoFit/>
          </a:bodyPr>
          <a:lstStyle/>
          <a:p>
            <a:pPr algn="just">
              <a:lnSpc>
                <a:spcPct val="150000"/>
              </a:lnSpc>
            </a:pPr>
            <a:r>
              <a:rPr lang="en-US" dirty="0" smtClean="0"/>
              <a:t>The goal of this project is to build a recommendation system using </a:t>
            </a:r>
            <a:r>
              <a:rPr lang="en-US" b="1" dirty="0" err="1" smtClean="0"/>
              <a:t>Apriori</a:t>
            </a:r>
            <a:r>
              <a:rPr lang="en-US" b="1" dirty="0" smtClean="0"/>
              <a:t> Analysis</a:t>
            </a:r>
            <a:r>
              <a:rPr lang="en-US" dirty="0" smtClean="0"/>
              <a:t> to enhance the shopping experience by recommending related products based on customer purchases. The dataset, sourced from the </a:t>
            </a:r>
            <a:r>
              <a:rPr lang="en-US" b="1" dirty="0" smtClean="0"/>
              <a:t>UCI Machine Learning Repository</a:t>
            </a:r>
            <a:r>
              <a:rPr lang="en-US" dirty="0" smtClean="0"/>
              <a:t>, contains transaction data from an online retail store, including product descriptions, quantities, and customer information.</a:t>
            </a:r>
            <a:endParaRPr lang="en-IN" dirty="0"/>
          </a:p>
        </p:txBody>
      </p:sp>
      <p:sp>
        <p:nvSpPr>
          <p:cNvPr id="10" name="Rectangle 9"/>
          <p:cNvSpPr/>
          <p:nvPr/>
        </p:nvSpPr>
        <p:spPr>
          <a:xfrm>
            <a:off x="349389" y="3456911"/>
            <a:ext cx="968920" cy="369332"/>
          </a:xfrm>
          <a:prstGeom prst="rect">
            <a:avLst/>
          </a:prstGeom>
        </p:spPr>
        <p:txBody>
          <a:bodyPr wrap="none">
            <a:spAutoFit/>
          </a:bodyPr>
          <a:lstStyle/>
          <a:p>
            <a:r>
              <a:rPr lang="en-IN" b="1" dirty="0" smtClean="0"/>
              <a:t>Process:</a:t>
            </a:r>
            <a:endParaRPr lang="en-IN" b="1" dirty="0"/>
          </a:p>
        </p:txBody>
      </p:sp>
      <p:sp>
        <p:nvSpPr>
          <p:cNvPr id="11" name="Rectangle 2"/>
          <p:cNvSpPr>
            <a:spLocks noChangeArrowheads="1"/>
          </p:cNvSpPr>
          <p:nvPr/>
        </p:nvSpPr>
        <p:spPr bwMode="auto">
          <a:xfrm>
            <a:off x="349389" y="3691001"/>
            <a:ext cx="11394120" cy="254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rPr>
              <a:t>Data Preprocessing:</a:t>
            </a:r>
            <a:r>
              <a:rPr kumimoji="0" lang="en-US" altLang="en-US" sz="1800" b="0" i="0" u="none" strike="noStrike" cap="none" normalizeH="0" baseline="0" dirty="0" smtClean="0">
                <a:ln>
                  <a:noFill/>
                </a:ln>
                <a:solidFill>
                  <a:schemeClr val="tx1"/>
                </a:solidFill>
                <a:effectLst/>
              </a:rPr>
              <a:t> Outliers and irrelevant records were removed, and the dataset was indexed for relevant transactions.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err="1" smtClean="0">
                <a:ln>
                  <a:noFill/>
                </a:ln>
                <a:solidFill>
                  <a:schemeClr val="tx1"/>
                </a:solidFill>
                <a:effectLst/>
              </a:rPr>
              <a:t>Apriori</a:t>
            </a:r>
            <a:r>
              <a:rPr kumimoji="0" lang="en-US" altLang="en-US" sz="1800" b="1" i="0" u="none" strike="noStrike" cap="none" normalizeH="0" baseline="0" dirty="0" smtClean="0">
                <a:ln>
                  <a:noFill/>
                </a:ln>
                <a:solidFill>
                  <a:schemeClr val="tx1"/>
                </a:solidFill>
                <a:effectLst/>
              </a:rPr>
              <a:t> Algorithm:</a:t>
            </a:r>
            <a:r>
              <a:rPr kumimoji="0" lang="en-US" altLang="en-US" sz="1800" b="0" i="0" u="none" strike="noStrike" cap="none" normalizeH="0" baseline="0" dirty="0" smtClean="0">
                <a:ln>
                  <a:noFill/>
                </a:ln>
                <a:solidFill>
                  <a:schemeClr val="tx1"/>
                </a:solidFill>
                <a:effectLst/>
              </a:rPr>
              <a:t> Applied to generate </a:t>
            </a:r>
            <a:r>
              <a:rPr kumimoji="0" lang="en-US" altLang="en-US" sz="1800" b="1" i="0" u="none" strike="noStrike" cap="none" normalizeH="0" baseline="0" dirty="0" smtClean="0">
                <a:ln>
                  <a:noFill/>
                </a:ln>
                <a:solidFill>
                  <a:schemeClr val="tx1"/>
                </a:solidFill>
                <a:effectLst/>
              </a:rPr>
              <a:t>frequent </a:t>
            </a:r>
            <a:r>
              <a:rPr kumimoji="0" lang="en-US" altLang="en-US" sz="1800" b="1"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 using </a:t>
            </a:r>
            <a:r>
              <a:rPr kumimoji="0" lang="en-US" altLang="en-US" sz="1800" b="1" i="0" u="none" strike="noStrike" cap="none" normalizeH="0" baseline="0" dirty="0" smtClean="0">
                <a:ln>
                  <a:noFill/>
                </a:ln>
                <a:solidFill>
                  <a:schemeClr val="tx1"/>
                </a:solidFill>
                <a:effectLst/>
              </a:rPr>
              <a:t>Support, Confidence, and Lift metrics</a:t>
            </a:r>
            <a:r>
              <a:rPr kumimoji="0" lang="en-US" altLang="en-US" sz="1800" b="0" i="0" u="none" strike="noStrike" cap="none" normalizeH="0" baseline="0" dirty="0" smtClean="0">
                <a:ln>
                  <a:noFill/>
                </a:ln>
                <a:solidFill>
                  <a:schemeClr val="tx1"/>
                </a:solidFill>
                <a:effectLst/>
              </a:rPr>
              <a:t>, followed by association rule generation.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rPr>
              <a:t>FP-Growth Algorithm:</a:t>
            </a:r>
            <a:r>
              <a:rPr kumimoji="0" lang="en-US" altLang="en-US" sz="1800" b="0" i="0" u="none" strike="noStrike" cap="none" normalizeH="0" baseline="0" dirty="0" smtClean="0">
                <a:ln>
                  <a:noFill/>
                </a:ln>
                <a:solidFill>
                  <a:schemeClr val="tx1"/>
                </a:solidFill>
                <a:effectLst/>
              </a:rPr>
              <a:t> Used for efficient mining of frequent </a:t>
            </a:r>
            <a:r>
              <a:rPr kumimoji="0" lang="en-US" altLang="en-US" sz="1800" b="0" i="0" u="none" strike="noStrike" cap="none" normalizeH="0" baseline="0" dirty="0" err="1" smtClean="0">
                <a:ln>
                  <a:noFill/>
                </a:ln>
                <a:solidFill>
                  <a:schemeClr val="tx1"/>
                </a:solidFill>
                <a:effectLst/>
              </a:rPr>
              <a:t>itemsets</a:t>
            </a:r>
            <a:r>
              <a:rPr kumimoji="0" lang="en-US" altLang="en-US" sz="1800" b="0" i="0" u="none" strike="noStrike" cap="none" normalizeH="0" baseline="0" dirty="0" smtClean="0">
                <a:ln>
                  <a:noFill/>
                </a:ln>
                <a:solidFill>
                  <a:schemeClr val="tx1"/>
                </a:solidFill>
                <a:effectLst/>
              </a:rPr>
              <a:t> to improve recommendation accuracy.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b="1" dirty="0" smtClean="0"/>
              <a:t>Recommendation: </a:t>
            </a:r>
            <a:r>
              <a:rPr lang="en-US" altLang="en-US" dirty="0" smtClean="0"/>
              <a:t>Recommending frequent </a:t>
            </a:r>
            <a:r>
              <a:rPr lang="en-US" altLang="en-US" dirty="0" err="1" smtClean="0"/>
              <a:t>itemsets</a:t>
            </a:r>
            <a:r>
              <a:rPr lang="en-US" altLang="en-US" dirty="0" smtClean="0"/>
              <a:t> using above algorithms</a:t>
            </a:r>
            <a:endParaRPr lang="en-US" altLang="en-US" b="1" dirty="0"/>
          </a:p>
        </p:txBody>
      </p:sp>
    </p:spTree>
    <p:extLst>
      <p:ext uri="{BB962C8B-B14F-4D97-AF65-F5344CB8AC3E}">
        <p14:creationId xmlns:p14="http://schemas.microsoft.com/office/powerpoint/2010/main" val="243897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683" y="473213"/>
            <a:ext cx="982448" cy="369332"/>
          </a:xfrm>
          <a:prstGeom prst="rect">
            <a:avLst/>
          </a:prstGeom>
        </p:spPr>
        <p:txBody>
          <a:bodyPr wrap="none">
            <a:spAutoFit/>
          </a:bodyPr>
          <a:lstStyle/>
          <a:p>
            <a:r>
              <a:rPr lang="en-IN" b="1" dirty="0" smtClean="0"/>
              <a:t>Insights:</a:t>
            </a:r>
            <a:endParaRPr lang="en-IN" b="1" dirty="0"/>
          </a:p>
        </p:txBody>
      </p:sp>
      <p:sp>
        <p:nvSpPr>
          <p:cNvPr id="6" name="Rectangle 1"/>
          <p:cNvSpPr>
            <a:spLocks noChangeArrowheads="1"/>
          </p:cNvSpPr>
          <p:nvPr/>
        </p:nvSpPr>
        <p:spPr bwMode="auto">
          <a:xfrm>
            <a:off x="476683" y="333111"/>
            <a:ext cx="11289493" cy="212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rPr>
              <a:t>Frequently purchased product pairs were identified, revealing strong relationships among items, which can be used for </a:t>
            </a:r>
            <a:r>
              <a:rPr kumimoji="0" lang="en-US" altLang="en-US" sz="1800" b="1" i="0" u="none" strike="noStrike" cap="none" normalizeH="0" baseline="0" dirty="0" smtClean="0">
                <a:ln>
                  <a:noFill/>
                </a:ln>
                <a:solidFill>
                  <a:schemeClr val="tx1"/>
                </a:solidFill>
                <a:effectLst/>
              </a:rPr>
              <a:t>cross-selling</a:t>
            </a:r>
            <a:r>
              <a:rPr kumimoji="0" lang="en-US" altLang="en-US" sz="1800" b="0" i="0" u="none" strike="noStrike" cap="none" normalizeH="0" baseline="0" dirty="0" smtClean="0">
                <a:ln>
                  <a:noFill/>
                </a:ln>
                <a:solidFill>
                  <a:schemeClr val="tx1"/>
                </a:solidFill>
                <a:effectLst/>
              </a:rPr>
              <a:t> and increasing customer activity.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rPr>
              <a:t>The system allows users to input a product name and retrieve </a:t>
            </a:r>
            <a:r>
              <a:rPr kumimoji="0" lang="en-US" altLang="en-US" sz="1800" b="1" i="0" u="none" strike="noStrike" cap="none" normalizeH="0" baseline="0" dirty="0" smtClean="0">
                <a:ln>
                  <a:noFill/>
                </a:ln>
                <a:solidFill>
                  <a:schemeClr val="tx1"/>
                </a:solidFill>
                <a:effectLst/>
              </a:rPr>
              <a:t>related product recommendations</a:t>
            </a:r>
            <a:r>
              <a:rPr kumimoji="0" lang="en-US" altLang="en-US" sz="1800" b="0" i="0" u="none" strike="noStrike" cap="none" normalizeH="0" baseline="0" dirty="0" smtClean="0">
                <a:ln>
                  <a:noFill/>
                </a:ln>
                <a:solidFill>
                  <a:schemeClr val="tx1"/>
                </a:solidFill>
                <a:effectLst/>
              </a:rPr>
              <a:t> based on the generated association rules. </a:t>
            </a:r>
          </a:p>
        </p:txBody>
      </p:sp>
      <p:sp>
        <p:nvSpPr>
          <p:cNvPr id="7" name="Rectangle 6"/>
          <p:cNvSpPr/>
          <p:nvPr/>
        </p:nvSpPr>
        <p:spPr>
          <a:xfrm>
            <a:off x="476681" y="2504539"/>
            <a:ext cx="1445845" cy="369332"/>
          </a:xfrm>
          <a:prstGeom prst="rect">
            <a:avLst/>
          </a:prstGeom>
        </p:spPr>
        <p:txBody>
          <a:bodyPr wrap="none">
            <a:spAutoFit/>
          </a:bodyPr>
          <a:lstStyle/>
          <a:p>
            <a:r>
              <a:rPr lang="en-IN" b="1" dirty="0" smtClean="0"/>
              <a:t>Future Work:</a:t>
            </a:r>
            <a:endParaRPr lang="en-IN" b="1" dirty="0"/>
          </a:p>
        </p:txBody>
      </p:sp>
      <p:sp>
        <p:nvSpPr>
          <p:cNvPr id="8" name="Rectangle 7"/>
          <p:cNvSpPr/>
          <p:nvPr/>
        </p:nvSpPr>
        <p:spPr>
          <a:xfrm>
            <a:off x="476681" y="2935397"/>
            <a:ext cx="11289493" cy="369332"/>
          </a:xfrm>
          <a:prstGeom prst="rect">
            <a:avLst/>
          </a:prstGeom>
        </p:spPr>
        <p:txBody>
          <a:bodyPr wrap="square">
            <a:spAutoFit/>
          </a:bodyPr>
          <a:lstStyle/>
          <a:p>
            <a:pPr marL="285750" indent="-285750">
              <a:buFont typeface="Arial" panose="020B0604020202020204" pitchFamily="34" charset="0"/>
              <a:buChar char="•"/>
            </a:pPr>
            <a:r>
              <a:rPr lang="en-US" dirty="0" smtClean="0"/>
              <a:t>Expanding the dataset and exploring hybrid recommendation techniques to improve precision and applicability.</a:t>
            </a:r>
            <a:endParaRPr lang="en-IN" dirty="0"/>
          </a:p>
        </p:txBody>
      </p:sp>
      <p:sp>
        <p:nvSpPr>
          <p:cNvPr id="9" name="Rectangle 8"/>
          <p:cNvSpPr/>
          <p:nvPr/>
        </p:nvSpPr>
        <p:spPr>
          <a:xfrm>
            <a:off x="476682" y="3392295"/>
            <a:ext cx="910827" cy="369332"/>
          </a:xfrm>
          <a:prstGeom prst="rect">
            <a:avLst/>
          </a:prstGeom>
        </p:spPr>
        <p:txBody>
          <a:bodyPr wrap="none">
            <a:spAutoFit/>
          </a:bodyPr>
          <a:lstStyle/>
          <a:p>
            <a:r>
              <a:rPr lang="en-IN" b="1" smtClean="0"/>
              <a:t>Impact:</a:t>
            </a:r>
            <a:endParaRPr lang="en-IN" b="1" dirty="0"/>
          </a:p>
        </p:txBody>
      </p:sp>
      <p:sp>
        <p:nvSpPr>
          <p:cNvPr id="10" name="Rectangle 9"/>
          <p:cNvSpPr/>
          <p:nvPr/>
        </p:nvSpPr>
        <p:spPr>
          <a:xfrm>
            <a:off x="476681" y="3717486"/>
            <a:ext cx="11289493" cy="88036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t>This project provides valuable insights for developing product recommendation systems, enriching customer experience, and optimizing sales strategies.</a:t>
            </a:r>
            <a:endParaRPr lang="en-IN" dirty="0"/>
          </a:p>
        </p:txBody>
      </p:sp>
    </p:spTree>
    <p:extLst>
      <p:ext uri="{BB962C8B-B14F-4D97-AF65-F5344CB8AC3E}">
        <p14:creationId xmlns:p14="http://schemas.microsoft.com/office/powerpoint/2010/main" val="109161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325" y="470262"/>
            <a:ext cx="2752357" cy="461665"/>
          </a:xfrm>
          <a:prstGeom prst="rect">
            <a:avLst/>
          </a:prstGeom>
          <a:noFill/>
        </p:spPr>
        <p:txBody>
          <a:bodyPr wrap="none" rtlCol="0">
            <a:spAutoFit/>
          </a:bodyPr>
          <a:lstStyle/>
          <a:p>
            <a:r>
              <a:rPr lang="en-US" sz="2400" b="1" dirty="0" smtClean="0"/>
              <a:t>Problem Statement:</a:t>
            </a:r>
            <a:endParaRPr lang="en-IN" sz="2400" b="1" dirty="0"/>
          </a:p>
        </p:txBody>
      </p:sp>
      <p:sp>
        <p:nvSpPr>
          <p:cNvPr id="7" name="Rectangle 6"/>
          <p:cNvSpPr/>
          <p:nvPr/>
        </p:nvSpPr>
        <p:spPr>
          <a:xfrm>
            <a:off x="483325" y="931927"/>
            <a:ext cx="11181806" cy="3000821"/>
          </a:xfrm>
          <a:prstGeom prst="rect">
            <a:avLst/>
          </a:prstGeom>
        </p:spPr>
        <p:txBody>
          <a:bodyPr wrap="square">
            <a:spAutoFit/>
          </a:bodyPr>
          <a:lstStyle/>
          <a:p>
            <a:pPr algn="just">
              <a:lnSpc>
                <a:spcPct val="150000"/>
              </a:lnSpc>
            </a:pPr>
            <a:r>
              <a:rPr lang="en-US" dirty="0" smtClean="0"/>
              <a:t>The problem I aim to solve with this project is the lack of personalized product recommendations in online retail platforms. Customers often struggle to find products that match their interests, leading to a less engaging shopping experience. By using association rule mining techniques, such as the </a:t>
            </a:r>
            <a:r>
              <a:rPr lang="en-US" dirty="0" err="1" smtClean="0"/>
              <a:t>Apriori</a:t>
            </a:r>
            <a:r>
              <a:rPr lang="en-US" dirty="0" smtClean="0"/>
              <a:t> and FP-growth algorithms, I want to identify patterns in customer purchase behavior to recommend related products. The challenge is to efficiently process large transaction datasets, generate accurate recommendations, and provide a user-friendly, personalized shopping experience. My goal is to create a system that helps customers discover relevant products based on their past behavior, improving both customer satisfaction and business sales.</a:t>
            </a:r>
            <a:endParaRPr lang="en-IN" dirty="0"/>
          </a:p>
        </p:txBody>
      </p:sp>
    </p:spTree>
    <p:extLst>
      <p:ext uri="{BB962C8B-B14F-4D97-AF65-F5344CB8AC3E}">
        <p14:creationId xmlns:p14="http://schemas.microsoft.com/office/powerpoint/2010/main" val="196467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9591" y="1472439"/>
            <a:ext cx="9049700" cy="4938032"/>
          </a:xfrm>
          <a:prstGeom prst="rect">
            <a:avLst/>
          </a:prstGeom>
        </p:spPr>
      </p:pic>
      <p:sp>
        <p:nvSpPr>
          <p:cNvPr id="5" name="Rectangle 4"/>
          <p:cNvSpPr/>
          <p:nvPr/>
        </p:nvSpPr>
        <p:spPr>
          <a:xfrm>
            <a:off x="642940" y="364443"/>
            <a:ext cx="2756267" cy="461665"/>
          </a:xfrm>
          <a:prstGeom prst="rect">
            <a:avLst/>
          </a:prstGeom>
        </p:spPr>
        <p:txBody>
          <a:bodyPr wrap="none">
            <a:spAutoFit/>
          </a:bodyPr>
          <a:lstStyle/>
          <a:p>
            <a:r>
              <a:rPr lang="en-US" sz="2400" b="1" u="sng" dirty="0" smtClean="0"/>
              <a:t>Dataset description:</a:t>
            </a:r>
            <a:endParaRPr lang="en-IN" sz="2400" dirty="0"/>
          </a:p>
        </p:txBody>
      </p:sp>
      <p:sp>
        <p:nvSpPr>
          <p:cNvPr id="6" name="Rectangle 5"/>
          <p:cNvSpPr/>
          <p:nvPr/>
        </p:nvSpPr>
        <p:spPr>
          <a:xfrm>
            <a:off x="642939" y="826108"/>
            <a:ext cx="11257323" cy="646331"/>
          </a:xfrm>
          <a:prstGeom prst="rect">
            <a:avLst/>
          </a:prstGeom>
        </p:spPr>
        <p:txBody>
          <a:bodyPr wrap="square">
            <a:spAutoFit/>
          </a:bodyPr>
          <a:lstStyle/>
          <a:p>
            <a:pPr algn="just"/>
            <a:r>
              <a:rPr lang="en-IN" dirty="0" smtClean="0"/>
              <a:t>It is a </a:t>
            </a:r>
            <a:r>
              <a:rPr lang="en-IN" dirty="0" err="1" smtClean="0"/>
              <a:t>transacational</a:t>
            </a:r>
            <a:r>
              <a:rPr lang="en-IN" dirty="0" smtClean="0"/>
              <a:t> data set which contains all the transactions occurring between 01/12/2010 and 09/12/2011 for a UK-based and registered non-store online retail.</a:t>
            </a:r>
            <a:endParaRPr lang="en-IN" dirty="0"/>
          </a:p>
        </p:txBody>
      </p:sp>
    </p:spTree>
    <p:extLst>
      <p:ext uri="{BB962C8B-B14F-4D97-AF65-F5344CB8AC3E}">
        <p14:creationId xmlns:p14="http://schemas.microsoft.com/office/powerpoint/2010/main" val="321011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496389"/>
            <a:ext cx="1875513" cy="461665"/>
          </a:xfrm>
          <a:prstGeom prst="rect">
            <a:avLst/>
          </a:prstGeom>
          <a:noFill/>
        </p:spPr>
        <p:txBody>
          <a:bodyPr wrap="none" rtlCol="0">
            <a:spAutoFit/>
          </a:bodyPr>
          <a:lstStyle/>
          <a:p>
            <a:r>
              <a:rPr lang="en-US" sz="2400" b="1" u="sng" dirty="0" smtClean="0"/>
              <a:t>What is EDA?</a:t>
            </a:r>
            <a:endParaRPr lang="en-IN" sz="2400" b="1" u="sng" dirty="0"/>
          </a:p>
        </p:txBody>
      </p:sp>
      <p:sp>
        <p:nvSpPr>
          <p:cNvPr id="3" name="TextBox 2"/>
          <p:cNvSpPr txBox="1"/>
          <p:nvPr/>
        </p:nvSpPr>
        <p:spPr>
          <a:xfrm>
            <a:off x="444137" y="958054"/>
            <a:ext cx="11465374" cy="1295868"/>
          </a:xfrm>
          <a:prstGeom prst="rect">
            <a:avLst/>
          </a:prstGeom>
          <a:noFill/>
        </p:spPr>
        <p:txBody>
          <a:bodyPr wrap="square" rtlCol="0">
            <a:spAutoFit/>
          </a:bodyPr>
          <a:lstStyle/>
          <a:p>
            <a:pPr algn="just">
              <a:lnSpc>
                <a:spcPct val="150000"/>
              </a:lnSpc>
            </a:pPr>
            <a:r>
              <a:rPr lang="en-US" dirty="0" smtClean="0"/>
              <a:t>EDA is the process of analyzing and visualizing a dataset to summarize its main characteristics, often with the help of graphical representations. It helps us to understand the structure, patterns, and relationships in the data before applying any machine learning models.</a:t>
            </a:r>
            <a:endParaRPr lang="en-IN" dirty="0"/>
          </a:p>
        </p:txBody>
      </p:sp>
      <p:sp>
        <p:nvSpPr>
          <p:cNvPr id="4" name="Rectangle 3"/>
          <p:cNvSpPr/>
          <p:nvPr/>
        </p:nvSpPr>
        <p:spPr>
          <a:xfrm>
            <a:off x="444137" y="2253922"/>
            <a:ext cx="11465374" cy="2957861"/>
          </a:xfrm>
          <a:prstGeom prst="rect">
            <a:avLst/>
          </a:prstGeom>
        </p:spPr>
        <p:txBody>
          <a:bodyPr wrap="square">
            <a:spAutoFit/>
          </a:bodyPr>
          <a:lstStyle/>
          <a:p>
            <a:pPr algn="just">
              <a:lnSpc>
                <a:spcPct val="150000"/>
              </a:lnSpc>
            </a:pPr>
            <a:r>
              <a:rPr lang="en-US" b="1" dirty="0" smtClean="0"/>
              <a:t>Key Steps in EDA:</a:t>
            </a:r>
            <a:endParaRPr lang="en-US" dirty="0" smtClean="0"/>
          </a:p>
          <a:p>
            <a:pPr algn="just">
              <a:lnSpc>
                <a:spcPct val="150000"/>
              </a:lnSpc>
              <a:buFont typeface="+mj-lt"/>
              <a:buAutoNum type="arabicPeriod"/>
            </a:pPr>
            <a:r>
              <a:rPr lang="en-US" b="1" dirty="0" smtClean="0"/>
              <a:t>Data Collection:</a:t>
            </a:r>
            <a:r>
              <a:rPr lang="en-US" dirty="0" smtClean="0"/>
              <a:t> Gather data from various sources.</a:t>
            </a:r>
          </a:p>
          <a:p>
            <a:pPr algn="just">
              <a:lnSpc>
                <a:spcPct val="150000"/>
              </a:lnSpc>
              <a:buFont typeface="+mj-lt"/>
              <a:buAutoNum type="arabicPeriod"/>
            </a:pPr>
            <a:r>
              <a:rPr lang="en-US" b="1" dirty="0" smtClean="0"/>
              <a:t>Data Cleaning:</a:t>
            </a:r>
            <a:r>
              <a:rPr lang="en-US" dirty="0" smtClean="0"/>
              <a:t> Handle missing values, errors, and outliers.</a:t>
            </a:r>
          </a:p>
          <a:p>
            <a:pPr algn="just">
              <a:lnSpc>
                <a:spcPct val="150000"/>
              </a:lnSpc>
              <a:buFont typeface="+mj-lt"/>
              <a:buAutoNum type="arabicPeriod"/>
            </a:pPr>
            <a:r>
              <a:rPr lang="en-US" b="1" dirty="0" smtClean="0"/>
              <a:t>Data Visualization:</a:t>
            </a:r>
            <a:r>
              <a:rPr lang="en-US" dirty="0" smtClean="0"/>
              <a:t> Use charts (like histograms, scatter plots) to spot trends and patterns.</a:t>
            </a:r>
          </a:p>
          <a:p>
            <a:pPr algn="just">
              <a:lnSpc>
                <a:spcPct val="150000"/>
              </a:lnSpc>
              <a:buFont typeface="+mj-lt"/>
              <a:buAutoNum type="arabicPeriod"/>
            </a:pPr>
            <a:r>
              <a:rPr lang="en-US" b="1" dirty="0" smtClean="0"/>
              <a:t>Statistical Summary:</a:t>
            </a:r>
            <a:r>
              <a:rPr lang="en-US" dirty="0" smtClean="0"/>
              <a:t> Look at basic statistics (mean, median, standard deviation) to understand the data's central tendency and spread.</a:t>
            </a:r>
          </a:p>
          <a:p>
            <a:pPr algn="just">
              <a:lnSpc>
                <a:spcPct val="150000"/>
              </a:lnSpc>
              <a:buFont typeface="+mj-lt"/>
              <a:buAutoNum type="arabicPeriod"/>
            </a:pPr>
            <a:r>
              <a:rPr lang="en-US" b="1" dirty="0" smtClean="0"/>
              <a:t>Feature Engineering:</a:t>
            </a:r>
            <a:r>
              <a:rPr lang="en-US" dirty="0" smtClean="0"/>
              <a:t> Create new variables or modify existing ones to improve analysis.</a:t>
            </a:r>
            <a:endParaRPr lang="en-US" dirty="0"/>
          </a:p>
        </p:txBody>
      </p:sp>
      <p:sp>
        <p:nvSpPr>
          <p:cNvPr id="5" name="Rectangle 4"/>
          <p:cNvSpPr/>
          <p:nvPr/>
        </p:nvSpPr>
        <p:spPr>
          <a:xfrm>
            <a:off x="444137" y="5211783"/>
            <a:ext cx="11465374" cy="1295868"/>
          </a:xfrm>
          <a:prstGeom prst="rect">
            <a:avLst/>
          </a:prstGeom>
        </p:spPr>
        <p:txBody>
          <a:bodyPr wrap="square">
            <a:spAutoFit/>
          </a:bodyPr>
          <a:lstStyle/>
          <a:p>
            <a:pPr>
              <a:lnSpc>
                <a:spcPct val="150000"/>
              </a:lnSpc>
            </a:pPr>
            <a:r>
              <a:rPr lang="en-US" b="1" dirty="0" smtClean="0"/>
              <a:t>Goal:</a:t>
            </a:r>
            <a:r>
              <a:rPr lang="en-US" dirty="0" smtClean="0"/>
              <a:t/>
            </a:r>
            <a:br>
              <a:rPr lang="en-US" dirty="0" smtClean="0"/>
            </a:br>
            <a:r>
              <a:rPr lang="en-US" dirty="0" smtClean="0"/>
              <a:t>The goal of EDA is to explore the dataset thoroughly, find hidden insights, and prepare the data for further analysis or modeling.</a:t>
            </a:r>
            <a:endParaRPr lang="en-IN" dirty="0"/>
          </a:p>
        </p:txBody>
      </p:sp>
    </p:spTree>
    <p:extLst>
      <p:ext uri="{BB962C8B-B14F-4D97-AF65-F5344CB8AC3E}">
        <p14:creationId xmlns:p14="http://schemas.microsoft.com/office/powerpoint/2010/main" val="332339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3897</Words>
  <Application>Microsoft Office PowerPoint</Application>
  <PresentationFormat>Widescreen</PresentationFormat>
  <Paragraphs>277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Market Basket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DELL</dc:creator>
  <cp:lastModifiedBy>DELL</cp:lastModifiedBy>
  <cp:revision>20</cp:revision>
  <dcterms:created xsi:type="dcterms:W3CDTF">2024-12-11T15:09:19Z</dcterms:created>
  <dcterms:modified xsi:type="dcterms:W3CDTF">2024-12-11T21:44:17Z</dcterms:modified>
</cp:coreProperties>
</file>