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1" r:id="rId1"/>
  </p:sldMasterIdLst>
  <p:sldIdLst>
    <p:sldId id="256" r:id="rId2"/>
    <p:sldId id="257" r:id="rId3"/>
    <p:sldId id="258" r:id="rId4"/>
    <p:sldId id="259" r:id="rId5"/>
    <p:sldId id="260" r:id="rId6"/>
    <p:sldId id="261" r:id="rId7"/>
    <p:sldId id="262" r:id="rId8"/>
    <p:sldId id="270" r:id="rId9"/>
    <p:sldId id="263" r:id="rId10"/>
    <p:sldId id="271" r:id="rId11"/>
    <p:sldId id="264" r:id="rId12"/>
    <p:sldId id="265" r:id="rId13"/>
    <p:sldId id="266" r:id="rId14"/>
    <p:sldId id="267" r:id="rId15"/>
    <p:sldId id="272" r:id="rId16"/>
    <p:sldId id="269" r:id="rId17"/>
    <p:sldId id="268" r:id="rId18"/>
    <p:sldId id="274" r:id="rId19"/>
    <p:sldId id="275" r:id="rId20"/>
    <p:sldId id="27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6" d="100"/>
          <a:sy n="66" d="100"/>
        </p:scale>
        <p:origin x="668"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681D774-9356-4DC0-A7FA-CEF6E41CAA4D}" type="datetimeFigureOut">
              <a:rPr lang="en-IN" smtClean="0"/>
              <a:t>23-07-2024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943AEC-6DD8-4CAA-9BD3-E04CDA9BC962}"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5815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81D774-9356-4DC0-A7FA-CEF6E41CAA4D}" type="datetimeFigureOut">
              <a:rPr lang="en-IN" smtClean="0"/>
              <a:t>23-07-2024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943AEC-6DD8-4CAA-9BD3-E04CDA9BC962}" type="slidenum">
              <a:rPr lang="en-IN" smtClean="0"/>
              <a:t>‹#›</a:t>
            </a:fld>
            <a:endParaRPr lang="en-IN"/>
          </a:p>
        </p:txBody>
      </p:sp>
    </p:spTree>
    <p:extLst>
      <p:ext uri="{BB962C8B-B14F-4D97-AF65-F5344CB8AC3E}">
        <p14:creationId xmlns:p14="http://schemas.microsoft.com/office/powerpoint/2010/main" val="4078795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81D774-9356-4DC0-A7FA-CEF6E41CAA4D}" type="datetimeFigureOut">
              <a:rPr lang="en-IN" smtClean="0"/>
              <a:t>23-07-2024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943AEC-6DD8-4CAA-9BD3-E04CDA9BC962}" type="slidenum">
              <a:rPr lang="en-IN" smtClean="0"/>
              <a:t>‹#›</a:t>
            </a:fld>
            <a:endParaRPr lang="en-IN"/>
          </a:p>
        </p:txBody>
      </p:sp>
    </p:spTree>
    <p:extLst>
      <p:ext uri="{BB962C8B-B14F-4D97-AF65-F5344CB8AC3E}">
        <p14:creationId xmlns:p14="http://schemas.microsoft.com/office/powerpoint/2010/main" val="3924069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81D774-9356-4DC0-A7FA-CEF6E41CAA4D}" type="datetimeFigureOut">
              <a:rPr lang="en-IN" smtClean="0"/>
              <a:t>23-07-2024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943AEC-6DD8-4CAA-9BD3-E04CDA9BC962}" type="slidenum">
              <a:rPr lang="en-IN" smtClean="0"/>
              <a:t>‹#›</a:t>
            </a:fld>
            <a:endParaRPr lang="en-IN"/>
          </a:p>
        </p:txBody>
      </p:sp>
    </p:spTree>
    <p:extLst>
      <p:ext uri="{BB962C8B-B14F-4D97-AF65-F5344CB8AC3E}">
        <p14:creationId xmlns:p14="http://schemas.microsoft.com/office/powerpoint/2010/main" val="1027675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81D774-9356-4DC0-A7FA-CEF6E41CAA4D}" type="datetimeFigureOut">
              <a:rPr lang="en-IN" smtClean="0"/>
              <a:t>23-07-2024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943AEC-6DD8-4CAA-9BD3-E04CDA9BC962}"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8541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681D774-9356-4DC0-A7FA-CEF6E41CAA4D}" type="datetimeFigureOut">
              <a:rPr lang="en-IN" smtClean="0"/>
              <a:t>23-07-2024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943AEC-6DD8-4CAA-9BD3-E04CDA9BC962}" type="slidenum">
              <a:rPr lang="en-IN" smtClean="0"/>
              <a:t>‹#›</a:t>
            </a:fld>
            <a:endParaRPr lang="en-IN"/>
          </a:p>
        </p:txBody>
      </p:sp>
    </p:spTree>
    <p:extLst>
      <p:ext uri="{BB962C8B-B14F-4D97-AF65-F5344CB8AC3E}">
        <p14:creationId xmlns:p14="http://schemas.microsoft.com/office/powerpoint/2010/main" val="845765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681D774-9356-4DC0-A7FA-CEF6E41CAA4D}" type="datetimeFigureOut">
              <a:rPr lang="en-IN" smtClean="0"/>
              <a:t>23-07-2024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F943AEC-6DD8-4CAA-9BD3-E04CDA9BC962}" type="slidenum">
              <a:rPr lang="en-IN" smtClean="0"/>
              <a:t>‹#›</a:t>
            </a:fld>
            <a:endParaRPr lang="en-IN"/>
          </a:p>
        </p:txBody>
      </p:sp>
    </p:spTree>
    <p:extLst>
      <p:ext uri="{BB962C8B-B14F-4D97-AF65-F5344CB8AC3E}">
        <p14:creationId xmlns:p14="http://schemas.microsoft.com/office/powerpoint/2010/main" val="2084990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681D774-9356-4DC0-A7FA-CEF6E41CAA4D}" type="datetimeFigureOut">
              <a:rPr lang="en-IN" smtClean="0"/>
              <a:t>23-07-2024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F943AEC-6DD8-4CAA-9BD3-E04CDA9BC962}" type="slidenum">
              <a:rPr lang="en-IN" smtClean="0"/>
              <a:t>‹#›</a:t>
            </a:fld>
            <a:endParaRPr lang="en-IN"/>
          </a:p>
        </p:txBody>
      </p:sp>
    </p:spTree>
    <p:extLst>
      <p:ext uri="{BB962C8B-B14F-4D97-AF65-F5344CB8AC3E}">
        <p14:creationId xmlns:p14="http://schemas.microsoft.com/office/powerpoint/2010/main" val="1806170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681D774-9356-4DC0-A7FA-CEF6E41CAA4D}" type="datetimeFigureOut">
              <a:rPr lang="en-IN" smtClean="0"/>
              <a:t>23-07-2024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DF943AEC-6DD8-4CAA-9BD3-E04CDA9BC962}" type="slidenum">
              <a:rPr lang="en-IN" smtClean="0"/>
              <a:t>‹#›</a:t>
            </a:fld>
            <a:endParaRPr lang="en-IN"/>
          </a:p>
        </p:txBody>
      </p:sp>
    </p:spTree>
    <p:extLst>
      <p:ext uri="{BB962C8B-B14F-4D97-AF65-F5344CB8AC3E}">
        <p14:creationId xmlns:p14="http://schemas.microsoft.com/office/powerpoint/2010/main" val="3218502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681D774-9356-4DC0-A7FA-CEF6E41CAA4D}" type="datetimeFigureOut">
              <a:rPr lang="en-IN" smtClean="0"/>
              <a:t>23-07-2024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F943AEC-6DD8-4CAA-9BD3-E04CDA9BC962}" type="slidenum">
              <a:rPr lang="en-IN" smtClean="0"/>
              <a:t>‹#›</a:t>
            </a:fld>
            <a:endParaRPr lang="en-IN"/>
          </a:p>
        </p:txBody>
      </p:sp>
    </p:spTree>
    <p:extLst>
      <p:ext uri="{BB962C8B-B14F-4D97-AF65-F5344CB8AC3E}">
        <p14:creationId xmlns:p14="http://schemas.microsoft.com/office/powerpoint/2010/main" val="1310681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81D774-9356-4DC0-A7FA-CEF6E41CAA4D}" type="datetimeFigureOut">
              <a:rPr lang="en-IN" smtClean="0"/>
              <a:t>23-07-2024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943AEC-6DD8-4CAA-9BD3-E04CDA9BC962}" type="slidenum">
              <a:rPr lang="en-IN" smtClean="0"/>
              <a:t>‹#›</a:t>
            </a:fld>
            <a:endParaRPr lang="en-IN"/>
          </a:p>
        </p:txBody>
      </p:sp>
    </p:spTree>
    <p:extLst>
      <p:ext uri="{BB962C8B-B14F-4D97-AF65-F5344CB8AC3E}">
        <p14:creationId xmlns:p14="http://schemas.microsoft.com/office/powerpoint/2010/main" val="1463671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681D774-9356-4DC0-A7FA-CEF6E41CAA4D}" type="datetimeFigureOut">
              <a:rPr lang="en-IN" smtClean="0"/>
              <a:t>23-07-2024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F943AEC-6DD8-4CAA-9BD3-E04CDA9BC962}"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4402515"/>
      </p:ext>
    </p:extLst>
  </p:cSld>
  <p:clrMap bg1="lt1" tx1="dk1" bg2="lt2" tx2="dk2" accent1="accent1" accent2="accent2" accent3="accent3" accent4="accent4" accent5="accent5" accent6="accent6" hlink="hlink" folHlink="folHlink"/>
  <p:sldLayoutIdLst>
    <p:sldLayoutId id="2147483862"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 id="2147483871" r:id="rId10"/>
    <p:sldLayoutId id="214748387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hyperlink" Target="https://www.techtarget.com/whatis/definition/binary" TargetMode="External"/><Relationship Id="rId2" Type="http://schemas.openxmlformats.org/officeDocument/2006/relationships/hyperlink" Target="https://www.techtarget.com/searchsecurity/definition/encryption" TargetMode="External"/><Relationship Id="rId1" Type="http://schemas.openxmlformats.org/officeDocument/2006/relationships/slideLayout" Target="../slideLayouts/slideLayout2.xml"/><Relationship Id="rId4" Type="http://schemas.openxmlformats.org/officeDocument/2006/relationships/hyperlink" Target="https://www.techtarget.com/searchsecurity/definition/quantum-key-distribution-QKD"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Quantum Cryptanalysis</a:t>
            </a:r>
            <a:endParaRPr lang="en-IN" b="1" dirty="0"/>
          </a:p>
        </p:txBody>
      </p:sp>
      <p:sp>
        <p:nvSpPr>
          <p:cNvPr id="3" name="Subtitle 2"/>
          <p:cNvSpPr>
            <a:spLocks noGrp="1"/>
          </p:cNvSpPr>
          <p:nvPr>
            <p:ph type="subTitle" idx="1"/>
          </p:nvPr>
        </p:nvSpPr>
        <p:spPr/>
        <p:txBody>
          <a:bodyPr>
            <a:normAutofit fontScale="92500"/>
          </a:bodyPr>
          <a:lstStyle/>
          <a:p>
            <a:r>
              <a:rPr lang="en-US" dirty="0" smtClean="0"/>
              <a:t>Analyzing </a:t>
            </a:r>
            <a:r>
              <a:rPr lang="en-US" dirty="0"/>
              <a:t>the success rates and limitations of </a:t>
            </a:r>
            <a:r>
              <a:rPr lang="en-US" dirty="0" smtClean="0"/>
              <a:t>Eve’s attacks</a:t>
            </a:r>
            <a:endParaRPr lang="en-US" dirty="0"/>
          </a:p>
          <a:p>
            <a:r>
              <a:rPr lang="en-US" dirty="0" smtClean="0"/>
              <a:t>On various QKD protocols(BB84, B92)</a:t>
            </a:r>
            <a:endParaRPr lang="en-IN" dirty="0"/>
          </a:p>
        </p:txBody>
      </p:sp>
    </p:spTree>
    <p:extLst>
      <p:ext uri="{BB962C8B-B14F-4D97-AF65-F5344CB8AC3E}">
        <p14:creationId xmlns:p14="http://schemas.microsoft.com/office/powerpoint/2010/main" val="1751575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nalysis of Quantum Key Distribution Protoco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3421" y="1227137"/>
            <a:ext cx="10155177" cy="4267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897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Ideation : To gather a Dataset </a:t>
            </a:r>
            <a:endParaRPr lang="en-IN" dirty="0"/>
          </a:p>
        </p:txBody>
      </p:sp>
      <p:sp>
        <p:nvSpPr>
          <p:cNvPr id="3" name="Content Placeholder 2"/>
          <p:cNvSpPr>
            <a:spLocks noGrp="1"/>
          </p:cNvSpPr>
          <p:nvPr>
            <p:ph idx="1"/>
          </p:nvPr>
        </p:nvSpPr>
        <p:spPr/>
        <p:txBody>
          <a:bodyPr/>
          <a:lstStyle/>
          <a:p>
            <a:r>
              <a:rPr lang="en-US" dirty="0" smtClean="0"/>
              <a:t>To </a:t>
            </a:r>
            <a:r>
              <a:rPr lang="en-IN" dirty="0" smtClean="0"/>
              <a:t>develop </a:t>
            </a:r>
            <a:r>
              <a:rPr lang="en-IN" dirty="0"/>
              <a:t>a simulation framework </a:t>
            </a:r>
            <a:r>
              <a:rPr lang="en-IN" dirty="0" smtClean="0"/>
              <a:t>to </a:t>
            </a:r>
            <a:r>
              <a:rPr lang="en-IN" dirty="0"/>
              <a:t>test existing cryptanalysis techniques (e.g., intercept-resend attacks, photon-number splitting) against different QKD protocols (BB84, </a:t>
            </a:r>
            <a:r>
              <a:rPr lang="en-IN" dirty="0" smtClean="0"/>
              <a:t>B92) </a:t>
            </a:r>
            <a:r>
              <a:rPr lang="en-IN" dirty="0"/>
              <a:t>under controlled conditions</a:t>
            </a:r>
            <a:r>
              <a:rPr lang="en-IN" dirty="0" smtClean="0"/>
              <a:t>.</a:t>
            </a:r>
          </a:p>
          <a:p>
            <a:r>
              <a:rPr lang="en-US" dirty="0"/>
              <a:t>This </a:t>
            </a:r>
            <a:r>
              <a:rPr lang="en-US" dirty="0" smtClean="0"/>
              <a:t>framework will </a:t>
            </a:r>
            <a:r>
              <a:rPr lang="en-US" dirty="0"/>
              <a:t>simulate the communication channel with noise, Alice (sender)'s actions, Eve's (eavesdropper) attacks, and Bob's (receiver) actions, including error correction (if applicable</a:t>
            </a:r>
            <a:r>
              <a:rPr lang="en-US" dirty="0" smtClean="0"/>
              <a:t>).</a:t>
            </a:r>
          </a:p>
          <a:p>
            <a:r>
              <a:rPr lang="en-US" dirty="0"/>
              <a:t>Will </a:t>
            </a:r>
            <a:r>
              <a:rPr lang="en-US" dirty="0" smtClean="0"/>
              <a:t>run </a:t>
            </a:r>
            <a:r>
              <a:rPr lang="en-US" dirty="0"/>
              <a:t>multiple simulations with varying parameters (e.g., noise level, Eve's attack strategy) to gather a comprehensive dataset.</a:t>
            </a:r>
            <a:endParaRPr lang="en-IN" dirty="0"/>
          </a:p>
        </p:txBody>
      </p:sp>
    </p:spTree>
    <p:extLst>
      <p:ext uri="{BB962C8B-B14F-4D97-AF65-F5344CB8AC3E}">
        <p14:creationId xmlns:p14="http://schemas.microsoft.com/office/powerpoint/2010/main" val="643834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Ideation : To create a ML model</a:t>
            </a:r>
            <a:endParaRPr lang="en-IN" dirty="0"/>
          </a:p>
        </p:txBody>
      </p:sp>
      <p:sp>
        <p:nvSpPr>
          <p:cNvPr id="3" name="Content Placeholder 2"/>
          <p:cNvSpPr>
            <a:spLocks noGrp="1"/>
          </p:cNvSpPr>
          <p:nvPr>
            <p:ph idx="1"/>
          </p:nvPr>
        </p:nvSpPr>
        <p:spPr/>
        <p:txBody>
          <a:bodyPr/>
          <a:lstStyle/>
          <a:p>
            <a:r>
              <a:rPr lang="en-US" dirty="0"/>
              <a:t>Once </a:t>
            </a:r>
            <a:r>
              <a:rPr lang="en-US" dirty="0" smtClean="0"/>
              <a:t>we </a:t>
            </a:r>
            <a:r>
              <a:rPr lang="en-US" dirty="0"/>
              <a:t>have simulation </a:t>
            </a:r>
            <a:r>
              <a:rPr lang="en-US" dirty="0" smtClean="0"/>
              <a:t>results, we will leverage </a:t>
            </a:r>
            <a:r>
              <a:rPr lang="en-US" dirty="0"/>
              <a:t>ML for deeper </a:t>
            </a:r>
            <a:r>
              <a:rPr lang="en-US" dirty="0" smtClean="0"/>
              <a:t>analysis</a:t>
            </a:r>
          </a:p>
          <a:p>
            <a:pPr lvl="1"/>
            <a:r>
              <a:rPr lang="en-US" b="1" dirty="0"/>
              <a:t>Identifying Attack Patterns:</a:t>
            </a:r>
            <a:r>
              <a:rPr lang="en-US" dirty="0"/>
              <a:t> </a:t>
            </a:r>
            <a:r>
              <a:rPr lang="en-US" dirty="0" smtClean="0"/>
              <a:t>Will train </a:t>
            </a:r>
            <a:r>
              <a:rPr lang="en-US" dirty="0"/>
              <a:t>a classification model (e.g., decision tree, Support Vector Machine) to classify successful Eve attacks based on simulation parameters. This can help identify patterns in successful attack strategies and noise conditions</a:t>
            </a:r>
            <a:r>
              <a:rPr lang="en-US" dirty="0" smtClean="0"/>
              <a:t>.</a:t>
            </a:r>
          </a:p>
          <a:p>
            <a:pPr lvl="1"/>
            <a:r>
              <a:rPr lang="en-US" b="1" dirty="0"/>
              <a:t>Predicting Eve's Success:</a:t>
            </a:r>
            <a:r>
              <a:rPr lang="en-US" dirty="0"/>
              <a:t> Train a regression model (e.g., linear regression, Random Forest) to predict Eve's success rate (percentage of key bits she can guess) based on various factors like noise level, chosen attack strategy, and protocol parameters. This can provide insights into the impact of different factors on Eve's effectiveness.</a:t>
            </a:r>
            <a:endParaRPr lang="en-IN" dirty="0"/>
          </a:p>
        </p:txBody>
      </p:sp>
    </p:spTree>
    <p:extLst>
      <p:ext uri="{BB962C8B-B14F-4D97-AF65-F5344CB8AC3E}">
        <p14:creationId xmlns:p14="http://schemas.microsoft.com/office/powerpoint/2010/main" val="3491306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Eve’s attacks on bb84 protocol</a:t>
            </a:r>
            <a:endParaRPr lang="en-IN" dirty="0"/>
          </a:p>
        </p:txBody>
      </p:sp>
      <p:sp>
        <p:nvSpPr>
          <p:cNvPr id="3" name="Content Placeholder 2"/>
          <p:cNvSpPr>
            <a:spLocks noGrp="1"/>
          </p:cNvSpPr>
          <p:nvPr>
            <p:ph idx="1"/>
          </p:nvPr>
        </p:nvSpPr>
        <p:spPr>
          <a:xfrm>
            <a:off x="922216" y="2594708"/>
            <a:ext cx="10181492" cy="3337169"/>
          </a:xfrm>
        </p:spPr>
        <p:txBody>
          <a:bodyPr>
            <a:normAutofit fontScale="92500"/>
          </a:bodyPr>
          <a:lstStyle/>
          <a:p>
            <a:r>
              <a:rPr lang="en-IN" b="1" u="sng" dirty="0"/>
              <a:t>Intercept-Resend Attack (IRA</a:t>
            </a:r>
            <a:r>
              <a:rPr lang="en-IN" b="1" u="sng" dirty="0" smtClean="0"/>
              <a:t>)</a:t>
            </a:r>
          </a:p>
          <a:p>
            <a:pPr lvl="1"/>
            <a:r>
              <a:rPr lang="en-US" dirty="0"/>
              <a:t>This is a fundamental attack where Eve intercepts qubits sent by Alice</a:t>
            </a:r>
            <a:r>
              <a:rPr lang="en-US" dirty="0" smtClean="0"/>
              <a:t>.</a:t>
            </a:r>
          </a:p>
          <a:p>
            <a:pPr lvl="1"/>
            <a:r>
              <a:rPr lang="en-US" dirty="0"/>
              <a:t>She then tries to measure the qubits in her own basis (rectilinear or diagonal), potentially introducing errors</a:t>
            </a:r>
            <a:r>
              <a:rPr lang="en-US" dirty="0" smtClean="0"/>
              <a:t>.</a:t>
            </a:r>
          </a:p>
          <a:p>
            <a:pPr lvl="1"/>
            <a:r>
              <a:rPr lang="en-US" dirty="0"/>
              <a:t>Eve resends the (potentially altered) qubits to Bob (receiver</a:t>
            </a:r>
            <a:r>
              <a:rPr lang="en-US" dirty="0" smtClean="0"/>
              <a:t>).</a:t>
            </a:r>
            <a:endParaRPr lang="en-US" b="1" u="sng" dirty="0" smtClean="0"/>
          </a:p>
          <a:p>
            <a:pPr lvl="1"/>
            <a:r>
              <a:rPr lang="en-US" b="1" u="sng" dirty="0" smtClean="0"/>
              <a:t>Working :</a:t>
            </a:r>
          </a:p>
          <a:p>
            <a:pPr lvl="2"/>
            <a:r>
              <a:rPr lang="en-US" dirty="0">
                <a:latin typeface="Arial" panose="020B0604020202020204" pitchFamily="34" charset="0"/>
              </a:rPr>
              <a:t>Simulate Eve receiving the </a:t>
            </a:r>
            <a:r>
              <a:rPr lang="en-US" dirty="0" err="1">
                <a:latin typeface="Arial" panose="020B0604020202020204" pitchFamily="34" charset="0"/>
              </a:rPr>
              <a:t>qubit</a:t>
            </a:r>
            <a:r>
              <a:rPr lang="en-US" dirty="0">
                <a:latin typeface="Arial" panose="020B0604020202020204" pitchFamily="34" charset="0"/>
              </a:rPr>
              <a:t> from the communication channel. </a:t>
            </a:r>
            <a:endParaRPr lang="en-US" dirty="0" smtClean="0">
              <a:latin typeface="Arial" panose="020B0604020202020204" pitchFamily="34" charset="0"/>
            </a:endParaRPr>
          </a:p>
          <a:p>
            <a:pPr lvl="2"/>
            <a:r>
              <a:rPr lang="en-US" dirty="0">
                <a:latin typeface="Arial" panose="020B0604020202020204" pitchFamily="34" charset="0"/>
              </a:rPr>
              <a:t>Implement a random choice for Eve's basis selection (rectilinear or diagonal). </a:t>
            </a:r>
            <a:endParaRPr lang="en-US" dirty="0" smtClean="0">
              <a:latin typeface="Arial" panose="020B0604020202020204" pitchFamily="34" charset="0"/>
            </a:endParaRPr>
          </a:p>
          <a:p>
            <a:pPr lvl="2"/>
            <a:r>
              <a:rPr lang="en-US" dirty="0">
                <a:latin typeface="Arial" panose="020B0604020202020204" pitchFamily="34" charset="0"/>
              </a:rPr>
              <a:t>Based on the chosen basis, simulate Eve measuring the </a:t>
            </a:r>
            <a:r>
              <a:rPr lang="en-US" dirty="0" err="1">
                <a:latin typeface="Arial" panose="020B0604020202020204" pitchFamily="34" charset="0"/>
              </a:rPr>
              <a:t>qubit</a:t>
            </a:r>
            <a:r>
              <a:rPr lang="en-US" dirty="0">
                <a:latin typeface="Arial" panose="020B0604020202020204" pitchFamily="34" charset="0"/>
              </a:rPr>
              <a:t> (potentially introducing a bit-flip error to represent an imperfect measurement). </a:t>
            </a:r>
            <a:endParaRPr lang="en-US" dirty="0" smtClean="0">
              <a:latin typeface="Arial" panose="020B0604020202020204" pitchFamily="34" charset="0"/>
            </a:endParaRPr>
          </a:p>
          <a:p>
            <a:pPr lvl="2"/>
            <a:r>
              <a:rPr lang="en-US" dirty="0">
                <a:latin typeface="Arial" panose="020B0604020202020204" pitchFamily="34" charset="0"/>
              </a:rPr>
              <a:t>Send the potentially altered </a:t>
            </a:r>
            <a:r>
              <a:rPr lang="en-US" dirty="0" err="1">
                <a:latin typeface="Arial" panose="020B0604020202020204" pitchFamily="34" charset="0"/>
              </a:rPr>
              <a:t>qubit</a:t>
            </a:r>
            <a:r>
              <a:rPr lang="en-US" dirty="0">
                <a:latin typeface="Arial" panose="020B0604020202020204" pitchFamily="34" charset="0"/>
              </a:rPr>
              <a:t> back to Bob through the simulated channel. </a:t>
            </a:r>
            <a:endParaRPr lang="en-US" dirty="0" smtClean="0">
              <a:latin typeface="Arial" panose="020B0604020202020204" pitchFamily="34" charset="0"/>
            </a:endParaRPr>
          </a:p>
          <a:p>
            <a:pPr lvl="2"/>
            <a:r>
              <a:rPr lang="en-US" dirty="0">
                <a:latin typeface="Arial" panose="020B0604020202020204" pitchFamily="34" charset="0"/>
              </a:rPr>
              <a:t>Track how many bits Eve manages to guess correctly based on her chosen basis and the actual basis used by Alice. Consider factors like the bit-flip error rate in the channel when calculating Eve's success rate.</a:t>
            </a:r>
          </a:p>
          <a:p>
            <a:pPr marL="914400" lvl="2" indent="0">
              <a:buNone/>
            </a:pPr>
            <a:endParaRPr lang="en-US" dirty="0">
              <a:latin typeface="Arial" panose="020B0604020202020204" pitchFamily="34" charset="0"/>
            </a:endParaRPr>
          </a:p>
          <a:p>
            <a:pPr lvl="2"/>
            <a:endParaRPr lang="en-US" dirty="0">
              <a:latin typeface="Arial" panose="020B0604020202020204" pitchFamily="34" charset="0"/>
            </a:endParaRPr>
          </a:p>
          <a:p>
            <a:pPr lvl="2"/>
            <a:endParaRPr lang="en-US" dirty="0">
              <a:latin typeface="Arial" panose="020B0604020202020204" pitchFamily="34" charset="0"/>
            </a:endParaRPr>
          </a:p>
          <a:p>
            <a:pPr lvl="2"/>
            <a:endParaRPr lang="en-US" dirty="0">
              <a:latin typeface="Arial" panose="020B0604020202020204" pitchFamily="34" charset="0"/>
            </a:endParaRPr>
          </a:p>
          <a:p>
            <a:pPr lvl="2"/>
            <a:endParaRPr lang="en-US" b="1" u="sng" dirty="0" smtClean="0"/>
          </a:p>
          <a:p>
            <a:pPr lvl="2"/>
            <a:endParaRPr lang="en-US" dirty="0" smtClean="0"/>
          </a:p>
        </p:txBody>
      </p:sp>
    </p:spTree>
    <p:extLst>
      <p:ext uri="{BB962C8B-B14F-4D97-AF65-F5344CB8AC3E}">
        <p14:creationId xmlns:p14="http://schemas.microsoft.com/office/powerpoint/2010/main" val="2124824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3816" y="300437"/>
            <a:ext cx="10515600" cy="1325563"/>
          </a:xfrm>
        </p:spPr>
        <p:txBody>
          <a:bodyPr/>
          <a:lstStyle/>
          <a:p>
            <a:r>
              <a:rPr lang="en-US" dirty="0"/>
              <a:t>Eve’s attacks on </a:t>
            </a:r>
            <a:r>
              <a:rPr lang="en-US" dirty="0" smtClean="0"/>
              <a:t>b92 </a:t>
            </a:r>
            <a:r>
              <a:rPr lang="en-US" dirty="0"/>
              <a:t>protocol</a:t>
            </a:r>
            <a:endParaRPr lang="en-IN" dirty="0"/>
          </a:p>
        </p:txBody>
      </p:sp>
      <p:sp>
        <p:nvSpPr>
          <p:cNvPr id="3" name="Content Placeholder 2"/>
          <p:cNvSpPr>
            <a:spLocks noGrp="1"/>
          </p:cNvSpPr>
          <p:nvPr>
            <p:ph idx="1"/>
          </p:nvPr>
        </p:nvSpPr>
        <p:spPr>
          <a:xfrm>
            <a:off x="1023816" y="2797173"/>
            <a:ext cx="10580077" cy="4060827"/>
          </a:xfrm>
        </p:spPr>
        <p:txBody>
          <a:bodyPr>
            <a:normAutofit/>
          </a:bodyPr>
          <a:lstStyle/>
          <a:p>
            <a:r>
              <a:rPr lang="en-IN" b="1" u="sng" dirty="0"/>
              <a:t>Intercept-Resend Attack (IRA</a:t>
            </a:r>
            <a:r>
              <a:rPr lang="en-IN" b="1" u="sng" dirty="0" smtClean="0"/>
              <a:t>)</a:t>
            </a:r>
          </a:p>
          <a:p>
            <a:pPr marL="742950" lvl="1" indent="-285750" eaLnBrk="0" fontAlgn="base" hangingPunct="0">
              <a:spcBef>
                <a:spcPct val="0"/>
              </a:spcBef>
              <a:spcAft>
                <a:spcPct val="0"/>
              </a:spcAft>
            </a:pPr>
            <a:r>
              <a:rPr lang="en-US" dirty="0"/>
              <a:t>Simulate Eve intercepting qubits sent by Alice. </a:t>
            </a:r>
          </a:p>
          <a:p>
            <a:pPr marL="742950" lvl="1" indent="-285750" eaLnBrk="0" fontAlgn="base" hangingPunct="0">
              <a:lnSpc>
                <a:spcPct val="100000"/>
              </a:lnSpc>
              <a:spcBef>
                <a:spcPct val="0"/>
              </a:spcBef>
              <a:spcAft>
                <a:spcPct val="0"/>
              </a:spcAft>
            </a:pPr>
            <a:r>
              <a:rPr lang="en-US" dirty="0"/>
              <a:t>Implement random choice for Eve's basis selection (plus or cross). </a:t>
            </a:r>
          </a:p>
          <a:p>
            <a:pPr marL="742950" lvl="1" indent="-285750" eaLnBrk="0" fontAlgn="base" hangingPunct="0">
              <a:lnSpc>
                <a:spcPct val="100000"/>
              </a:lnSpc>
              <a:spcBef>
                <a:spcPct val="0"/>
              </a:spcBef>
              <a:spcAft>
                <a:spcPct val="0"/>
              </a:spcAft>
            </a:pPr>
            <a:r>
              <a:rPr lang="en-US" dirty="0"/>
              <a:t>Based on the chosen basis, simulate Eve measuring the </a:t>
            </a:r>
            <a:r>
              <a:rPr lang="en-US" dirty="0" err="1"/>
              <a:t>qubit</a:t>
            </a:r>
            <a:r>
              <a:rPr lang="en-US" dirty="0"/>
              <a:t> (potentially introducing a bit-flip error). Unlike BB84, Eve might get more information in some scenarios due to B92 encoding.</a:t>
            </a:r>
          </a:p>
          <a:p>
            <a:pPr marL="742950" lvl="1" indent="-285750" eaLnBrk="0" fontAlgn="base" hangingPunct="0">
              <a:lnSpc>
                <a:spcPct val="100000"/>
              </a:lnSpc>
              <a:spcBef>
                <a:spcPct val="0"/>
              </a:spcBef>
              <a:spcAft>
                <a:spcPct val="0"/>
              </a:spcAft>
            </a:pPr>
            <a:r>
              <a:rPr lang="en-US" dirty="0"/>
              <a:t>Track how many bits Eve manages to guess correctly based on her chosen basis and the actual basis used by Alice. Consider factors like the bit-flip error rate in the channel when calculating Eve's success rate</a:t>
            </a:r>
            <a:r>
              <a:rPr lang="en-US" dirty="0" smtClean="0"/>
              <a:t>.</a:t>
            </a:r>
          </a:p>
          <a:p>
            <a:pPr marL="0" indent="0">
              <a:buNone/>
            </a:pPr>
            <a:endParaRPr lang="en-US" b="1" u="sng" dirty="0"/>
          </a:p>
          <a:p>
            <a:pPr marL="0" indent="0">
              <a:buNone/>
            </a:pPr>
            <a:endParaRPr lang="en-US" b="1" u="sng" dirty="0" smtClean="0"/>
          </a:p>
          <a:p>
            <a:pPr marL="0" indent="0">
              <a:buNone/>
            </a:pPr>
            <a:endParaRPr lang="en-US" b="1" u="sng" dirty="0"/>
          </a:p>
          <a:p>
            <a:pPr marL="0" indent="0">
              <a:buNone/>
            </a:pPr>
            <a:endParaRPr lang="en-US" b="1" u="sng" dirty="0"/>
          </a:p>
          <a:p>
            <a:pPr marL="0" indent="0">
              <a:buNone/>
            </a:pPr>
            <a:endParaRPr lang="en-US" b="1" u="sng" dirty="0" smtClean="0"/>
          </a:p>
        </p:txBody>
      </p:sp>
    </p:spTree>
    <p:extLst>
      <p:ext uri="{BB962C8B-B14F-4D97-AF65-F5344CB8AC3E}">
        <p14:creationId xmlns:p14="http://schemas.microsoft.com/office/powerpoint/2010/main" val="3035316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963966" y="2676984"/>
            <a:ext cx="10454312" cy="3082956"/>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IN" b="1" u="sng" dirty="0" smtClean="0"/>
              <a:t>Phishing Attack:</a:t>
            </a:r>
          </a:p>
          <a:p>
            <a:pPr lvl="1"/>
            <a:r>
              <a:rPr lang="en-US" dirty="0" smtClean="0"/>
              <a:t>This attack exploits the fact that B92 requires prior agreement on basis selection between Alice and Bob.</a:t>
            </a:r>
          </a:p>
          <a:p>
            <a:pPr lvl="1"/>
            <a:r>
              <a:rPr lang="en-US" dirty="0" smtClean="0"/>
              <a:t>Simulate Eve sending a fake basis selection message to Bob before the actual transmission.</a:t>
            </a:r>
          </a:p>
          <a:p>
            <a:pPr lvl="1"/>
            <a:r>
              <a:rPr lang="en-US" dirty="0" smtClean="0"/>
              <a:t>If Bob accepts the fake message, subsequent communication might be vulnerable.</a:t>
            </a:r>
            <a:endParaRPr lang="en-US" b="1" u="sng" dirty="0" smtClean="0"/>
          </a:p>
          <a:p>
            <a:pPr marL="0" indent="0">
              <a:buFont typeface="Arial"/>
              <a:buNone/>
            </a:pPr>
            <a:endParaRPr lang="en-US" b="1" u="sng" dirty="0" smtClean="0"/>
          </a:p>
          <a:p>
            <a:pPr marL="0" indent="0">
              <a:buFont typeface="Arial"/>
              <a:buNone/>
            </a:pPr>
            <a:endParaRPr lang="en-US" b="1" u="sng" dirty="0" smtClean="0"/>
          </a:p>
          <a:p>
            <a:pPr marL="0" indent="0">
              <a:buFont typeface="Arial"/>
              <a:buNone/>
            </a:pPr>
            <a:endParaRPr lang="en-US" b="1" u="sng" dirty="0" smtClean="0"/>
          </a:p>
          <a:p>
            <a:pPr marL="0" indent="0">
              <a:buFont typeface="Arial"/>
              <a:buNone/>
            </a:pPr>
            <a:endParaRPr lang="en-US" b="1" u="sng" dirty="0" smtClean="0"/>
          </a:p>
          <a:p>
            <a:pPr marL="0" indent="0">
              <a:buFont typeface="Arial"/>
              <a:buNone/>
            </a:pPr>
            <a:endParaRPr lang="en-US" b="1" u="sng" dirty="0" smtClean="0"/>
          </a:p>
        </p:txBody>
      </p:sp>
      <p:sp>
        <p:nvSpPr>
          <p:cNvPr id="6" name="Title 1"/>
          <p:cNvSpPr>
            <a:spLocks noGrp="1"/>
          </p:cNvSpPr>
          <p:nvPr>
            <p:ph type="title"/>
          </p:nvPr>
        </p:nvSpPr>
        <p:spPr/>
        <p:txBody>
          <a:bodyPr/>
          <a:lstStyle/>
          <a:p>
            <a:r>
              <a:rPr lang="en-US" dirty="0"/>
              <a:t>Eve’s attacks on </a:t>
            </a:r>
            <a:r>
              <a:rPr lang="en-US" dirty="0" smtClean="0"/>
              <a:t>b92 </a:t>
            </a:r>
            <a:r>
              <a:rPr lang="en-US" dirty="0"/>
              <a:t>protocol</a:t>
            </a:r>
            <a:endParaRPr lang="en-IN" dirty="0"/>
          </a:p>
        </p:txBody>
      </p:sp>
    </p:spTree>
    <p:extLst>
      <p:ext uri="{BB962C8B-B14F-4D97-AF65-F5344CB8AC3E}">
        <p14:creationId xmlns:p14="http://schemas.microsoft.com/office/powerpoint/2010/main" val="3617170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7260" y="294709"/>
            <a:ext cx="10515600" cy="1325563"/>
          </a:xfrm>
        </p:spPr>
        <p:txBody>
          <a:bodyPr/>
          <a:lstStyle/>
          <a:p>
            <a:r>
              <a:rPr lang="en-US" dirty="0" smtClean="0"/>
              <a:t>Fields that my dataset will have</a:t>
            </a:r>
            <a:endParaRPr lang="en-IN" dirty="0"/>
          </a:p>
        </p:txBody>
      </p:sp>
      <p:sp>
        <p:nvSpPr>
          <p:cNvPr id="3" name="Content Placeholder 2"/>
          <p:cNvSpPr>
            <a:spLocks noGrp="1"/>
          </p:cNvSpPr>
          <p:nvPr>
            <p:ph idx="1"/>
          </p:nvPr>
        </p:nvSpPr>
        <p:spPr>
          <a:xfrm>
            <a:off x="1047260" y="2196121"/>
            <a:ext cx="10306540" cy="3649785"/>
          </a:xfrm>
        </p:spPr>
        <p:txBody>
          <a:bodyPr>
            <a:normAutofit fontScale="92500" lnSpcReduction="10000"/>
          </a:bodyPr>
          <a:lstStyle/>
          <a:p>
            <a:r>
              <a:rPr lang="en-IN" b="1" u="sng" dirty="0"/>
              <a:t>Protocol Parameters</a:t>
            </a:r>
            <a:r>
              <a:rPr lang="en-IN" b="1" u="sng" dirty="0" smtClean="0"/>
              <a:t>:</a:t>
            </a:r>
          </a:p>
          <a:p>
            <a:pPr lvl="1"/>
            <a:r>
              <a:rPr lang="en-IN" b="1" dirty="0"/>
              <a:t>Protocol Type:</a:t>
            </a:r>
            <a:r>
              <a:rPr lang="en-IN" dirty="0"/>
              <a:t> Categorical variable indicating the QKD protocol used (e.g., BB84, </a:t>
            </a:r>
            <a:r>
              <a:rPr lang="en-IN" dirty="0" smtClean="0"/>
              <a:t>B92).</a:t>
            </a:r>
          </a:p>
          <a:p>
            <a:r>
              <a:rPr lang="en-IN" b="1" u="sng" dirty="0" smtClean="0"/>
              <a:t>Channel </a:t>
            </a:r>
            <a:r>
              <a:rPr lang="en-IN" b="1" u="sng" dirty="0"/>
              <a:t>Characteristics</a:t>
            </a:r>
            <a:r>
              <a:rPr lang="en-IN" b="1" u="sng" dirty="0" smtClean="0"/>
              <a:t>:</a:t>
            </a:r>
          </a:p>
          <a:p>
            <a:pPr lvl="1"/>
            <a:r>
              <a:rPr lang="en-US" b="1" dirty="0"/>
              <a:t>Bit Error Rate (BER):</a:t>
            </a:r>
            <a:r>
              <a:rPr lang="en-US" dirty="0"/>
              <a:t> Continuous variable representing the probability of a bit flip during transmission</a:t>
            </a:r>
            <a:r>
              <a:rPr lang="en-US" dirty="0" smtClean="0"/>
              <a:t>.</a:t>
            </a:r>
          </a:p>
          <a:p>
            <a:pPr lvl="1"/>
            <a:r>
              <a:rPr lang="en-US" b="1" dirty="0"/>
              <a:t>Noise Level:</a:t>
            </a:r>
            <a:r>
              <a:rPr lang="en-US" dirty="0"/>
              <a:t> Continuous variable representing the overall noise affecting the channel.</a:t>
            </a:r>
            <a:endParaRPr lang="en-IN" b="1" u="sng" dirty="0" smtClean="0"/>
          </a:p>
          <a:p>
            <a:r>
              <a:rPr lang="en-IN" b="1" u="sng" dirty="0"/>
              <a:t>Eve's Attack Strategy</a:t>
            </a:r>
            <a:r>
              <a:rPr lang="en-IN" b="1" u="sng" dirty="0" smtClean="0"/>
              <a:t>:</a:t>
            </a:r>
          </a:p>
          <a:p>
            <a:pPr lvl="1"/>
            <a:r>
              <a:rPr lang="en-US" b="1" dirty="0"/>
              <a:t>Attack Type:</a:t>
            </a:r>
            <a:r>
              <a:rPr lang="en-US" dirty="0"/>
              <a:t> Categorical variable indicating the specific attack employed by Eve (e.g., Intercept-Resend Attack (IRA</a:t>
            </a:r>
            <a:r>
              <a:rPr lang="en-US" dirty="0" smtClean="0"/>
              <a:t>), Phishing attack)</a:t>
            </a:r>
            <a:endParaRPr lang="en-IN" b="1" u="sng" dirty="0" smtClean="0"/>
          </a:p>
          <a:p>
            <a:r>
              <a:rPr lang="en-IN" b="1" u="sng" dirty="0"/>
              <a:t>Eve's Success Rate</a:t>
            </a:r>
            <a:r>
              <a:rPr lang="en-IN" b="1" u="sng" dirty="0" smtClean="0"/>
              <a:t>:</a:t>
            </a:r>
          </a:p>
          <a:p>
            <a:pPr lvl="1"/>
            <a:r>
              <a:rPr lang="en-US" b="1" dirty="0"/>
              <a:t>Key Bits Guessed:</a:t>
            </a:r>
            <a:r>
              <a:rPr lang="en-US" dirty="0"/>
              <a:t> Continuous variable representing the percentage of key bits Eve can correctly guess or the information she gains about the key.</a:t>
            </a:r>
            <a:endParaRPr lang="en-IN" b="1" u="sng" dirty="0" smtClean="0"/>
          </a:p>
          <a:p>
            <a:pPr lvl="1"/>
            <a:endParaRPr lang="en-IN" b="1" u="sng" dirty="0"/>
          </a:p>
        </p:txBody>
      </p:sp>
    </p:spTree>
    <p:extLst>
      <p:ext uri="{BB962C8B-B14F-4D97-AF65-F5344CB8AC3E}">
        <p14:creationId xmlns:p14="http://schemas.microsoft.com/office/powerpoint/2010/main" val="16205153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2906" y="296984"/>
            <a:ext cx="10515600" cy="1325563"/>
          </a:xfrm>
        </p:spPr>
        <p:txBody>
          <a:bodyPr>
            <a:normAutofit fontScale="90000"/>
          </a:bodyPr>
          <a:lstStyle/>
          <a:p>
            <a:r>
              <a:rPr lang="en-US" dirty="0" smtClean="0"/>
              <a:t>How can I distinguish between these attacks?</a:t>
            </a:r>
            <a:endParaRPr lang="en-IN" dirty="0"/>
          </a:p>
        </p:txBody>
      </p:sp>
      <p:sp>
        <p:nvSpPr>
          <p:cNvPr id="3" name="Content Placeholder 2"/>
          <p:cNvSpPr>
            <a:spLocks noGrp="1"/>
          </p:cNvSpPr>
          <p:nvPr>
            <p:ph idx="1"/>
          </p:nvPr>
        </p:nvSpPr>
        <p:spPr>
          <a:xfrm>
            <a:off x="821591" y="2102339"/>
            <a:ext cx="10455031" cy="3860799"/>
          </a:xfrm>
        </p:spPr>
        <p:txBody>
          <a:bodyPr>
            <a:normAutofit fontScale="92500"/>
          </a:bodyPr>
          <a:lstStyle/>
          <a:p>
            <a:r>
              <a:rPr lang="en-US" b="1" dirty="0"/>
              <a:t>Success Rate:</a:t>
            </a:r>
            <a:r>
              <a:rPr lang="en-US" dirty="0"/>
              <a:t> Analyze the percentage of key bits Eve can correctly guess or the information she gains about the key. This can vary depending on the attack and the success of Eve's actions</a:t>
            </a:r>
            <a:r>
              <a:rPr lang="en-US" dirty="0" smtClean="0"/>
              <a:t>.</a:t>
            </a:r>
          </a:p>
          <a:p>
            <a:r>
              <a:rPr lang="en-US" b="1" dirty="0" smtClean="0"/>
              <a:t>Noise </a:t>
            </a:r>
            <a:r>
              <a:rPr lang="en-US" b="1" dirty="0"/>
              <a:t>Level:</a:t>
            </a:r>
            <a:r>
              <a:rPr lang="en-US" dirty="0"/>
              <a:t> Noise can introduce bit flips, potentially masking Eve's actions or making it harder for Bob to detect errors. However, excessive noise can also hinder Eve's ability to measure qubits accurately</a:t>
            </a:r>
            <a:r>
              <a:rPr lang="en-US" dirty="0" smtClean="0"/>
              <a:t>.</a:t>
            </a:r>
          </a:p>
          <a:p>
            <a:pPr lvl="1"/>
            <a:r>
              <a:rPr lang="en-US" b="1" dirty="0"/>
              <a:t>High noise might render IRA and phishing attacks in B92 less effective due to unreliable Eve measurements. </a:t>
            </a:r>
            <a:endParaRPr lang="en-US" b="1" dirty="0" smtClean="0"/>
          </a:p>
          <a:p>
            <a:r>
              <a:rPr lang="en-US" b="1" dirty="0"/>
              <a:t>Bit Error Rate (BER):</a:t>
            </a:r>
            <a:r>
              <a:rPr lang="en-US" dirty="0"/>
              <a:t> A higher BER generally benefits Eve. Increased errors make it harder to distinguish legitimate qubits from those tampered with </a:t>
            </a:r>
            <a:r>
              <a:rPr lang="en-US" dirty="0" smtClean="0"/>
              <a:t>by </a:t>
            </a:r>
            <a:r>
              <a:rPr lang="en-US" dirty="0"/>
              <a:t>Eve</a:t>
            </a:r>
            <a:r>
              <a:rPr lang="en-US" dirty="0" smtClean="0"/>
              <a:t>.</a:t>
            </a:r>
          </a:p>
          <a:p>
            <a:pPr lvl="1"/>
            <a:r>
              <a:rPr lang="en-US" dirty="0"/>
              <a:t>BB84 vs. B92: </a:t>
            </a:r>
            <a:r>
              <a:rPr lang="en-US" b="1" dirty="0"/>
              <a:t>Both are affected, but B92 might be slightly more sensitive due to two-</a:t>
            </a:r>
            <a:r>
              <a:rPr lang="en-US" b="1" dirty="0" err="1"/>
              <a:t>qubit</a:t>
            </a:r>
            <a:r>
              <a:rPr lang="en-US" b="1" dirty="0"/>
              <a:t> encoding (errors in either </a:t>
            </a:r>
            <a:r>
              <a:rPr lang="en-US" b="1" dirty="0" err="1"/>
              <a:t>qubit</a:t>
            </a:r>
            <a:r>
              <a:rPr lang="en-US" b="1" dirty="0"/>
              <a:t> can affect Eve's information gain).</a:t>
            </a:r>
            <a:endParaRPr lang="en-US" b="1" dirty="0" smtClean="0"/>
          </a:p>
          <a:p>
            <a:pPr marL="228600" lvl="1">
              <a:spcBef>
                <a:spcPts val="1000"/>
              </a:spcBef>
            </a:pPr>
            <a:r>
              <a:rPr lang="en-US" sz="2600" b="1" dirty="0"/>
              <a:t>The effectiveness of these factors depends on the specific implementation of the QKD protocol </a:t>
            </a:r>
            <a:endParaRPr lang="en-US" b="1" dirty="0" smtClean="0"/>
          </a:p>
          <a:p>
            <a:pPr lvl="1"/>
            <a:endParaRPr lang="en-US" dirty="0" smtClean="0"/>
          </a:p>
        </p:txBody>
      </p:sp>
    </p:spTree>
    <p:extLst>
      <p:ext uri="{BB962C8B-B14F-4D97-AF65-F5344CB8AC3E}">
        <p14:creationId xmlns:p14="http://schemas.microsoft.com/office/powerpoint/2010/main" val="32476570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and Dataset</a:t>
            </a:r>
            <a:endParaRPr lang="en-IN" dirty="0"/>
          </a:p>
        </p:txBody>
      </p:sp>
      <p:sp>
        <p:nvSpPr>
          <p:cNvPr id="3" name="Rectangle 2"/>
          <p:cNvSpPr/>
          <p:nvPr/>
        </p:nvSpPr>
        <p:spPr>
          <a:xfrm>
            <a:off x="1164492" y="2011682"/>
            <a:ext cx="9659816" cy="738664"/>
          </a:xfrm>
          <a:prstGeom prst="rect">
            <a:avLst/>
          </a:prstGeom>
        </p:spPr>
        <p:txBody>
          <a:bodyPr wrap="square">
            <a:spAutoFit/>
          </a:bodyPr>
          <a:lstStyle/>
          <a:p>
            <a:r>
              <a:rPr lang="en-IN" sz="2400" b="1" dirty="0" smtClean="0"/>
              <a:t>CODE:</a:t>
            </a:r>
          </a:p>
          <a:p>
            <a:r>
              <a:rPr lang="en-IN" dirty="0" smtClean="0">
                <a:solidFill>
                  <a:srgbClr val="0070C0"/>
                </a:solidFill>
              </a:rPr>
              <a:t>https</a:t>
            </a:r>
            <a:r>
              <a:rPr lang="en-IN" dirty="0">
                <a:solidFill>
                  <a:srgbClr val="0070C0"/>
                </a:solidFill>
              </a:rPr>
              <a:t>://colab.research.google.com/drive/1vJcl0dmOW2cfUb7t_oz_zMAR_Xvcd6ge?usp=sharing</a:t>
            </a:r>
          </a:p>
        </p:txBody>
      </p:sp>
      <p:sp>
        <p:nvSpPr>
          <p:cNvPr id="4" name="Rectangle 3"/>
          <p:cNvSpPr/>
          <p:nvPr/>
        </p:nvSpPr>
        <p:spPr>
          <a:xfrm>
            <a:off x="1164492" y="2898728"/>
            <a:ext cx="9659816" cy="1015663"/>
          </a:xfrm>
          <a:prstGeom prst="rect">
            <a:avLst/>
          </a:prstGeom>
        </p:spPr>
        <p:txBody>
          <a:bodyPr wrap="square">
            <a:spAutoFit/>
          </a:bodyPr>
          <a:lstStyle/>
          <a:p>
            <a:r>
              <a:rPr lang="en-IN" sz="2400" b="1" dirty="0" smtClean="0"/>
              <a:t>DATASET:</a:t>
            </a:r>
          </a:p>
          <a:p>
            <a:r>
              <a:rPr lang="en-IN" dirty="0">
                <a:solidFill>
                  <a:srgbClr val="0070C0"/>
                </a:solidFill>
              </a:rPr>
              <a:t>https://</a:t>
            </a:r>
            <a:r>
              <a:rPr lang="en-IN" dirty="0" smtClean="0">
                <a:solidFill>
                  <a:srgbClr val="0070C0"/>
                </a:solidFill>
              </a:rPr>
              <a:t>docs.google.com/spreadsheets/d/1WyYqd5s6pQXeSbHwTXqDPdgLeem8fX_WMajBfmmlFE/edit?usp=sharing</a:t>
            </a:r>
            <a:endParaRPr lang="en-IN" dirty="0">
              <a:solidFill>
                <a:srgbClr val="0070C0"/>
              </a:solidFill>
            </a:endParaRPr>
          </a:p>
        </p:txBody>
      </p:sp>
    </p:spTree>
    <p:extLst>
      <p:ext uri="{BB962C8B-B14F-4D97-AF65-F5344CB8AC3E}">
        <p14:creationId xmlns:p14="http://schemas.microsoft.com/office/powerpoint/2010/main" val="31119410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9613" y="0"/>
            <a:ext cx="10058400" cy="1755416"/>
          </a:xfrm>
        </p:spPr>
        <p:txBody>
          <a:bodyPr/>
          <a:lstStyle/>
          <a:p>
            <a:r>
              <a:rPr lang="en-US" dirty="0" smtClean="0"/>
              <a:t>Output Screenshots</a:t>
            </a:r>
            <a:endParaRPr lang="en-IN" dirty="0"/>
          </a:p>
        </p:txBody>
      </p:sp>
      <p:pic>
        <p:nvPicPr>
          <p:cNvPr id="5" name="Picture 4"/>
          <p:cNvPicPr>
            <a:picLocks noChangeAspect="1"/>
          </p:cNvPicPr>
          <p:nvPr/>
        </p:nvPicPr>
        <p:blipFill rotWithShape="1">
          <a:blip r:embed="rId2"/>
          <a:srcRect r="37957"/>
          <a:stretch/>
        </p:blipFill>
        <p:spPr>
          <a:xfrm>
            <a:off x="661421" y="3185810"/>
            <a:ext cx="2985185" cy="228326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p:cNvPicPr>
            <a:picLocks noChangeAspect="1"/>
          </p:cNvPicPr>
          <p:nvPr/>
        </p:nvPicPr>
        <p:blipFill>
          <a:blip r:embed="rId3"/>
          <a:stretch>
            <a:fillRect/>
          </a:stretch>
        </p:blipFill>
        <p:spPr>
          <a:xfrm>
            <a:off x="8419753" y="3185810"/>
            <a:ext cx="3179429" cy="228326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p:cNvPicPr>
            <a:picLocks noChangeAspect="1"/>
          </p:cNvPicPr>
          <p:nvPr/>
        </p:nvPicPr>
        <p:blipFill>
          <a:blip r:embed="rId4"/>
          <a:stretch>
            <a:fillRect/>
          </a:stretch>
        </p:blipFill>
        <p:spPr>
          <a:xfrm>
            <a:off x="3723608" y="3185810"/>
            <a:ext cx="4619143" cy="228326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Rectangle 8"/>
          <p:cNvSpPr/>
          <p:nvPr/>
        </p:nvSpPr>
        <p:spPr>
          <a:xfrm>
            <a:off x="1164492" y="2011682"/>
            <a:ext cx="9659816" cy="523220"/>
          </a:xfrm>
          <a:prstGeom prst="rect">
            <a:avLst/>
          </a:prstGeom>
        </p:spPr>
        <p:txBody>
          <a:bodyPr wrap="square">
            <a:spAutoFit/>
          </a:bodyPr>
          <a:lstStyle/>
          <a:p>
            <a:r>
              <a:rPr lang="en-US" sz="2800" b="1" dirty="0" smtClean="0"/>
              <a:t>Accuracy(Max) : </a:t>
            </a:r>
            <a:r>
              <a:rPr lang="en-US" sz="2800" dirty="0" smtClean="0"/>
              <a:t>67%</a:t>
            </a:r>
            <a:endParaRPr lang="en-IN" dirty="0"/>
          </a:p>
        </p:txBody>
      </p:sp>
    </p:spTree>
    <p:extLst>
      <p:ext uri="{BB962C8B-B14F-4D97-AF65-F5344CB8AC3E}">
        <p14:creationId xmlns:p14="http://schemas.microsoft.com/office/powerpoint/2010/main" val="3041164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Quantum Cryptography</a:t>
            </a:r>
            <a:endParaRPr lang="en-IN" dirty="0"/>
          </a:p>
        </p:txBody>
      </p:sp>
      <p:sp>
        <p:nvSpPr>
          <p:cNvPr id="3" name="Content Placeholder 2"/>
          <p:cNvSpPr>
            <a:spLocks noGrp="1"/>
          </p:cNvSpPr>
          <p:nvPr>
            <p:ph idx="1"/>
          </p:nvPr>
        </p:nvSpPr>
        <p:spPr/>
        <p:txBody>
          <a:bodyPr>
            <a:normAutofit/>
          </a:bodyPr>
          <a:lstStyle/>
          <a:p>
            <a:r>
              <a:rPr lang="en-IN" b="1" dirty="0"/>
              <a:t>Quantum cryptography</a:t>
            </a:r>
            <a:r>
              <a:rPr lang="en-IN" dirty="0"/>
              <a:t> is a method of </a:t>
            </a:r>
            <a:r>
              <a:rPr lang="en-IN" u="sng" dirty="0">
                <a:hlinkClick r:id="rId2"/>
              </a:rPr>
              <a:t>encryption</a:t>
            </a:r>
            <a:r>
              <a:rPr lang="en-IN" dirty="0"/>
              <a:t> that uses the naturally occurring </a:t>
            </a:r>
            <a:r>
              <a:rPr lang="en-IN" b="1" dirty="0"/>
              <a:t>properties of quantum mechanics</a:t>
            </a:r>
            <a:r>
              <a:rPr lang="en-IN" dirty="0"/>
              <a:t> to secure and transmit data in a way that cannot be hacked</a:t>
            </a:r>
            <a:r>
              <a:rPr lang="en-IN" dirty="0" smtClean="0"/>
              <a:t>.</a:t>
            </a:r>
          </a:p>
          <a:p>
            <a:r>
              <a:rPr lang="en-IN" dirty="0"/>
              <a:t>Quantum cryptography </a:t>
            </a:r>
            <a:r>
              <a:rPr lang="en-IN" b="1" dirty="0"/>
              <a:t>uses individual particles of light, or photons</a:t>
            </a:r>
            <a:r>
              <a:rPr lang="en-IN" dirty="0"/>
              <a:t>, to transmit data over </a:t>
            </a:r>
            <a:r>
              <a:rPr lang="en-IN" dirty="0" err="1"/>
              <a:t>fiber</a:t>
            </a:r>
            <a:r>
              <a:rPr lang="en-IN" dirty="0"/>
              <a:t> optic wire. The photons represent </a:t>
            </a:r>
            <a:r>
              <a:rPr lang="en-IN" u="sng" dirty="0">
                <a:hlinkClick r:id="rId3"/>
              </a:rPr>
              <a:t>binary</a:t>
            </a:r>
            <a:r>
              <a:rPr lang="en-IN" dirty="0"/>
              <a:t> bits. </a:t>
            </a:r>
            <a:endParaRPr lang="en-IN" dirty="0" smtClean="0"/>
          </a:p>
          <a:p>
            <a:r>
              <a:rPr lang="en-IN" dirty="0"/>
              <a:t>Photons are used for quantum cryptography because they offer all the necessary qualities needed: </a:t>
            </a:r>
            <a:r>
              <a:rPr lang="en-IN" b="1" dirty="0"/>
              <a:t>Their behaviour is well understood, and they are information carriers in optical fibre cables</a:t>
            </a:r>
            <a:r>
              <a:rPr lang="en-IN" dirty="0"/>
              <a:t>. One of the best-known examples of quantum cryptography currently is </a:t>
            </a:r>
            <a:r>
              <a:rPr lang="en-IN" b="1" dirty="0"/>
              <a:t>quantum key distribution</a:t>
            </a:r>
            <a:r>
              <a:rPr lang="en-IN" dirty="0"/>
              <a:t> (</a:t>
            </a:r>
            <a:r>
              <a:rPr lang="en-IN" u="sng" dirty="0">
                <a:hlinkClick r:id="rId4"/>
              </a:rPr>
              <a:t>QKD</a:t>
            </a:r>
            <a:r>
              <a:rPr lang="en-IN" dirty="0"/>
              <a:t>), which provides a secure method for key exchange</a:t>
            </a:r>
          </a:p>
        </p:txBody>
      </p:sp>
    </p:spTree>
    <p:extLst>
      <p:ext uri="{BB962C8B-B14F-4D97-AF65-F5344CB8AC3E}">
        <p14:creationId xmlns:p14="http://schemas.microsoft.com/office/powerpoint/2010/main" val="1160224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IN" dirty="0"/>
          </a:p>
        </p:txBody>
      </p:sp>
    </p:spTree>
    <p:extLst>
      <p:ext uri="{BB962C8B-B14F-4D97-AF65-F5344CB8AC3E}">
        <p14:creationId xmlns:p14="http://schemas.microsoft.com/office/powerpoint/2010/main" val="3876264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Quantum Cryptography Works?</a:t>
            </a:r>
            <a:endParaRPr lang="en-IN" dirty="0"/>
          </a:p>
        </p:txBody>
      </p:sp>
      <p:sp>
        <p:nvSpPr>
          <p:cNvPr id="3" name="Content Placeholder 2"/>
          <p:cNvSpPr>
            <a:spLocks noGrp="1"/>
          </p:cNvSpPr>
          <p:nvPr>
            <p:ph idx="1"/>
          </p:nvPr>
        </p:nvSpPr>
        <p:spPr/>
        <p:txBody>
          <a:bodyPr>
            <a:normAutofit/>
          </a:bodyPr>
          <a:lstStyle/>
          <a:p>
            <a:r>
              <a:rPr lang="en-US" dirty="0" smtClean="0"/>
              <a:t>Regular encryption, the kind you use every day for online banking or sending emails, scrambles information with a key. This key is like a complex password that unlocks the scrambled data. The problem is, these keys can be broken by powerful computers.</a:t>
            </a:r>
          </a:p>
          <a:p>
            <a:r>
              <a:rPr lang="en-US" dirty="0" smtClean="0"/>
              <a:t>Quantum cryptography steps in to solve this problem. It uses the weird world of quantum mechanics to create unbreakable keys.</a:t>
            </a:r>
          </a:p>
          <a:p>
            <a:r>
              <a:rPr lang="en-US" b="1" dirty="0" smtClean="0"/>
              <a:t>The Player: Photons:</a:t>
            </a:r>
            <a:r>
              <a:rPr lang="en-US" dirty="0" smtClean="0"/>
              <a:t> Quantum cryptography uses light particles called photons to transmit the key. These photons are special because they can be in multiple states at once (superposition) and linked together (entanglement).</a:t>
            </a:r>
            <a:endParaRPr lang="en-IN" dirty="0"/>
          </a:p>
        </p:txBody>
      </p:sp>
    </p:spTree>
    <p:extLst>
      <p:ext uri="{BB962C8B-B14F-4D97-AF65-F5344CB8AC3E}">
        <p14:creationId xmlns:p14="http://schemas.microsoft.com/office/powerpoint/2010/main" val="1499745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smtClean="0"/>
              <a:t>How Quantum Cryptography Works?</a:t>
            </a:r>
            <a:endParaRPr lang="en-IN" dirty="0"/>
          </a:p>
        </p:txBody>
      </p:sp>
      <p:sp>
        <p:nvSpPr>
          <p:cNvPr id="3" name="Content Placeholder 2"/>
          <p:cNvSpPr>
            <a:spLocks noGrp="1"/>
          </p:cNvSpPr>
          <p:nvPr>
            <p:ph idx="1"/>
          </p:nvPr>
        </p:nvSpPr>
        <p:spPr>
          <a:xfrm>
            <a:off x="898768" y="2602522"/>
            <a:ext cx="10418817" cy="2913537"/>
          </a:xfrm>
        </p:spPr>
        <p:txBody>
          <a:bodyPr>
            <a:normAutofit lnSpcReduction="10000"/>
          </a:bodyPr>
          <a:lstStyle/>
          <a:p>
            <a:r>
              <a:rPr lang="en-US" b="1" dirty="0" smtClean="0"/>
              <a:t>Unbreakable Key Delivery (QKD):</a:t>
            </a:r>
            <a:r>
              <a:rPr lang="en-US" dirty="0" smtClean="0"/>
              <a:t> This is where the magic happens. QKD protocols define how these photons are sent and measured. The sender transmits photons in random quantum states, like their polarization (vertical, horizontal, etc.).</a:t>
            </a:r>
          </a:p>
          <a:p>
            <a:r>
              <a:rPr lang="en-US" b="1" dirty="0" smtClean="0"/>
              <a:t>Security Through Uncertainty:</a:t>
            </a:r>
            <a:r>
              <a:rPr lang="en-US" dirty="0" smtClean="0"/>
              <a:t> Here's the cool part. If someone (an eavesdropper) tries to peek at the photons, they disturb their quantum state, alerting the sender and receiver. This is based on the Heisenberg uncertainty principle, a law of quantum mechanics.</a:t>
            </a:r>
          </a:p>
          <a:p>
            <a:r>
              <a:rPr lang="en-US" b="1" dirty="0" smtClean="0"/>
              <a:t>Key Verification:</a:t>
            </a:r>
            <a:r>
              <a:rPr lang="en-US" dirty="0" smtClean="0"/>
              <a:t> Both sender and receiver compare their measurements of a small portion of the photons. If they match and no eavesdropping is detected, they can use the remaining photons to build a shared secret key.</a:t>
            </a:r>
            <a:endParaRPr lang="en-IN" dirty="0"/>
          </a:p>
        </p:txBody>
      </p:sp>
    </p:spTree>
    <p:extLst>
      <p:ext uri="{BB962C8B-B14F-4D97-AF65-F5344CB8AC3E}">
        <p14:creationId xmlns:p14="http://schemas.microsoft.com/office/powerpoint/2010/main" val="2989947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key exchange - What makes Quantum Cryptography secure? - Cryptography Stack  Exchange"/>
          <p:cNvPicPr/>
          <p:nvPr/>
        </p:nvPicPr>
        <p:blipFill>
          <a:blip r:embed="rId2">
            <a:extLst>
              <a:ext uri="{28A0092B-C50C-407E-A947-70E740481C1C}">
                <a14:useLocalDpi xmlns:a14="http://schemas.microsoft.com/office/drawing/2010/main" val="0"/>
              </a:ext>
            </a:extLst>
          </a:blip>
          <a:srcRect/>
          <a:stretch>
            <a:fillRect/>
          </a:stretch>
        </p:blipFill>
        <p:spPr bwMode="auto">
          <a:xfrm>
            <a:off x="1048358" y="1134134"/>
            <a:ext cx="10005923" cy="4497122"/>
          </a:xfrm>
          <a:prstGeom prst="rect">
            <a:avLst/>
          </a:prstGeom>
          <a:noFill/>
          <a:ln>
            <a:noFill/>
          </a:ln>
        </p:spPr>
      </p:pic>
    </p:spTree>
    <p:extLst>
      <p:ext uri="{BB962C8B-B14F-4D97-AF65-F5344CB8AC3E}">
        <p14:creationId xmlns:p14="http://schemas.microsoft.com/office/powerpoint/2010/main" val="1800695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QKD in action</a:t>
            </a:r>
            <a:endParaRPr lang="en-IN" dirty="0"/>
          </a:p>
        </p:txBody>
      </p:sp>
      <p:sp>
        <p:nvSpPr>
          <p:cNvPr id="3" name="Content Placeholder 2"/>
          <p:cNvSpPr>
            <a:spLocks noGrp="1"/>
          </p:cNvSpPr>
          <p:nvPr>
            <p:ph idx="1"/>
          </p:nvPr>
        </p:nvSpPr>
        <p:spPr>
          <a:xfrm>
            <a:off x="838199" y="2571184"/>
            <a:ext cx="10695915" cy="3476531"/>
          </a:xfrm>
        </p:spPr>
        <p:txBody>
          <a:bodyPr>
            <a:normAutofit/>
          </a:bodyPr>
          <a:lstStyle/>
          <a:p>
            <a:pPr marL="0" indent="0">
              <a:buNone/>
            </a:pPr>
            <a:r>
              <a:rPr lang="en-US" dirty="0" smtClean="0"/>
              <a:t>Imagine Alice and Bob want to exchange messages securely.</a:t>
            </a:r>
          </a:p>
          <a:p>
            <a:pPr marL="971550" lvl="1" indent="-514350">
              <a:buFont typeface="+mj-lt"/>
              <a:buAutoNum type="arabicPeriod"/>
            </a:pPr>
            <a:r>
              <a:rPr lang="en-US" dirty="0" smtClean="0"/>
              <a:t>Alice sends Bob photons in random quantum states using QKD protocols.</a:t>
            </a:r>
          </a:p>
          <a:p>
            <a:pPr marL="971550" lvl="1" indent="-514350">
              <a:buFont typeface="+mj-lt"/>
              <a:buAutoNum type="arabicPeriod"/>
            </a:pPr>
            <a:r>
              <a:rPr lang="en-US" dirty="0" smtClean="0"/>
              <a:t>Bob measures the photons and compares his results with Alice over a regular communication channel (like a phone call).</a:t>
            </a:r>
          </a:p>
          <a:p>
            <a:pPr marL="971550" lvl="1" indent="-514350">
              <a:buFont typeface="+mj-lt"/>
              <a:buAutoNum type="arabicPeriod"/>
            </a:pPr>
            <a:r>
              <a:rPr lang="en-US" dirty="0" smtClean="0"/>
              <a:t>If their measurements match and no eavesdropping is detected, they use the remaining photons to create a shared secret key.</a:t>
            </a:r>
          </a:p>
          <a:p>
            <a:pPr marL="971550" lvl="1" indent="-514350">
              <a:buFont typeface="+mj-lt"/>
              <a:buAutoNum type="arabicPeriod"/>
            </a:pPr>
            <a:r>
              <a:rPr lang="en-US" dirty="0" smtClean="0"/>
              <a:t>Now, Alice encrypts her message with the key and sends it to Bob. Only Bob, with the matching key, can decrypt the message.</a:t>
            </a:r>
          </a:p>
          <a:p>
            <a:pPr marL="971550" lvl="1" indent="-514350">
              <a:buFont typeface="+mj-lt"/>
              <a:buAutoNum type="arabicPeriod"/>
            </a:pPr>
            <a:r>
              <a:rPr lang="en-US" dirty="0" smtClean="0"/>
              <a:t>While QKD creates a super secure key, it doesn't directly encrypt the message itself. For that, Alice uses traditional encryption algorithms like AES, which rely on the key to scramble the data. This encrypted message is then sent over a regular channel.</a:t>
            </a:r>
            <a:endParaRPr lang="en-US" dirty="0"/>
          </a:p>
        </p:txBody>
      </p:sp>
    </p:spTree>
    <p:extLst>
      <p:ext uri="{BB962C8B-B14F-4D97-AF65-F5344CB8AC3E}">
        <p14:creationId xmlns:p14="http://schemas.microsoft.com/office/powerpoint/2010/main" val="1074997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QKD Protocols and their working</a:t>
            </a:r>
            <a:endParaRPr lang="en-IN" dirty="0"/>
          </a:p>
        </p:txBody>
      </p:sp>
      <p:sp>
        <p:nvSpPr>
          <p:cNvPr id="3" name="Content Placeholder 2"/>
          <p:cNvSpPr>
            <a:spLocks noGrp="1"/>
          </p:cNvSpPr>
          <p:nvPr>
            <p:ph idx="1"/>
          </p:nvPr>
        </p:nvSpPr>
        <p:spPr>
          <a:xfrm>
            <a:off x="932507" y="2510027"/>
            <a:ext cx="10421293" cy="3275137"/>
          </a:xfrm>
        </p:spPr>
        <p:txBody>
          <a:bodyPr>
            <a:normAutofit lnSpcReduction="10000"/>
          </a:bodyPr>
          <a:lstStyle/>
          <a:p>
            <a:r>
              <a:rPr lang="en-IN" b="1" u="sng" dirty="0"/>
              <a:t>BB84 (</a:t>
            </a:r>
            <a:r>
              <a:rPr lang="en-IN" b="1" u="sng" dirty="0" err="1"/>
              <a:t>Bennet</a:t>
            </a:r>
            <a:r>
              <a:rPr lang="en-IN" b="1" u="sng" dirty="0"/>
              <a:t>-Brassard 1984</a:t>
            </a:r>
            <a:r>
              <a:rPr lang="en-IN" b="1" u="sng" dirty="0" smtClean="0"/>
              <a:t>)</a:t>
            </a:r>
            <a:endParaRPr lang="en-IN" dirty="0" smtClean="0"/>
          </a:p>
          <a:p>
            <a:pPr marL="914400" lvl="1" indent="-457200">
              <a:buFont typeface="+mj-lt"/>
              <a:buAutoNum type="arabicPeriod"/>
            </a:pPr>
            <a:r>
              <a:rPr lang="en-IN" b="1" dirty="0"/>
              <a:t>Quantum Encoding:</a:t>
            </a:r>
            <a:r>
              <a:rPr lang="en-IN" dirty="0"/>
              <a:t> Alice transmits photons, each representing a bit (0 or 1) encoded in its polarization state. She randomly chooses between two bases: rectilinear (horizontal/vertical) or diagonal (plus/minus diagonal</a:t>
            </a:r>
            <a:r>
              <a:rPr lang="en-IN" dirty="0" smtClean="0"/>
              <a:t>).</a:t>
            </a:r>
          </a:p>
          <a:p>
            <a:pPr marL="914400" lvl="1" indent="-457200">
              <a:buFont typeface="+mj-lt"/>
              <a:buAutoNum type="arabicPeriod"/>
            </a:pPr>
            <a:r>
              <a:rPr lang="en-US" b="1" dirty="0"/>
              <a:t>Basis Agreement:</a:t>
            </a:r>
            <a:r>
              <a:rPr lang="en-US" dirty="0"/>
              <a:t> Alice sends Bob a separate classical message (through a regular, insecure channel) revealing which basis she used for each photon. But she keeps the specific polarization state (0 or 1 within a basis) secret</a:t>
            </a:r>
            <a:r>
              <a:rPr lang="en-US" dirty="0" smtClean="0"/>
              <a:t>.</a:t>
            </a:r>
          </a:p>
          <a:p>
            <a:pPr marL="914400" lvl="1" indent="-457200">
              <a:buFont typeface="+mj-lt"/>
              <a:buAutoNum type="arabicPeriod"/>
            </a:pPr>
            <a:r>
              <a:rPr lang="en-US" b="1" dirty="0"/>
              <a:t>Error Detection:</a:t>
            </a:r>
            <a:r>
              <a:rPr lang="en-US" dirty="0"/>
              <a:t> After receiving the photons, Bob randomly chooses his own basis (either rectilinear or diagonal) for measuring each one. He then compares his basis choices with Alice's via the classical channel</a:t>
            </a:r>
            <a:r>
              <a:rPr lang="en-US" dirty="0" smtClean="0"/>
              <a:t>.</a:t>
            </a:r>
          </a:p>
          <a:p>
            <a:pPr marL="914400" lvl="1" indent="-457200">
              <a:buFont typeface="+mj-lt"/>
              <a:buAutoNum type="arabicPeriod"/>
            </a:pPr>
            <a:r>
              <a:rPr lang="en-US" b="1" dirty="0"/>
              <a:t>Key Distillation:</a:t>
            </a:r>
            <a:r>
              <a:rPr lang="en-US" dirty="0"/>
              <a:t> Any discrepancies in the basis choices indicate Eve's tampering. Alice and Bob discard those bits and keep only the ones where their bases matched. This shared key is now secure because Eve couldn't have copied the photons without introducing errors detectable by Bob.</a:t>
            </a:r>
            <a:endParaRPr lang="en-IN" b="1" u="sng" dirty="0" smtClean="0"/>
          </a:p>
        </p:txBody>
      </p:sp>
    </p:spTree>
    <p:extLst>
      <p:ext uri="{BB962C8B-B14F-4D97-AF65-F5344CB8AC3E}">
        <p14:creationId xmlns:p14="http://schemas.microsoft.com/office/powerpoint/2010/main" val="924562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QKD Protocols - NETDEV - GÉANT federated conflu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2497" y="1119674"/>
            <a:ext cx="9824672" cy="4831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4944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smtClean="0"/>
              <a:t>QKD Protocols and their working</a:t>
            </a:r>
            <a:endParaRPr lang="en-IN" dirty="0"/>
          </a:p>
        </p:txBody>
      </p:sp>
      <p:sp>
        <p:nvSpPr>
          <p:cNvPr id="3" name="Content Placeholder 2"/>
          <p:cNvSpPr>
            <a:spLocks noGrp="1"/>
          </p:cNvSpPr>
          <p:nvPr>
            <p:ph idx="1"/>
          </p:nvPr>
        </p:nvSpPr>
        <p:spPr>
          <a:xfrm>
            <a:off x="1023815" y="2594708"/>
            <a:ext cx="9860085" cy="3219938"/>
          </a:xfrm>
        </p:spPr>
        <p:txBody>
          <a:bodyPr>
            <a:normAutofit fontScale="92500" lnSpcReduction="10000"/>
          </a:bodyPr>
          <a:lstStyle/>
          <a:p>
            <a:r>
              <a:rPr lang="en-IN" b="1" u="sng" dirty="0"/>
              <a:t>B92 (Bennett 1992</a:t>
            </a:r>
            <a:r>
              <a:rPr lang="en-IN" b="1" u="sng" dirty="0" smtClean="0"/>
              <a:t>)</a:t>
            </a:r>
          </a:p>
          <a:p>
            <a:pPr marL="914400" lvl="1" indent="-457200">
              <a:buFont typeface="+mj-lt"/>
              <a:buAutoNum type="arabicPeriod"/>
            </a:pPr>
            <a:r>
              <a:rPr lang="en-US" b="1" dirty="0"/>
              <a:t>Non-Orthogonal States:</a:t>
            </a:r>
            <a:r>
              <a:rPr lang="en-US" dirty="0"/>
              <a:t> Unlike BB84 using completely different polarization states, B92 uses two non-orthogonal states. For example, Alice might use horizontal (H) for 0 and diagonal (+45°) for 1</a:t>
            </a:r>
            <a:r>
              <a:rPr lang="en-US" dirty="0" smtClean="0"/>
              <a:t>.</a:t>
            </a:r>
          </a:p>
          <a:p>
            <a:pPr marL="914400" lvl="1" indent="-457200">
              <a:buFont typeface="+mj-lt"/>
              <a:buAutoNum type="arabicPeriod"/>
            </a:pPr>
            <a:r>
              <a:rPr lang="en-US" b="1" dirty="0"/>
              <a:t>Random Basis Selection:</a:t>
            </a:r>
            <a:r>
              <a:rPr lang="en-US" dirty="0"/>
              <a:t> Similar to BB84, Alice randomly chooses between a basis (e.g., rectilinear or diagonal) to send each photon</a:t>
            </a:r>
            <a:r>
              <a:rPr lang="en-US" dirty="0" smtClean="0"/>
              <a:t>.</a:t>
            </a:r>
          </a:p>
          <a:p>
            <a:pPr marL="914400" lvl="1" indent="-457200">
              <a:buFont typeface="+mj-lt"/>
              <a:buAutoNum type="arabicPeriod"/>
            </a:pPr>
            <a:r>
              <a:rPr lang="en-US" b="1" dirty="0"/>
              <a:t>Bob's Measurement:</a:t>
            </a:r>
            <a:r>
              <a:rPr lang="en-US" dirty="0"/>
              <a:t> Bob also randomly chooses a basis to measure each received </a:t>
            </a:r>
            <a:r>
              <a:rPr lang="en-US" dirty="0" smtClean="0"/>
              <a:t>photon</a:t>
            </a:r>
            <a:r>
              <a:rPr lang="en-IN" dirty="0" smtClean="0"/>
              <a:t>.</a:t>
            </a:r>
          </a:p>
          <a:p>
            <a:pPr marL="914400" lvl="1" indent="-457200">
              <a:buFont typeface="+mj-lt"/>
              <a:buAutoNum type="arabicPeriod"/>
            </a:pPr>
            <a:r>
              <a:rPr lang="en-US" b="1" dirty="0" smtClean="0"/>
              <a:t>Decoding </a:t>
            </a:r>
            <a:r>
              <a:rPr lang="en-US" b="1" dirty="0"/>
              <a:t>and Discards:</a:t>
            </a:r>
            <a:r>
              <a:rPr lang="en-US" dirty="0"/>
              <a:t> Here's the key </a:t>
            </a:r>
            <a:r>
              <a:rPr lang="en-US" dirty="0" smtClean="0"/>
              <a:t>difference:</a:t>
            </a:r>
          </a:p>
          <a:p>
            <a:pPr lvl="2"/>
            <a:r>
              <a:rPr lang="en-US" dirty="0" smtClean="0"/>
              <a:t>If </a:t>
            </a:r>
            <a:r>
              <a:rPr lang="en-US" dirty="0"/>
              <a:t>Bob's basis matches Alice's and the measurement outcome aligns perfectly (e.g., H for both), it's a clear </a:t>
            </a:r>
            <a:r>
              <a:rPr lang="en-US" dirty="0" smtClean="0"/>
              <a:t>0.</a:t>
            </a:r>
          </a:p>
          <a:p>
            <a:pPr lvl="2"/>
            <a:r>
              <a:rPr lang="en-US" dirty="0" smtClean="0"/>
              <a:t>If </a:t>
            </a:r>
            <a:r>
              <a:rPr lang="en-US" dirty="0"/>
              <a:t>the basis matches but the outcome is inconclusive (e.g., Bob gets H in the rectilinear basis for Alice's diagonal +45°), that bit is </a:t>
            </a:r>
            <a:r>
              <a:rPr lang="en-US" dirty="0" smtClean="0"/>
              <a:t>discarded.</a:t>
            </a:r>
          </a:p>
          <a:p>
            <a:pPr lvl="2"/>
            <a:r>
              <a:rPr lang="en-US" dirty="0" smtClean="0"/>
              <a:t>The </a:t>
            </a:r>
            <a:r>
              <a:rPr lang="en-US" dirty="0"/>
              <a:t>same happens if the basis mismatch occurs (discarded bit</a:t>
            </a:r>
            <a:r>
              <a:rPr lang="en-US" dirty="0" smtClean="0"/>
              <a:t>).</a:t>
            </a:r>
          </a:p>
          <a:p>
            <a:pPr marL="914400" lvl="1" indent="-457200">
              <a:buFont typeface="+mj-lt"/>
              <a:buAutoNum type="arabicPeriod"/>
            </a:pPr>
            <a:r>
              <a:rPr lang="en-US" b="1" dirty="0"/>
              <a:t>Secure Key:</a:t>
            </a:r>
            <a:r>
              <a:rPr lang="en-US" dirty="0"/>
              <a:t> Only the bits where both basis and outcome agree are kept as the shared secret key.</a:t>
            </a:r>
            <a:endParaRPr lang="en-US" dirty="0" smtClean="0"/>
          </a:p>
        </p:txBody>
      </p:sp>
      <p:sp>
        <p:nvSpPr>
          <p:cNvPr id="6" name="Rectangle 3"/>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7512495"/>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docProps/app.xml><?xml version="1.0" encoding="utf-8"?>
<Properties xmlns="http://schemas.openxmlformats.org/officeDocument/2006/extended-properties" xmlns:vt="http://schemas.openxmlformats.org/officeDocument/2006/docPropsVTypes">
  <Template>Retrospect</Template>
  <TotalTime>3350</TotalTime>
  <Words>1627</Words>
  <Application>Microsoft Office PowerPoint</Application>
  <PresentationFormat>Widescreen</PresentationFormat>
  <Paragraphs>103</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Retrospect</vt:lpstr>
      <vt:lpstr>Quantum Cryptanalysis</vt:lpstr>
      <vt:lpstr>Quantum Cryptography</vt:lpstr>
      <vt:lpstr>How Quantum Cryptography Works?</vt:lpstr>
      <vt:lpstr>How Quantum Cryptography Works?</vt:lpstr>
      <vt:lpstr>PowerPoint Presentation</vt:lpstr>
      <vt:lpstr>QKD in action</vt:lpstr>
      <vt:lpstr>QKD Protocols and their working</vt:lpstr>
      <vt:lpstr>PowerPoint Presentation</vt:lpstr>
      <vt:lpstr>QKD Protocols and their working</vt:lpstr>
      <vt:lpstr>PowerPoint Presentation</vt:lpstr>
      <vt:lpstr>Ideation : To gather a Dataset </vt:lpstr>
      <vt:lpstr>Ideation : To create a ML model</vt:lpstr>
      <vt:lpstr>Eve’s attacks on bb84 protocol</vt:lpstr>
      <vt:lpstr>Eve’s attacks on b92 protocol</vt:lpstr>
      <vt:lpstr>Eve’s attacks on b92 protocol</vt:lpstr>
      <vt:lpstr>Fields that my dataset will have</vt:lpstr>
      <vt:lpstr>How can I distinguish between these attacks?</vt:lpstr>
      <vt:lpstr>Code and Dataset</vt:lpstr>
      <vt:lpstr>Output Screenshots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Quantum Cryptanalysis</dc:title>
  <dc:creator>Microsoft account</dc:creator>
  <cp:lastModifiedBy>Microsoft account</cp:lastModifiedBy>
  <cp:revision>29</cp:revision>
  <dcterms:created xsi:type="dcterms:W3CDTF">2024-05-29T16:49:54Z</dcterms:created>
  <dcterms:modified xsi:type="dcterms:W3CDTF">2024-07-23T16:51:56Z</dcterms:modified>
</cp:coreProperties>
</file>