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HK Modular" charset="1" panose="00000800000000000000"/>
      <p:regular r:id="rId18"/>
    </p:embeddedFont>
    <p:embeddedFont>
      <p:font typeface="Gruppo" charset="1" panose="02000604060000020004"/>
      <p:regular r:id="rId19"/>
    </p:embeddedFont>
    <p:embeddedFont>
      <p:font typeface="Raleway Light" charset="1" panose="00000000000000000000"/>
      <p:regular r:id="rId20"/>
    </p:embeddedFont>
    <p:embeddedFont>
      <p:font typeface="Raleway" charset="1" panose="00000000000000000000"/>
      <p:regular r:id="rId21"/>
    </p:embeddedFont>
    <p:embeddedFont>
      <p:font typeface="Raleway Bold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54235" y="-723790"/>
            <a:ext cx="3513477" cy="1884501"/>
          </a:xfrm>
          <a:custGeom>
            <a:avLst/>
            <a:gdLst/>
            <a:ahLst/>
            <a:cxnLst/>
            <a:rect r="r" b="b" t="t" l="l"/>
            <a:pathLst>
              <a:path h="1884501" w="3513477">
                <a:moveTo>
                  <a:pt x="0" y="0"/>
                </a:moveTo>
                <a:lnTo>
                  <a:pt x="3513477" y="0"/>
                </a:lnTo>
                <a:lnTo>
                  <a:pt x="3513477" y="1884501"/>
                </a:lnTo>
                <a:lnTo>
                  <a:pt x="0" y="1884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27249" y="8933667"/>
            <a:ext cx="3513477" cy="1884501"/>
          </a:xfrm>
          <a:custGeom>
            <a:avLst/>
            <a:gdLst/>
            <a:ahLst/>
            <a:cxnLst/>
            <a:rect r="r" b="b" t="t" l="l"/>
            <a:pathLst>
              <a:path h="1884501" w="3513477">
                <a:moveTo>
                  <a:pt x="0" y="0"/>
                </a:moveTo>
                <a:lnTo>
                  <a:pt x="3513477" y="0"/>
                </a:lnTo>
                <a:lnTo>
                  <a:pt x="3513477" y="1884502"/>
                </a:lnTo>
                <a:lnTo>
                  <a:pt x="0" y="1884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70550" y="1028700"/>
            <a:ext cx="551414" cy="518330"/>
          </a:xfrm>
          <a:custGeom>
            <a:avLst/>
            <a:gdLst/>
            <a:ahLst/>
            <a:cxnLst/>
            <a:rect r="r" b="b" t="t" l="l"/>
            <a:pathLst>
              <a:path h="518330" w="551414">
                <a:moveTo>
                  <a:pt x="0" y="0"/>
                </a:moveTo>
                <a:lnTo>
                  <a:pt x="551414" y="0"/>
                </a:lnTo>
                <a:lnTo>
                  <a:pt x="551414" y="518330"/>
                </a:lnTo>
                <a:lnTo>
                  <a:pt x="0" y="5183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30300" y="1623230"/>
            <a:ext cx="14027399" cy="3824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87"/>
              </a:lnSpc>
            </a:pPr>
            <a:r>
              <a:rPr lang="en-US" sz="7236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AUTOMATIC ATTENDANCE VIA FACE RECOGNITION  </a:t>
            </a:r>
          </a:p>
          <a:p>
            <a:pPr algn="ctr">
              <a:lnSpc>
                <a:spcPts val="6564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454945" y="6450746"/>
            <a:ext cx="5215605" cy="2039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6"/>
              </a:lnSpc>
            </a:pPr>
            <a:r>
              <a:rPr lang="en-US" sz="3793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Presented By:</a:t>
            </a:r>
          </a:p>
          <a:p>
            <a:pPr algn="l">
              <a:lnSpc>
                <a:spcPts val="4096"/>
              </a:lnSpc>
            </a:pPr>
            <a:r>
              <a:rPr lang="en-US" sz="3793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Jiya Patel </a:t>
            </a:r>
          </a:p>
          <a:p>
            <a:pPr algn="l">
              <a:lnSpc>
                <a:spcPts val="4096"/>
              </a:lnSpc>
            </a:pPr>
            <a:r>
              <a:rPr lang="en-US" sz="3793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Gopesh Jha </a:t>
            </a:r>
          </a:p>
          <a:p>
            <a:pPr algn="l">
              <a:lnSpc>
                <a:spcPts val="4096"/>
              </a:lnSpc>
              <a:spcBef>
                <a:spcPct val="0"/>
              </a:spcBef>
            </a:pPr>
            <a:r>
              <a:rPr lang="en-US" sz="3793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Jiya Chaudhari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81853" y="9408151"/>
            <a:ext cx="232429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58178" y="5172075"/>
            <a:ext cx="11725187" cy="492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3"/>
              </a:lnSpc>
              <a:spcBef>
                <a:spcPct val="0"/>
              </a:spcBef>
            </a:pPr>
            <a:r>
              <a:rPr lang="en-US" sz="3438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Enhancing Efficiencu and Accuracy in Attendance System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6071" y="1028700"/>
            <a:ext cx="551414" cy="518330"/>
          </a:xfrm>
          <a:custGeom>
            <a:avLst/>
            <a:gdLst/>
            <a:ahLst/>
            <a:cxnLst/>
            <a:rect r="r" b="b" t="t" l="l"/>
            <a:pathLst>
              <a:path h="518330" w="551414">
                <a:moveTo>
                  <a:pt x="0" y="0"/>
                </a:moveTo>
                <a:lnTo>
                  <a:pt x="551414" y="0"/>
                </a:lnTo>
                <a:lnTo>
                  <a:pt x="551414" y="518330"/>
                </a:lnTo>
                <a:lnTo>
                  <a:pt x="0" y="518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19691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80083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981853" y="9389999"/>
            <a:ext cx="232429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1690" y="837181"/>
            <a:ext cx="11028326" cy="863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0"/>
              </a:lnSpc>
            </a:pPr>
            <a:r>
              <a:rPr lang="en-US" sz="546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APPLICATION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3744" y="1993371"/>
            <a:ext cx="14536143" cy="7411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4"/>
              </a:lnSpc>
            </a:pPr>
            <a:r>
              <a:rPr lang="en-US" sz="3003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📍 Where Face Recognition-Based Attendance Can Be Applied:</a:t>
            </a:r>
          </a:p>
          <a:p>
            <a:pPr algn="l">
              <a:lnSpc>
                <a:spcPts val="3244"/>
              </a:lnSpc>
            </a:pPr>
          </a:p>
          <a:p>
            <a:pPr algn="l" marL="648559" indent="-324280" lvl="1">
              <a:lnSpc>
                <a:spcPts val="3244"/>
              </a:lnSpc>
              <a:buFont typeface="Arial"/>
              <a:buChar char="•"/>
            </a:pPr>
            <a:r>
              <a:rPr lang="en-US" sz="3003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🏫 Educational Institutions</a:t>
            </a:r>
          </a:p>
          <a:p>
            <a:pPr algn="l" marL="1297118" indent="-432373" lvl="2">
              <a:lnSpc>
                <a:spcPts val="3244"/>
              </a:lnSpc>
              <a:buFont typeface="Arial"/>
              <a:buChar char="⚬"/>
            </a:pPr>
            <a:r>
              <a:rPr lang="en-US" sz="3003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Schools, colleges, and universities for student attendance.</a:t>
            </a:r>
          </a:p>
          <a:p>
            <a:pPr algn="l">
              <a:lnSpc>
                <a:spcPts val="3244"/>
              </a:lnSpc>
            </a:pPr>
          </a:p>
          <a:p>
            <a:pPr algn="l" marL="648559" indent="-324280" lvl="1">
              <a:lnSpc>
                <a:spcPts val="3244"/>
              </a:lnSpc>
              <a:buFont typeface="Arial"/>
              <a:buChar char="•"/>
            </a:pPr>
            <a:r>
              <a:rPr lang="en-US" sz="3003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🏢 Corporate Offices</a:t>
            </a:r>
          </a:p>
          <a:p>
            <a:pPr algn="l" marL="1297118" indent="-432373" lvl="2">
              <a:lnSpc>
                <a:spcPts val="3244"/>
              </a:lnSpc>
              <a:buFont typeface="Arial"/>
              <a:buChar char="⚬"/>
            </a:pPr>
            <a:r>
              <a:rPr lang="en-US" sz="3003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Automated employee check-in/out systems.</a:t>
            </a:r>
          </a:p>
          <a:p>
            <a:pPr algn="l">
              <a:lnSpc>
                <a:spcPts val="3244"/>
              </a:lnSpc>
            </a:pPr>
          </a:p>
          <a:p>
            <a:pPr algn="l" marL="648559" indent="-324280" lvl="1">
              <a:lnSpc>
                <a:spcPts val="3244"/>
              </a:lnSpc>
              <a:buFont typeface="Arial"/>
              <a:buChar char="•"/>
            </a:pPr>
            <a:r>
              <a:rPr lang="en-US" sz="3003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🎤 Conferences &amp; Events</a:t>
            </a:r>
          </a:p>
          <a:p>
            <a:pPr algn="l" marL="1297118" indent="-432373" lvl="2">
              <a:lnSpc>
                <a:spcPts val="3244"/>
              </a:lnSpc>
              <a:buFont typeface="Arial"/>
              <a:buChar char="⚬"/>
            </a:pPr>
            <a:r>
              <a:rPr lang="en-US" sz="3003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Register and track attendees without manual check-ins.</a:t>
            </a:r>
          </a:p>
          <a:p>
            <a:pPr algn="l">
              <a:lnSpc>
                <a:spcPts val="3244"/>
              </a:lnSpc>
            </a:pPr>
          </a:p>
          <a:p>
            <a:pPr algn="l" marL="648559" indent="-324280" lvl="1">
              <a:lnSpc>
                <a:spcPts val="3244"/>
              </a:lnSpc>
              <a:buFont typeface="Arial"/>
              <a:buChar char="•"/>
            </a:pPr>
            <a:r>
              <a:rPr lang="en-US" sz="3003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🚪 Secure Area Access</a:t>
            </a:r>
          </a:p>
          <a:p>
            <a:pPr algn="l" marL="1297118" indent="-432373" lvl="2">
              <a:lnSpc>
                <a:spcPts val="3244"/>
              </a:lnSpc>
              <a:buFont typeface="Arial"/>
              <a:buChar char="⚬"/>
            </a:pPr>
            <a:r>
              <a:rPr lang="en-US" sz="3003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Restrict entry to labs, server rooms, or other sensitive areas.</a:t>
            </a:r>
          </a:p>
          <a:p>
            <a:pPr algn="l">
              <a:lnSpc>
                <a:spcPts val="3244"/>
              </a:lnSpc>
            </a:pPr>
          </a:p>
          <a:p>
            <a:pPr algn="l" marL="648559" indent="-324280" lvl="1">
              <a:lnSpc>
                <a:spcPts val="3244"/>
              </a:lnSpc>
              <a:buFont typeface="Arial"/>
              <a:buChar char="•"/>
            </a:pPr>
            <a:r>
              <a:rPr lang="en-US" sz="3003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🏥 Healthcare Facilities</a:t>
            </a:r>
          </a:p>
          <a:p>
            <a:pPr algn="l" marL="1297118" indent="-432373" lvl="2">
              <a:lnSpc>
                <a:spcPts val="3244"/>
              </a:lnSpc>
              <a:buFont typeface="Arial"/>
              <a:buChar char="⚬"/>
            </a:pPr>
            <a:r>
              <a:rPr lang="en-US" sz="3003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For staff and patient check-in, reducing touchpoints.</a:t>
            </a:r>
          </a:p>
          <a:p>
            <a:pPr algn="l">
              <a:lnSpc>
                <a:spcPts val="3244"/>
              </a:lnSpc>
            </a:pPr>
          </a:p>
          <a:p>
            <a:pPr algn="l">
              <a:lnSpc>
                <a:spcPts val="324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6071" y="1028700"/>
            <a:ext cx="551414" cy="518330"/>
          </a:xfrm>
          <a:custGeom>
            <a:avLst/>
            <a:gdLst/>
            <a:ahLst/>
            <a:cxnLst/>
            <a:rect r="r" b="b" t="t" l="l"/>
            <a:pathLst>
              <a:path h="518330" w="551414">
                <a:moveTo>
                  <a:pt x="0" y="0"/>
                </a:moveTo>
                <a:lnTo>
                  <a:pt x="551414" y="0"/>
                </a:lnTo>
                <a:lnTo>
                  <a:pt x="551414" y="518330"/>
                </a:lnTo>
                <a:lnTo>
                  <a:pt x="0" y="518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19691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80083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741830" y="2486932"/>
            <a:ext cx="3676506" cy="5955806"/>
          </a:xfrm>
          <a:custGeom>
            <a:avLst/>
            <a:gdLst/>
            <a:ahLst/>
            <a:cxnLst/>
            <a:rect r="r" b="b" t="t" l="l"/>
            <a:pathLst>
              <a:path h="5955806" w="3676506">
                <a:moveTo>
                  <a:pt x="0" y="0"/>
                </a:moveTo>
                <a:lnTo>
                  <a:pt x="3676506" y="0"/>
                </a:lnTo>
                <a:lnTo>
                  <a:pt x="3676506" y="5955806"/>
                </a:lnTo>
                <a:lnTo>
                  <a:pt x="0" y="59558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42695" t="-171" r="-868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981853" y="9445886"/>
            <a:ext cx="232429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11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6370" y="859097"/>
            <a:ext cx="11028326" cy="863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0"/>
              </a:lnSpc>
            </a:pPr>
            <a:r>
              <a:rPr lang="en-US" sz="546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CONCLUSION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2447" y="2230807"/>
            <a:ext cx="11955882" cy="627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5"/>
              </a:lnSpc>
            </a:pPr>
            <a:r>
              <a:rPr lang="en-US" sz="3116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📝 Summary:</a:t>
            </a:r>
          </a:p>
          <a:p>
            <a:pPr algn="l" marL="672857" indent="-336429" lvl="1">
              <a:lnSpc>
                <a:spcPts val="3365"/>
              </a:lnSpc>
              <a:buFont typeface="Arial"/>
              <a:buChar char="•"/>
            </a:pPr>
            <a:r>
              <a:rPr lang="en-US" sz="3116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Face recognition technology provides a modern, contactless, and efficient solution for automating attendance.</a:t>
            </a:r>
          </a:p>
          <a:p>
            <a:pPr algn="l" marL="672857" indent="-336429" lvl="1">
              <a:lnSpc>
                <a:spcPts val="3365"/>
              </a:lnSpc>
              <a:buFont typeface="Arial"/>
              <a:buChar char="•"/>
            </a:pPr>
            <a:r>
              <a:rPr lang="en-US" sz="3116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It saves time, improves accuracy, and prevents proxy attendance, making it ideal for educational, corporate, and public settings.</a:t>
            </a:r>
          </a:p>
          <a:p>
            <a:pPr algn="l" marL="672857" indent="-336429" lvl="1">
              <a:lnSpc>
                <a:spcPts val="3365"/>
              </a:lnSpc>
              <a:buFont typeface="Arial"/>
              <a:buChar char="•"/>
            </a:pPr>
            <a:r>
              <a:rPr lang="en-US" sz="3116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Despite a few challenges like lighting and privacy concerns, the system offers significant potential for smart and secure attendance management.</a:t>
            </a:r>
          </a:p>
          <a:p>
            <a:pPr algn="l">
              <a:lnSpc>
                <a:spcPts val="3365"/>
              </a:lnSpc>
            </a:pPr>
          </a:p>
          <a:p>
            <a:pPr algn="l">
              <a:lnSpc>
                <a:spcPts val="3365"/>
              </a:lnSpc>
            </a:pPr>
            <a:r>
              <a:rPr lang="en-US" sz="3116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🌐 The Future:</a:t>
            </a:r>
          </a:p>
          <a:p>
            <a:pPr algn="l" marL="672857" indent="-336429" lvl="1">
              <a:lnSpc>
                <a:spcPts val="3365"/>
              </a:lnSpc>
              <a:buFont typeface="Arial"/>
              <a:buChar char="•"/>
            </a:pPr>
            <a:r>
              <a:rPr lang="en-US" sz="3116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With ongoing advancements in AI and facial recognition, such systems will become more accurate, scalable, and widely adopted in various industries.</a:t>
            </a:r>
          </a:p>
          <a:p>
            <a:pPr algn="l">
              <a:lnSpc>
                <a:spcPts val="336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81853" y="9073308"/>
            <a:ext cx="232429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12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072985" y="3498026"/>
            <a:ext cx="12434359" cy="164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43"/>
              </a:lnSpc>
            </a:pPr>
            <a:r>
              <a:rPr lang="en-US" sz="1051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6071" y="1028700"/>
            <a:ext cx="551414" cy="518330"/>
          </a:xfrm>
          <a:custGeom>
            <a:avLst/>
            <a:gdLst/>
            <a:ahLst/>
            <a:cxnLst/>
            <a:rect r="r" b="b" t="t" l="l"/>
            <a:pathLst>
              <a:path h="518330" w="551414">
                <a:moveTo>
                  <a:pt x="0" y="0"/>
                </a:moveTo>
                <a:lnTo>
                  <a:pt x="551414" y="0"/>
                </a:lnTo>
                <a:lnTo>
                  <a:pt x="551414" y="518330"/>
                </a:lnTo>
                <a:lnTo>
                  <a:pt x="0" y="518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19691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80083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13169" y="9366871"/>
            <a:ext cx="232429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02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2516" y="837181"/>
            <a:ext cx="11028326" cy="863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0"/>
              </a:lnSpc>
            </a:pPr>
            <a:r>
              <a:rPr lang="en-US" sz="546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94802" y="2246565"/>
            <a:ext cx="16575221" cy="7014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9"/>
              </a:lnSpc>
            </a:pPr>
            <a:r>
              <a:rPr lang="en-US" sz="3425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📌 What is Attendance via Face Recognition?</a:t>
            </a:r>
          </a:p>
          <a:p>
            <a:pPr algn="l">
              <a:lnSpc>
                <a:spcPts val="3699"/>
              </a:lnSpc>
            </a:pPr>
          </a:p>
          <a:p>
            <a:pPr algn="l">
              <a:lnSpc>
                <a:spcPts val="3699"/>
              </a:lnSpc>
            </a:pPr>
            <a:r>
              <a:rPr lang="en-US" sz="3425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  An innovative system that uses facial recognition technology to automatically                   record attendance, eliminating the need for manual processes.</a:t>
            </a:r>
          </a:p>
          <a:p>
            <a:pPr algn="l">
              <a:lnSpc>
                <a:spcPts val="3699"/>
              </a:lnSpc>
            </a:pPr>
          </a:p>
          <a:p>
            <a:pPr algn="l">
              <a:lnSpc>
                <a:spcPts val="3699"/>
              </a:lnSpc>
            </a:pPr>
            <a:r>
              <a:rPr lang="en-US" sz="3425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🧠 Why It Matters:</a:t>
            </a:r>
          </a:p>
          <a:p>
            <a:pPr algn="l" marL="739536" indent="-369768" lvl="1">
              <a:lnSpc>
                <a:spcPts val="3699"/>
              </a:lnSpc>
              <a:buFont typeface="Arial"/>
              <a:buChar char="•"/>
            </a:pPr>
            <a:r>
              <a:rPr lang="en-US" sz="3425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Traditional methods (roll calls, ID cards, biometric touch) are slow and prone to errors or misuse.</a:t>
            </a:r>
          </a:p>
          <a:p>
            <a:pPr algn="l" marL="739536" indent="-369768" lvl="1">
              <a:lnSpc>
                <a:spcPts val="3699"/>
              </a:lnSpc>
              <a:buFont typeface="Arial"/>
              <a:buChar char="•"/>
            </a:pPr>
            <a:r>
              <a:rPr lang="en-US" sz="3425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Face recognition provides a contactless, efficient, and secure solution.</a:t>
            </a:r>
          </a:p>
          <a:p>
            <a:pPr algn="l">
              <a:lnSpc>
                <a:spcPts val="3699"/>
              </a:lnSpc>
            </a:pPr>
          </a:p>
          <a:p>
            <a:pPr algn="l">
              <a:lnSpc>
                <a:spcPts val="3699"/>
              </a:lnSpc>
            </a:pPr>
            <a:r>
              <a:rPr lang="en-US" sz="3425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🚀 Growing Relevance:</a:t>
            </a:r>
          </a:p>
          <a:p>
            <a:pPr algn="l">
              <a:lnSpc>
                <a:spcPts val="3699"/>
              </a:lnSpc>
            </a:pPr>
            <a:r>
              <a:rPr lang="en-US" sz="3425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 With advancements in AI and computer vision, this technology is being increasingly adopted in schools, colleges, and corporate offices for smarter management.</a:t>
            </a:r>
          </a:p>
          <a:p>
            <a:pPr algn="l">
              <a:lnSpc>
                <a:spcPts val="369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6071" y="1028700"/>
            <a:ext cx="551414" cy="518330"/>
          </a:xfrm>
          <a:custGeom>
            <a:avLst/>
            <a:gdLst/>
            <a:ahLst/>
            <a:cxnLst/>
            <a:rect r="r" b="b" t="t" l="l"/>
            <a:pathLst>
              <a:path h="518330" w="551414">
                <a:moveTo>
                  <a:pt x="0" y="0"/>
                </a:moveTo>
                <a:lnTo>
                  <a:pt x="551414" y="0"/>
                </a:lnTo>
                <a:lnTo>
                  <a:pt x="551414" y="518330"/>
                </a:lnTo>
                <a:lnTo>
                  <a:pt x="0" y="518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19691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80083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125230" y="9401027"/>
            <a:ext cx="232429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03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4272" y="837181"/>
            <a:ext cx="11028326" cy="863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0"/>
              </a:lnSpc>
            </a:pPr>
            <a:r>
              <a:rPr lang="en-US" sz="546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OBJECTIVE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75746" y="2347726"/>
            <a:ext cx="14643950" cy="6444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17"/>
              </a:lnSpc>
            </a:pPr>
            <a:r>
              <a:rPr lang="en-US" sz="4367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🎯 Main Objectives of the System:</a:t>
            </a:r>
          </a:p>
          <a:p>
            <a:pPr algn="just" marL="942975" indent="-471488" lvl="1">
              <a:lnSpc>
                <a:spcPts val="4717"/>
              </a:lnSpc>
              <a:buFont typeface="Arial"/>
              <a:buChar char="•"/>
            </a:pPr>
            <a:r>
              <a:rPr lang="en-US" sz="4367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To automate the attendance process using facial recognition technology.</a:t>
            </a:r>
          </a:p>
          <a:p>
            <a:pPr algn="just" marL="942975" indent="-471488" lvl="1">
              <a:lnSpc>
                <a:spcPts val="4717"/>
              </a:lnSpc>
              <a:buFont typeface="Arial"/>
              <a:buChar char="•"/>
            </a:pPr>
            <a:r>
              <a:rPr lang="en-US" sz="4367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To reduce errors and eliminate proxy attendance.</a:t>
            </a:r>
          </a:p>
          <a:p>
            <a:pPr algn="just" marL="942975" indent="-471488" lvl="1">
              <a:lnSpc>
                <a:spcPts val="4717"/>
              </a:lnSpc>
              <a:buFont typeface="Arial"/>
              <a:buChar char="•"/>
            </a:pPr>
            <a:r>
              <a:rPr lang="en-US" sz="4367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To provide a contactless and efficient method suitable for classrooms, offices, and events.</a:t>
            </a:r>
          </a:p>
          <a:p>
            <a:pPr algn="just" marL="942975" indent="-471488" lvl="1">
              <a:lnSpc>
                <a:spcPts val="4717"/>
              </a:lnSpc>
              <a:buFont typeface="Arial"/>
              <a:buChar char="•"/>
            </a:pPr>
            <a:r>
              <a:rPr lang="en-US" sz="4367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To integrate AI and computer vision for real-time monitoring and reporting.</a:t>
            </a:r>
          </a:p>
          <a:p>
            <a:pPr algn="just" marL="942975" indent="-471488" lvl="1">
              <a:lnSpc>
                <a:spcPts val="4717"/>
              </a:lnSpc>
              <a:buFont typeface="Arial"/>
              <a:buChar char="•"/>
            </a:pPr>
            <a:r>
              <a:rPr lang="en-US" sz="4367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To maintain an accurate digital record of attendance in a secure database.</a:t>
            </a:r>
          </a:p>
          <a:p>
            <a:pPr algn="just">
              <a:lnSpc>
                <a:spcPts val="471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6071" y="1028700"/>
            <a:ext cx="551414" cy="518330"/>
          </a:xfrm>
          <a:custGeom>
            <a:avLst/>
            <a:gdLst/>
            <a:ahLst/>
            <a:cxnLst/>
            <a:rect r="r" b="b" t="t" l="l"/>
            <a:pathLst>
              <a:path h="518330" w="551414">
                <a:moveTo>
                  <a:pt x="0" y="0"/>
                </a:moveTo>
                <a:lnTo>
                  <a:pt x="551414" y="0"/>
                </a:lnTo>
                <a:lnTo>
                  <a:pt x="551414" y="518330"/>
                </a:lnTo>
                <a:lnTo>
                  <a:pt x="0" y="518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19691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80083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777029" y="9267825"/>
            <a:ext cx="232429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04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37181"/>
            <a:ext cx="11028326" cy="863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0"/>
              </a:lnSpc>
            </a:pPr>
            <a:r>
              <a:rPr lang="en-US" sz="546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HOW IT WORKS?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64297" y="2274228"/>
            <a:ext cx="15595003" cy="6485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3222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👁️‍🗨️ Step-by-Step Process:</a:t>
            </a:r>
          </a:p>
          <a:p>
            <a:pPr algn="l">
              <a:lnSpc>
                <a:spcPts val="3480"/>
              </a:lnSpc>
            </a:pPr>
          </a:p>
          <a:p>
            <a:pPr algn="l">
              <a:lnSpc>
                <a:spcPts val="3480"/>
              </a:lnSpc>
            </a:pPr>
            <a:r>
              <a:rPr lang="en-US" sz="322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1. </a:t>
            </a:r>
            <a:r>
              <a:rPr lang="en-US" sz="3222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Face Detection</a:t>
            </a:r>
          </a:p>
          <a:p>
            <a:pPr algn="l" marL="1391604" indent="-463868" lvl="2">
              <a:lnSpc>
                <a:spcPts val="3480"/>
              </a:lnSpc>
              <a:buFont typeface="Arial"/>
              <a:buChar char="⚬"/>
            </a:pPr>
            <a:r>
              <a:rPr lang="en-US" sz="3222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A camera captures real-time images or video of individuals.</a:t>
            </a:r>
          </a:p>
          <a:p>
            <a:pPr algn="l" marL="1391604" indent="-463868" lvl="2">
              <a:lnSpc>
                <a:spcPts val="3480"/>
              </a:lnSpc>
              <a:buFont typeface="Arial"/>
              <a:buChar char="⚬"/>
            </a:pPr>
            <a:r>
              <a:rPr lang="en-US" sz="3222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The system detects faces using algorithms like Haar Cascade or HOG.</a:t>
            </a:r>
          </a:p>
          <a:p>
            <a:pPr algn="l">
              <a:lnSpc>
                <a:spcPts val="3480"/>
              </a:lnSpc>
            </a:pPr>
          </a:p>
          <a:p>
            <a:pPr algn="l">
              <a:lnSpc>
                <a:spcPts val="3480"/>
              </a:lnSpc>
            </a:pPr>
            <a:r>
              <a:rPr lang="en-US" sz="322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2. </a:t>
            </a:r>
            <a:r>
              <a:rPr lang="en-US" sz="3222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Face Recognition</a:t>
            </a:r>
          </a:p>
          <a:p>
            <a:pPr algn="l" marL="1391604" indent="-463868" lvl="2">
              <a:lnSpc>
                <a:spcPts val="3480"/>
              </a:lnSpc>
              <a:buFont typeface="Arial"/>
              <a:buChar char="⚬"/>
            </a:pPr>
            <a:r>
              <a:rPr lang="en-US" sz="3222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Detected faces are compared with a pre-registered database using deep learning models (e.g., FaceNet, OpenFace).</a:t>
            </a:r>
          </a:p>
          <a:p>
            <a:pPr algn="l" marL="1391604" indent="-463868" lvl="2">
              <a:lnSpc>
                <a:spcPts val="3480"/>
              </a:lnSpc>
              <a:buFont typeface="Arial"/>
              <a:buChar char="⚬"/>
            </a:pPr>
            <a:r>
              <a:rPr lang="en-US" sz="3222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Unique facial features are extracted as embeddings.</a:t>
            </a:r>
          </a:p>
          <a:p>
            <a:pPr algn="l">
              <a:lnSpc>
                <a:spcPts val="3480"/>
              </a:lnSpc>
            </a:pPr>
          </a:p>
          <a:p>
            <a:pPr algn="l">
              <a:lnSpc>
                <a:spcPts val="3480"/>
              </a:lnSpc>
            </a:pPr>
            <a:r>
              <a:rPr lang="en-US" sz="3222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   3. </a:t>
            </a:r>
            <a:r>
              <a:rPr lang="en-US" sz="3222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Identity Matching</a:t>
            </a:r>
          </a:p>
          <a:p>
            <a:pPr algn="l" marL="1391604" indent="-463868" lvl="2">
              <a:lnSpc>
                <a:spcPts val="3480"/>
              </a:lnSpc>
              <a:buFont typeface="Arial"/>
              <a:buChar char="⚬"/>
            </a:pPr>
            <a:r>
              <a:rPr lang="en-US" sz="3222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The system matches the live face data with stored profiles.</a:t>
            </a:r>
          </a:p>
          <a:p>
            <a:pPr algn="l" marL="1391604" indent="-463868" lvl="2">
              <a:lnSpc>
                <a:spcPts val="3480"/>
              </a:lnSpc>
              <a:buFont typeface="Arial"/>
              <a:buChar char="⚬"/>
            </a:pPr>
            <a:r>
              <a:rPr lang="en-US" sz="3222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If a match is found, the identity is confirmed.</a:t>
            </a:r>
          </a:p>
          <a:p>
            <a:pPr algn="l">
              <a:lnSpc>
                <a:spcPts val="3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19691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80083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60877" y="4073646"/>
            <a:ext cx="9069512" cy="5184654"/>
          </a:xfrm>
          <a:custGeom>
            <a:avLst/>
            <a:gdLst/>
            <a:ahLst/>
            <a:cxnLst/>
            <a:rect r="r" b="b" t="t" l="l"/>
            <a:pathLst>
              <a:path h="5184654" w="9069512">
                <a:moveTo>
                  <a:pt x="0" y="0"/>
                </a:moveTo>
                <a:lnTo>
                  <a:pt x="9069512" y="0"/>
                </a:lnTo>
                <a:lnTo>
                  <a:pt x="9069512" y="5184654"/>
                </a:lnTo>
                <a:lnTo>
                  <a:pt x="0" y="51846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273" r="0" b="-827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981853" y="9497878"/>
            <a:ext cx="232429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05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67690" y="1338355"/>
            <a:ext cx="15046808" cy="3345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310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4.Attendance Marking</a:t>
            </a:r>
          </a:p>
          <a:p>
            <a:pPr algn="l" marL="1342686" indent="-447562" lvl="2">
              <a:lnSpc>
                <a:spcPts val="3358"/>
              </a:lnSpc>
              <a:buFont typeface="Arial"/>
              <a:buChar char="⚬"/>
            </a:pPr>
            <a:r>
              <a:rPr lang="en-US" sz="310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Once verified, the system automatically logs attendance into the database.</a:t>
            </a:r>
          </a:p>
          <a:p>
            <a:pPr algn="l" marL="1342686" indent="-447562" lvl="2">
              <a:lnSpc>
                <a:spcPts val="3358"/>
              </a:lnSpc>
              <a:buFont typeface="Arial"/>
              <a:buChar char="⚬"/>
            </a:pPr>
            <a:r>
              <a:rPr lang="en-US" sz="310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Timestamp and additional metadata (location, image) may also be stored.</a:t>
            </a:r>
          </a:p>
          <a:p>
            <a:pPr algn="l">
              <a:lnSpc>
                <a:spcPts val="3358"/>
              </a:lnSpc>
            </a:pPr>
          </a:p>
          <a:p>
            <a:pPr algn="l">
              <a:lnSpc>
                <a:spcPts val="3358"/>
              </a:lnSpc>
            </a:pPr>
            <a:r>
              <a:rPr lang="en-US" sz="310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 5.</a:t>
            </a:r>
            <a:r>
              <a:rPr lang="en-US" sz="310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Real-Time Reporting </a:t>
            </a:r>
          </a:p>
          <a:p>
            <a:pPr algn="l" marL="1342686" indent="-447562" lvl="2">
              <a:lnSpc>
                <a:spcPts val="3358"/>
              </a:lnSpc>
              <a:buFont typeface="Arial"/>
              <a:buChar char="⚬"/>
            </a:pPr>
            <a:r>
              <a:rPr lang="en-US" sz="310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Admins can access dashboards for live attendance reports and analytics.</a:t>
            </a:r>
          </a:p>
          <a:p>
            <a:pPr algn="l">
              <a:lnSpc>
                <a:spcPts val="3358"/>
              </a:lnSpc>
            </a:pPr>
          </a:p>
          <a:p>
            <a:pPr algn="l">
              <a:lnSpc>
                <a:spcPts val="335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6071" y="1028700"/>
            <a:ext cx="551414" cy="518330"/>
          </a:xfrm>
          <a:custGeom>
            <a:avLst/>
            <a:gdLst/>
            <a:ahLst/>
            <a:cxnLst/>
            <a:rect r="r" b="b" t="t" l="l"/>
            <a:pathLst>
              <a:path h="518330" w="551414">
                <a:moveTo>
                  <a:pt x="0" y="0"/>
                </a:moveTo>
                <a:lnTo>
                  <a:pt x="551414" y="0"/>
                </a:lnTo>
                <a:lnTo>
                  <a:pt x="551414" y="518330"/>
                </a:lnTo>
                <a:lnTo>
                  <a:pt x="0" y="518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19691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80083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981853" y="9408628"/>
            <a:ext cx="232429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06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51778" y="990600"/>
            <a:ext cx="11028326" cy="863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0"/>
              </a:lnSpc>
            </a:pPr>
            <a:r>
              <a:rPr lang="en-US" sz="546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TECHNOLOGIES USED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38924" y="2466831"/>
            <a:ext cx="14870333" cy="6603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3073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🧠 </a:t>
            </a:r>
            <a:r>
              <a:rPr lang="en-US" sz="3073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Software &amp; Libraries:</a:t>
            </a:r>
          </a:p>
          <a:p>
            <a:pPr algn="l" marL="663469" indent="-331735" lvl="1">
              <a:lnSpc>
                <a:spcPts val="3318"/>
              </a:lnSpc>
              <a:buFont typeface="Arial"/>
              <a:buChar char="•"/>
            </a:pPr>
            <a:r>
              <a:rPr lang="en-US" sz="307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Python</a:t>
            </a:r>
            <a:r>
              <a:rPr lang="en-US" b="true" sz="307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 </a:t>
            </a:r>
            <a:r>
              <a:rPr lang="en-US" sz="3073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– Core programming language for building the system.</a:t>
            </a:r>
          </a:p>
          <a:p>
            <a:pPr algn="l" marL="663469" indent="-331735" lvl="1">
              <a:lnSpc>
                <a:spcPts val="3318"/>
              </a:lnSpc>
              <a:buFont typeface="Arial"/>
              <a:buChar char="•"/>
            </a:pPr>
            <a:r>
              <a:rPr lang="en-US" sz="307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cv2: OpenCV library for computer vision tasks, including image processing and face detection.</a:t>
            </a:r>
          </a:p>
          <a:p>
            <a:pPr algn="l" marL="663469" indent="-331735" lvl="1">
              <a:lnSpc>
                <a:spcPts val="3318"/>
              </a:lnSpc>
              <a:buFont typeface="Arial"/>
              <a:buChar char="•"/>
            </a:pPr>
            <a:r>
              <a:rPr lang="en-US" sz="307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numpy: Library for numerical operations, used for handling arrays and matrices.</a:t>
            </a:r>
          </a:p>
          <a:p>
            <a:pPr algn="l" marL="663469" indent="-331735" lvl="1">
              <a:lnSpc>
                <a:spcPts val="3318"/>
              </a:lnSpc>
              <a:buFont typeface="Arial"/>
              <a:buChar char="•"/>
            </a:pPr>
            <a:r>
              <a:rPr lang="en-US" sz="307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os: Provides functions for interacting with the operating system, such as file and directory management.</a:t>
            </a:r>
          </a:p>
          <a:p>
            <a:pPr algn="l" marL="663469" indent="-331735" lvl="1">
              <a:lnSpc>
                <a:spcPts val="3318"/>
              </a:lnSpc>
              <a:buFont typeface="Arial"/>
              <a:buChar char="•"/>
            </a:pPr>
            <a:r>
              <a:rPr lang="en-US" sz="307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urllib.request: Used for downloading files from the internet.</a:t>
            </a:r>
          </a:p>
          <a:p>
            <a:pPr algn="l" marL="663469" indent="-331735" lvl="1">
              <a:lnSpc>
                <a:spcPts val="3318"/>
              </a:lnSpc>
              <a:buFont typeface="Arial"/>
              <a:buChar char="•"/>
            </a:pPr>
            <a:r>
              <a:rPr lang="en-US" sz="307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csv: For reading and writing CSV files, which are used to record attendance.</a:t>
            </a:r>
          </a:p>
          <a:p>
            <a:pPr algn="l" marL="663469" indent="-331735" lvl="1">
              <a:lnSpc>
                <a:spcPts val="3318"/>
              </a:lnSpc>
              <a:buFont typeface="Arial"/>
              <a:buChar char="•"/>
            </a:pPr>
            <a:r>
              <a:rPr lang="en-US" sz="307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datetime: For handling date and time operations.</a:t>
            </a:r>
          </a:p>
          <a:p>
            <a:pPr algn="l" marL="663469" indent="-331735" lvl="1">
              <a:lnSpc>
                <a:spcPts val="3318"/>
              </a:lnSpc>
              <a:buFont typeface="Arial"/>
              <a:buChar char="•"/>
            </a:pPr>
            <a:r>
              <a:rPr lang="en-US" sz="307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pickle: For serializing and deserializing Python objects, used to save and load the trained model and data.</a:t>
            </a:r>
          </a:p>
          <a:p>
            <a:pPr algn="l" marL="663469" indent="-331735" lvl="1">
              <a:lnSpc>
                <a:spcPts val="3318"/>
              </a:lnSpc>
              <a:buFont typeface="Arial"/>
              <a:buChar char="•"/>
            </a:pPr>
            <a:r>
              <a:rPr lang="en-US" sz="307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cv2.face: A submodule of OpenCV that provides the LBPH face recognizer.</a:t>
            </a:r>
          </a:p>
          <a:p>
            <a:pPr algn="l">
              <a:lnSpc>
                <a:spcPts val="3318"/>
              </a:lnSpc>
            </a:pPr>
          </a:p>
          <a:p>
            <a:pPr algn="l">
              <a:lnSpc>
                <a:spcPts val="331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6071" y="1028700"/>
            <a:ext cx="551414" cy="518330"/>
          </a:xfrm>
          <a:custGeom>
            <a:avLst/>
            <a:gdLst/>
            <a:ahLst/>
            <a:cxnLst/>
            <a:rect r="r" b="b" t="t" l="l"/>
            <a:pathLst>
              <a:path h="518330" w="551414">
                <a:moveTo>
                  <a:pt x="0" y="0"/>
                </a:moveTo>
                <a:lnTo>
                  <a:pt x="551414" y="0"/>
                </a:lnTo>
                <a:lnTo>
                  <a:pt x="551414" y="518330"/>
                </a:lnTo>
                <a:lnTo>
                  <a:pt x="0" y="518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19691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80083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981853" y="9073308"/>
            <a:ext cx="232429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07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2516" y="859097"/>
            <a:ext cx="11028326" cy="863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0"/>
              </a:lnSpc>
            </a:pPr>
            <a:r>
              <a:rPr lang="en-US" sz="546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KEY FEATURES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78433" y="2329760"/>
            <a:ext cx="19056710" cy="5346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3"/>
              </a:lnSpc>
            </a:pPr>
            <a:r>
              <a:rPr lang="en-US" sz="3938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</a:p>
          <a:p>
            <a:pPr algn="l" marL="850252" indent="-425126" lvl="1">
              <a:lnSpc>
                <a:spcPts val="4253"/>
              </a:lnSpc>
              <a:buFont typeface="Arial"/>
              <a:buChar char="•"/>
            </a:pPr>
            <a:r>
              <a:rPr lang="en-US" sz="3938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DNN-based robust face detection.</a:t>
            </a:r>
          </a:p>
          <a:p>
            <a:pPr algn="l">
              <a:lnSpc>
                <a:spcPts val="4253"/>
              </a:lnSpc>
            </a:pPr>
          </a:p>
          <a:p>
            <a:pPr algn="l" marL="850252" indent="-425126" lvl="1">
              <a:lnSpc>
                <a:spcPts val="4253"/>
              </a:lnSpc>
              <a:buFont typeface="Arial"/>
              <a:buChar char="•"/>
            </a:pPr>
            <a:r>
              <a:rPr lang="en-US" sz="3938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LBPH-based efficient face recognition.</a:t>
            </a:r>
          </a:p>
          <a:p>
            <a:pPr algn="l">
              <a:lnSpc>
                <a:spcPts val="4253"/>
              </a:lnSpc>
            </a:pPr>
          </a:p>
          <a:p>
            <a:pPr algn="l" marL="850252" indent="-425126" lvl="1">
              <a:lnSpc>
                <a:spcPts val="4253"/>
              </a:lnSpc>
              <a:buFont typeface="Arial"/>
              <a:buChar char="•"/>
            </a:pPr>
            <a:r>
              <a:rPr lang="en-US" sz="3938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Augmented training for better recognition accuracy.</a:t>
            </a:r>
          </a:p>
          <a:p>
            <a:pPr algn="l">
              <a:lnSpc>
                <a:spcPts val="4253"/>
              </a:lnSpc>
            </a:pPr>
          </a:p>
          <a:p>
            <a:pPr algn="l" marL="850252" indent="-425126" lvl="1">
              <a:lnSpc>
                <a:spcPts val="4253"/>
              </a:lnSpc>
              <a:buFont typeface="Arial"/>
              <a:buChar char="•"/>
            </a:pPr>
            <a:r>
              <a:rPr lang="en-US" sz="3938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Attendance CSV creation and duplicate checking.</a:t>
            </a:r>
          </a:p>
          <a:p>
            <a:pPr algn="l">
              <a:lnSpc>
                <a:spcPts val="4253"/>
              </a:lnSpc>
            </a:pPr>
          </a:p>
          <a:p>
            <a:pPr algn="l" marL="850252" indent="-425126" lvl="1">
              <a:lnSpc>
                <a:spcPts val="4253"/>
              </a:lnSpc>
              <a:spcBef>
                <a:spcPct val="0"/>
              </a:spcBef>
              <a:buFont typeface="Arial"/>
              <a:buChar char="•"/>
            </a:pPr>
            <a:r>
              <a:rPr lang="en-US" sz="3938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Interactive user interface with keyboard controls.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6071" y="1028700"/>
            <a:ext cx="551414" cy="518330"/>
          </a:xfrm>
          <a:custGeom>
            <a:avLst/>
            <a:gdLst/>
            <a:ahLst/>
            <a:cxnLst/>
            <a:rect r="r" b="b" t="t" l="l"/>
            <a:pathLst>
              <a:path h="518330" w="551414">
                <a:moveTo>
                  <a:pt x="0" y="0"/>
                </a:moveTo>
                <a:lnTo>
                  <a:pt x="551414" y="0"/>
                </a:lnTo>
                <a:lnTo>
                  <a:pt x="551414" y="518330"/>
                </a:lnTo>
                <a:lnTo>
                  <a:pt x="0" y="518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19691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80083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40136" y="3076275"/>
            <a:ext cx="7805312" cy="5151506"/>
          </a:xfrm>
          <a:custGeom>
            <a:avLst/>
            <a:gdLst/>
            <a:ahLst/>
            <a:cxnLst/>
            <a:rect r="r" b="b" t="t" l="l"/>
            <a:pathLst>
              <a:path h="5151506" w="7805312">
                <a:moveTo>
                  <a:pt x="0" y="0"/>
                </a:moveTo>
                <a:lnTo>
                  <a:pt x="7805312" y="0"/>
                </a:lnTo>
                <a:lnTo>
                  <a:pt x="7805312" y="5151506"/>
                </a:lnTo>
                <a:lnTo>
                  <a:pt x="0" y="51515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981853" y="9445886"/>
            <a:ext cx="232429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08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3628" y="990600"/>
            <a:ext cx="11028326" cy="863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0"/>
              </a:lnSpc>
            </a:pPr>
            <a:r>
              <a:rPr lang="en-US" sz="546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ADVANTAGES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2843" y="3114375"/>
            <a:ext cx="9559570" cy="4968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5"/>
              </a:lnSpc>
            </a:pPr>
            <a:r>
              <a:rPr lang="en-US" sz="4107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Key Benefits of Face Recognition-Based Attendance:</a:t>
            </a:r>
          </a:p>
          <a:p>
            <a:pPr algn="l" marL="886760" indent="-443380" lvl="1">
              <a:lnSpc>
                <a:spcPts val="4435"/>
              </a:lnSpc>
              <a:buFont typeface="Arial"/>
              <a:buChar char="•"/>
            </a:pPr>
            <a:r>
              <a:rPr lang="en-US" sz="4107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Contactless &amp; Hygienic</a:t>
            </a:r>
          </a:p>
          <a:p>
            <a:pPr algn="l" marL="886760" indent="-443380" lvl="1">
              <a:lnSpc>
                <a:spcPts val="4435"/>
              </a:lnSpc>
              <a:buFont typeface="Arial"/>
              <a:buChar char="•"/>
            </a:pPr>
            <a:r>
              <a:rPr lang="en-US" sz="4107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Time-Saving</a:t>
            </a:r>
          </a:p>
          <a:p>
            <a:pPr algn="l" marL="886760" indent="-443380" lvl="1">
              <a:lnSpc>
                <a:spcPts val="4435"/>
              </a:lnSpc>
              <a:buFont typeface="Arial"/>
              <a:buChar char="•"/>
            </a:pPr>
            <a:r>
              <a:rPr lang="en-US" sz="4107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Accurate &amp; Reliable</a:t>
            </a:r>
          </a:p>
          <a:p>
            <a:pPr algn="l" marL="886760" indent="-443380" lvl="1">
              <a:lnSpc>
                <a:spcPts val="4435"/>
              </a:lnSpc>
              <a:buFont typeface="Arial"/>
              <a:buChar char="•"/>
            </a:pPr>
            <a:r>
              <a:rPr lang="en-US" sz="4107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 sz="4107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Eliminates Proxy Attendance</a:t>
            </a:r>
          </a:p>
          <a:p>
            <a:pPr algn="l" marL="886760" indent="-443380" lvl="1">
              <a:lnSpc>
                <a:spcPts val="4435"/>
              </a:lnSpc>
              <a:buFont typeface="Arial"/>
              <a:buChar char="•"/>
            </a:pPr>
            <a:r>
              <a:rPr lang="en-US" sz="4107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Real-Time Monitoring</a:t>
            </a:r>
          </a:p>
          <a:p>
            <a:pPr algn="l" marL="886760" indent="-443380" lvl="1">
              <a:lnSpc>
                <a:spcPts val="4435"/>
              </a:lnSpc>
              <a:buFont typeface="Arial"/>
              <a:buChar char="•"/>
            </a:pPr>
            <a:r>
              <a:rPr lang="en-US" sz="4107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Easy Integration</a:t>
            </a:r>
          </a:p>
          <a:p>
            <a:pPr algn="ctr">
              <a:lnSpc>
                <a:spcPts val="443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6071" y="1028700"/>
            <a:ext cx="551414" cy="518330"/>
          </a:xfrm>
          <a:custGeom>
            <a:avLst/>
            <a:gdLst/>
            <a:ahLst/>
            <a:cxnLst/>
            <a:rect r="r" b="b" t="t" l="l"/>
            <a:pathLst>
              <a:path h="518330" w="551414">
                <a:moveTo>
                  <a:pt x="0" y="0"/>
                </a:moveTo>
                <a:lnTo>
                  <a:pt x="551414" y="0"/>
                </a:lnTo>
                <a:lnTo>
                  <a:pt x="551414" y="518330"/>
                </a:lnTo>
                <a:lnTo>
                  <a:pt x="0" y="518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19691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80083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981853" y="9267825"/>
            <a:ext cx="232429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09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8143" y="990600"/>
            <a:ext cx="11028326" cy="863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0"/>
              </a:lnSpc>
            </a:pPr>
            <a:r>
              <a:rPr lang="en-US" sz="546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CHALLENGES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76071" y="2497469"/>
            <a:ext cx="14781625" cy="655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3054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⚠️ Challenges in Implementing Face Recognition for Attendance:</a:t>
            </a:r>
          </a:p>
          <a:p>
            <a:pPr algn="l">
              <a:lnSpc>
                <a:spcPts val="3299"/>
              </a:lnSpc>
            </a:pPr>
          </a:p>
          <a:p>
            <a:pPr algn="l" marL="659511" indent="-329756" lvl="1">
              <a:lnSpc>
                <a:spcPts val="3299"/>
              </a:lnSpc>
              <a:buFont typeface="Arial"/>
              <a:buChar char="•"/>
            </a:pPr>
            <a:r>
              <a:rPr lang="en-US" sz="3054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Lighting &amp; Environmental Conditions</a:t>
            </a:r>
          </a:p>
          <a:p>
            <a:pPr algn="l" marL="1319023" indent="-439674" lvl="2">
              <a:lnSpc>
                <a:spcPts val="3299"/>
              </a:lnSpc>
              <a:buFont typeface="Arial"/>
              <a:buChar char="⚬"/>
            </a:pPr>
            <a:r>
              <a:rPr lang="en-US" sz="3054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Poor lighting or camera angle can affect detection accuracy.</a:t>
            </a:r>
          </a:p>
          <a:p>
            <a:pPr algn="l" marL="659511" indent="-329756" lvl="1">
              <a:lnSpc>
                <a:spcPts val="3299"/>
              </a:lnSpc>
              <a:buFont typeface="Arial"/>
              <a:buChar char="•"/>
            </a:pPr>
            <a:r>
              <a:rPr lang="en-US" sz="3054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Face Occlusion</a:t>
            </a:r>
          </a:p>
          <a:p>
            <a:pPr algn="l" marL="1319023" indent="-439674" lvl="2">
              <a:lnSpc>
                <a:spcPts val="3299"/>
              </a:lnSpc>
              <a:buFont typeface="Arial"/>
              <a:buChar char="⚬"/>
            </a:pPr>
            <a:r>
              <a:rPr lang="en-US" sz="3054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Masks, glasses, hats, or hairstyles can interfere with recognition.</a:t>
            </a:r>
          </a:p>
          <a:p>
            <a:pPr algn="l" marL="659511" indent="-329756" lvl="1">
              <a:lnSpc>
                <a:spcPts val="3299"/>
              </a:lnSpc>
              <a:buFont typeface="Arial"/>
              <a:buChar char="•"/>
            </a:pPr>
            <a:r>
              <a:rPr lang="en-US" sz="3054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Privacy Concerns</a:t>
            </a:r>
          </a:p>
          <a:p>
            <a:pPr algn="l" marL="1319023" indent="-439674" lvl="2">
              <a:lnSpc>
                <a:spcPts val="3299"/>
              </a:lnSpc>
              <a:buFont typeface="Arial"/>
              <a:buChar char="⚬"/>
            </a:pPr>
            <a:r>
              <a:rPr lang="en-US" sz="3054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Requires storage of biometric data, raising ethical and legal concerns.</a:t>
            </a:r>
          </a:p>
          <a:p>
            <a:pPr algn="l" marL="659511" indent="-329756" lvl="1">
              <a:lnSpc>
                <a:spcPts val="3299"/>
              </a:lnSpc>
              <a:buFont typeface="Arial"/>
              <a:buChar char="•"/>
            </a:pPr>
            <a:r>
              <a:rPr lang="en-US" sz="3054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Initial Setup &amp; Cost</a:t>
            </a:r>
          </a:p>
          <a:p>
            <a:pPr algn="l" marL="1319023" indent="-439674" lvl="2">
              <a:lnSpc>
                <a:spcPts val="3299"/>
              </a:lnSpc>
              <a:buFont typeface="Arial"/>
              <a:buChar char="⚬"/>
            </a:pPr>
            <a:r>
              <a:rPr lang="en-US" sz="3054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Requires high-quality cameras, processing systems, and training datasets.</a:t>
            </a:r>
          </a:p>
          <a:p>
            <a:pPr algn="l" marL="659511" indent="-329756" lvl="1">
              <a:lnSpc>
                <a:spcPts val="3299"/>
              </a:lnSpc>
              <a:buFont typeface="Arial"/>
              <a:buChar char="•"/>
            </a:pPr>
            <a:r>
              <a:rPr lang="en-US" sz="3054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Scalability</a:t>
            </a:r>
          </a:p>
          <a:p>
            <a:pPr algn="l" marL="1319023" indent="-439674" lvl="2">
              <a:lnSpc>
                <a:spcPts val="3299"/>
              </a:lnSpc>
              <a:buFont typeface="Arial"/>
              <a:buChar char="⚬"/>
            </a:pPr>
            <a:r>
              <a:rPr lang="en-US" sz="3054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System performance may drop with a large number of users if not optimized.</a:t>
            </a:r>
          </a:p>
          <a:p>
            <a:pPr algn="l" marL="659511" indent="-329756" lvl="1">
              <a:lnSpc>
                <a:spcPts val="3299"/>
              </a:lnSpc>
              <a:buFont typeface="Arial"/>
              <a:buChar char="•"/>
            </a:pPr>
            <a:r>
              <a:rPr lang="en-US" sz="3054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False Positives/Negatives</a:t>
            </a:r>
          </a:p>
          <a:p>
            <a:pPr algn="l" marL="1319023" indent="-439674" lvl="2">
              <a:lnSpc>
                <a:spcPts val="3299"/>
              </a:lnSpc>
              <a:buFont typeface="Arial"/>
              <a:buChar char="⚬"/>
            </a:pPr>
            <a:r>
              <a:rPr lang="en-US" sz="3054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Potential errors in recognition can affect reliability and trust.</a:t>
            </a:r>
          </a:p>
          <a:p>
            <a:pPr algn="l">
              <a:lnSpc>
                <a:spcPts val="32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DAGk9iY_Y_M</dc:identifier>
  <dcterms:modified xsi:type="dcterms:W3CDTF">2011-08-01T06:04:30Z</dcterms:modified>
  <cp:revision>1</cp:revision>
  <dc:title>automatic attendence via face recognition</dc:title>
</cp:coreProperties>
</file>