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 Bold" charset="1" panose="000008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HK Grotesk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Fraunces" charset="1" panose="00000000000000000000"/>
      <p:regular r:id="rId20"/>
    </p:embeddedFont>
    <p:embeddedFont>
      <p:font typeface="Abstracted Dream" charset="1" panose="00000500000000000000"/>
      <p:regular r:id="rId21"/>
    </p:embeddedFont>
    <p:embeddedFont>
      <p:font typeface="Hangyaboly" charset="1" panose="00000500000000000000"/>
      <p:regular r:id="rId22"/>
    </p:embeddedFont>
    <p:embeddedFont>
      <p:font typeface="HK Grotesk Italic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code.visualstudio.com" TargetMode="External" Type="http://schemas.openxmlformats.org/officeDocument/2006/relationships/hyperlink"/><Relationship Id="rId4" Target="https://www.python.org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6405362"/>
            <a:ext cx="7851626" cy="231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328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Himanshu Kumar Singh </a:t>
            </a:r>
          </a:p>
          <a:p>
            <a:pPr algn="ctr">
              <a:lnSpc>
                <a:spcPts val="4600"/>
              </a:lnSpc>
            </a:pPr>
            <a:r>
              <a:rPr lang="en-US" sz="328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Jiya Patel </a:t>
            </a:r>
          </a:p>
          <a:p>
            <a:pPr algn="ctr">
              <a:lnSpc>
                <a:spcPts val="4600"/>
              </a:lnSpc>
            </a:pPr>
            <a:r>
              <a:rPr lang="en-US" sz="328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Jiya Chaudhari</a:t>
            </a:r>
          </a:p>
          <a:p>
            <a:pPr algn="ctr">
              <a:lnSpc>
                <a:spcPts val="4600"/>
              </a:lnSpc>
            </a:pPr>
            <a:r>
              <a:rPr lang="en-US" b="true" sz="328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Shah Chaitya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3632" y="1796154"/>
            <a:ext cx="17669330" cy="2772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3"/>
              </a:lnSpc>
            </a:pPr>
            <a:r>
              <a:rPr lang="en-US" b="true" sz="644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ANALYZE AND VISUALIZE COVID-19 CASE TRENDS AND VACCINATION DATA BY COUNTRY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81614" y="1076325"/>
            <a:ext cx="13964048" cy="109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1"/>
              </a:lnSpc>
            </a:pPr>
            <a:r>
              <a:rPr lang="en-US" b="true" sz="75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WHY TRACK COVID-19 IMPACT?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3628" y="3364210"/>
            <a:ext cx="13420745" cy="52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1"/>
              </a:lnSpc>
            </a:pPr>
            <a:r>
              <a:rPr lang="en-US" sz="42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COVID-19 has significantly impacted global health, economies, and daily life. By analyzing case and vaccination trends, we can better understand the pandemic’s progression, identify areas needing intervention, and support informed policy-making. This presentation explores key data insights to address these challenges.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61988" y="2992521"/>
            <a:ext cx="10093799" cy="4756393"/>
          </a:xfrm>
          <a:custGeom>
            <a:avLst/>
            <a:gdLst/>
            <a:ahLst/>
            <a:cxnLst/>
            <a:rect r="r" b="b" t="t" l="l"/>
            <a:pathLst>
              <a:path h="4756393" w="10093799">
                <a:moveTo>
                  <a:pt x="0" y="0"/>
                </a:moveTo>
                <a:lnTo>
                  <a:pt x="10093799" y="0"/>
                </a:lnTo>
                <a:lnTo>
                  <a:pt x="10093799" y="4756393"/>
                </a:lnTo>
                <a:lnTo>
                  <a:pt x="0" y="475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73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322" y="3002046"/>
            <a:ext cx="7719666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8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1)CHINA AND INDIA DOMINATE IN VACCINATIONS, WITH 900M+ AND 200M PEOPLE VACCINATED, FAR SURPASSING THEIR REPORTED COVID-19 CASES.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2322" y="4388246"/>
            <a:ext cx="7719666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8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2)VACCINATION NUMBERS GLOBALLY ARE MUCH HIGHER THAN COVID-19 CASES, REFLECTING WIDESPREAD EFFORTS TO CONTROL THE PANDEMIC.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2322" y="5770767"/>
            <a:ext cx="7477344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3)THE DATA REVEALS DISPARITIES IN VACCINATION RATES, HIGHLIGHTING VARIATIONS IN HEALTHCARE INFRASTRUCTURE AND ACCESSIBILITY.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483" y="7262441"/>
            <a:ext cx="7477344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4)SOME COUNTRIES SHOW LOWER VACCINATION   FIGURES, INDICATING CHALLENGES LIKE DISTRIBUTION, AVAILABILITY, OR VACCINE HESITANCY.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42670" y="766211"/>
            <a:ext cx="11505509" cy="115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COVID-19 CASES AND VACCINATED    BY COUNTRY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270" y="2579300"/>
            <a:ext cx="8830424" cy="191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1) INSTALL T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OOLS:</a:t>
            </a:r>
          </a:p>
          <a:p>
            <a:pPr algn="l" marL="582927" indent="-291463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DOWNLOAD AND INSTALL </a:t>
            </a:r>
            <a:r>
              <a:rPr lang="en-US" b="true" sz="2699" u="sng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3" tooltip="https://code.visualstudio.com"/>
              </a:rPr>
              <a:t>VS CODE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  <a:p>
            <a:pPr algn="l" marL="582927" indent="-291463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DOWNLOAD AND INSTALL </a:t>
            </a:r>
            <a:r>
              <a:rPr lang="en-US" b="true" sz="2699" u="sng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4" tooltip="https://www.python.org"/>
              </a:rPr>
              <a:t>PYTHON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(CHECK "ADD PYTHON TO PATH").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3270" y="4760024"/>
            <a:ext cx="8902181" cy="191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6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2) INSTALL LIBRARIES: IN VS CODE TERMINAL (CTRL+`), RUN:</a:t>
            </a:r>
          </a:p>
          <a:p>
            <a:pPr algn="l">
              <a:lnSpc>
                <a:spcPts val="3050"/>
              </a:lnSpc>
            </a:pPr>
          </a:p>
          <a:p>
            <a:pPr algn="l">
              <a:lnSpc>
                <a:spcPts val="3050"/>
              </a:lnSpc>
            </a:pPr>
            <a:r>
              <a:rPr lang="en-US" sz="26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pip install pandas matplotlib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19148" y="7259479"/>
            <a:ext cx="9714863" cy="230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3)P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REPARE DATASET: PLACE COVID_TRENDS_VACCINATION.CSV IN THE SAME DIRECTORY WITH THESE COLUMNS:</a:t>
            </a:r>
          </a:p>
          <a:p>
            <a:pPr algn="l" marL="582927" indent="-291463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DATE (YYYY-MM-DD), COUNTRY, NEW CASES, VACCINATIONS.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41600" y="2769800"/>
            <a:ext cx="8115300" cy="1538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4)C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REATE SCRIPT:</a:t>
            </a:r>
          </a:p>
          <a:p>
            <a:pPr algn="l" marL="582927" indent="-291463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CREATE GRAPH_OUTPUT.PY IN VS CODE.</a:t>
            </a:r>
          </a:p>
          <a:p>
            <a:pPr algn="l" marL="582927" indent="-291463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PASTE AND SAVE THE PROVIDED CODE.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141600" y="4760024"/>
            <a:ext cx="8115300" cy="1538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6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5)RUN SCRIPT: IN THE TERMINAL, RUN:</a:t>
            </a:r>
          </a:p>
          <a:p>
            <a:pPr algn="l">
              <a:lnSpc>
                <a:spcPts val="3050"/>
              </a:lnSpc>
            </a:pPr>
          </a:p>
          <a:p>
            <a:pPr algn="l">
              <a:lnSpc>
                <a:spcPts val="3050"/>
              </a:lnSpc>
            </a:pPr>
            <a:r>
              <a:rPr lang="en-US" sz="26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python graph_output.py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141600" y="6689026"/>
            <a:ext cx="8115300" cy="268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0"/>
              </a:lnSpc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6)OUTPUT:</a:t>
            </a:r>
          </a:p>
          <a:p>
            <a:pPr algn="just" marL="582927" indent="-291463" lvl="1">
              <a:lnSpc>
                <a:spcPts val="3050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View and save graphs:</a:t>
            </a:r>
          </a:p>
          <a:p>
            <a:pPr algn="just" marL="1165854" indent="-388618" lvl="2">
              <a:lnSpc>
                <a:spcPts val="305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total_new_cases_by_c</a:t>
            </a: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OUNTRY.PNG</a:t>
            </a:r>
          </a:p>
          <a:p>
            <a:pPr algn="just" marL="1165854" indent="-388618" lvl="2">
              <a:lnSpc>
                <a:spcPts val="305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TOTAL_VACCINATIONS_BY_COUNTRY.PNG</a:t>
            </a:r>
          </a:p>
          <a:p>
            <a:pPr algn="just" marL="1165854" indent="-388618" lvl="2">
              <a:lnSpc>
                <a:spcPts val="305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NEW_CASES_TREND_OVER_TIME.PNG</a:t>
            </a:r>
          </a:p>
          <a:p>
            <a:pPr algn="just" marL="1165854" indent="-388618" lvl="2">
              <a:lnSpc>
                <a:spcPts val="305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6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VACCINATIONS_TREND_OVER_TIME.PNG</a:t>
            </a:r>
          </a:p>
          <a:p>
            <a:pPr algn="just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190762" y="358556"/>
            <a:ext cx="7188342" cy="121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7"/>
              </a:lnSpc>
            </a:pPr>
            <a:r>
              <a:rPr lang="en-US" sz="720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Execution Steps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993473" y="-1552262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624870"/>
            <a:ext cx="9252369" cy="5536912"/>
          </a:xfrm>
          <a:custGeom>
            <a:avLst/>
            <a:gdLst/>
            <a:ahLst/>
            <a:cxnLst/>
            <a:rect r="r" b="b" t="t" l="l"/>
            <a:pathLst>
              <a:path h="5536912" w="9252369">
                <a:moveTo>
                  <a:pt x="0" y="0"/>
                </a:moveTo>
                <a:lnTo>
                  <a:pt x="9252369" y="0"/>
                </a:lnTo>
                <a:lnTo>
                  <a:pt x="9252369" y="5536911"/>
                </a:lnTo>
                <a:lnTo>
                  <a:pt x="0" y="5536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40" t="0" r="-2016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535" y="1870407"/>
            <a:ext cx="8680993" cy="897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6"/>
              </a:lnSpc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High-Burden Nations Facing Continued Outbreaks</a:t>
            </a:r>
          </a:p>
          <a:p>
            <a:pPr algn="l" marL="682558" indent="-341279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United States: Over 40,000 daily new cases.</a:t>
            </a:r>
          </a:p>
          <a:p>
            <a:pPr algn="l" marL="682558" indent="-341279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India: Approximately 30,000 new cases daily.</a:t>
            </a:r>
          </a:p>
          <a:p>
            <a:pPr algn="l" marL="682558" indent="-341279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Japan: Over 20,000 new daily cases linked to increased travel and emerging variants.</a:t>
            </a:r>
          </a:p>
          <a:p>
            <a:pPr algn="l" marL="682558" indent="-341279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South Africa: Around 15,000 daily cases fueled by variant spread and inconsistent health measures.</a:t>
            </a:r>
          </a:p>
          <a:p>
            <a:pPr algn="l" marL="682558" indent="-341279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Brazil: Approximately 18,000 daily cases due to urban density and ongoing community transmission.</a:t>
            </a:r>
          </a:p>
          <a:p>
            <a:pPr algn="l">
              <a:lnSpc>
                <a:spcPts val="442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1356"/>
            <a:ext cx="15253675" cy="1007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1"/>
              </a:lnSpc>
              <a:spcBef>
                <a:spcPct val="0"/>
              </a:spcBef>
            </a:pPr>
            <a:r>
              <a:rPr lang="en-US" sz="5344">
                <a:solidFill>
                  <a:srgbClr val="FFFFFF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High-Burden Nations Facing Continued Outbreaks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1713" y="525590"/>
            <a:ext cx="17259300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LEADERS IN VACCINATION CAMPAIGNS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3565" y="2674874"/>
            <a:ext cx="14748783" cy="733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9"/>
              </a:lnSpc>
            </a:pPr>
            <a:r>
              <a:rPr lang="en-US" sz="34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Global vaccination efforts showcase significant progress in several countries:</a:t>
            </a:r>
          </a:p>
          <a:p>
            <a:pPr algn="l">
              <a:lnSpc>
                <a:spcPts val="4819"/>
              </a:lnSpc>
            </a:pPr>
          </a:p>
          <a:p>
            <a:pPr algn="l" marL="743243" indent="-371622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United Arab Emirates: With 98% of its population fully vaccinated, the UAE leads globally, driven by robust logistics and early access to vaccine supplies.</a:t>
            </a:r>
          </a:p>
          <a:p>
            <a:pPr algn="l" marL="743243" indent="-371622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Portugal: Achieved over 90% vaccination coverage through strong public trust in health authorities and widespread public awareness campaigns.</a:t>
            </a:r>
          </a:p>
          <a:p>
            <a:pPr algn="l" marL="743243" indent="-371622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China: Administered an astounding 3.5 billion doses, using large-scale local production to ensure availability for its vast population.</a:t>
            </a:r>
          </a:p>
          <a:p>
            <a:pPr algn="l" marL="743243" indent="-371622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Chile: With over 88% of its population vaccinated, Chile stands out in Latin America, combining timely procurement with efficient distribution.</a:t>
            </a:r>
          </a:p>
          <a:p>
            <a:pPr algn="l">
              <a:lnSpc>
                <a:spcPts val="48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2313" y="4567904"/>
            <a:ext cx="15501673" cy="497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4"/>
              </a:lnSpc>
            </a:pPr>
            <a:r>
              <a:rPr lang="en-US" sz="406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Despite progress, challenges persist:</a:t>
            </a:r>
          </a:p>
          <a:p>
            <a:pPr algn="l" marL="876670" indent="-438335" lvl="1">
              <a:lnSpc>
                <a:spcPts val="5684"/>
              </a:lnSpc>
              <a:buFont typeface="Arial"/>
              <a:buChar char="•"/>
            </a:pPr>
            <a:r>
              <a:rPr lang="en-US" sz="406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Limited access in low-income nations, e.g., Chad and South Sudan, with under 10% vaccinated.</a:t>
            </a:r>
          </a:p>
          <a:p>
            <a:pPr algn="l" marL="876670" indent="-438335" lvl="1">
              <a:lnSpc>
                <a:spcPts val="5684"/>
              </a:lnSpc>
              <a:buFont typeface="Arial"/>
              <a:buChar char="•"/>
            </a:pPr>
            <a:r>
              <a:rPr lang="en-US" sz="406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Vaccine hesitancy and misinformation.</a:t>
            </a:r>
          </a:p>
          <a:p>
            <a:pPr algn="l" marL="876670" indent="-438335" lvl="1">
              <a:lnSpc>
                <a:spcPts val="5684"/>
              </a:lnSpc>
              <a:buFont typeface="Arial"/>
              <a:buChar char="•"/>
            </a:pPr>
            <a:r>
              <a:rPr lang="en-US" sz="406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Supply chain disruptions.</a:t>
            </a:r>
          </a:p>
          <a:p>
            <a:pPr algn="l" marL="876670" indent="-438335" lvl="1">
              <a:lnSpc>
                <a:spcPts val="5684"/>
              </a:lnSpc>
              <a:buFont typeface="Arial"/>
              <a:buChar char="•"/>
            </a:pPr>
            <a:r>
              <a:rPr lang="en-US" sz="406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Addressing these issues is critical for achieving global immunity.</a:t>
            </a:r>
          </a:p>
          <a:p>
            <a:pPr algn="l">
              <a:lnSpc>
                <a:spcPts val="56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2888"/>
            <a:ext cx="16408898" cy="27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7"/>
              </a:lnSpc>
            </a:pPr>
            <a:r>
              <a:rPr lang="en-US" b="true" sz="96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CHALLENGES IN VACCINE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76325"/>
            <a:ext cx="18288000" cy="205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  <a:spcBef>
                <a:spcPct val="0"/>
              </a:spcBef>
            </a:pPr>
            <a:r>
              <a:rPr lang="en-US" sz="7114">
                <a:solidFill>
                  <a:srgbClr val="FFFFFF"/>
                </a:solidFill>
                <a:latin typeface="Hangyaboly"/>
                <a:ea typeface="Hangyaboly"/>
                <a:cs typeface="Hangyaboly"/>
                <a:sym typeface="Hangyaboly"/>
              </a:rPr>
              <a:t> LESSONS LEARNED FROM VACCINATION AND COVID-19 TRENDS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0930" y="4038600"/>
            <a:ext cx="14827677" cy="526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4"/>
              </a:lnSpc>
              <a:spcBef>
                <a:spcPct val="0"/>
              </a:spcBef>
            </a:pPr>
            <a:r>
              <a:rPr lang="en-US" sz="371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Vaccination has proven critical in reducing severe cases and deaths. For example:</a:t>
            </a:r>
          </a:p>
          <a:p>
            <a:pPr algn="l">
              <a:lnSpc>
                <a:spcPts val="5204"/>
              </a:lnSpc>
              <a:spcBef>
                <a:spcPct val="0"/>
              </a:spcBef>
            </a:pPr>
            <a:r>
              <a:rPr lang="en-US" sz="371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Portugal: Over 90% vaccination has significantly lowered hospitalizations.</a:t>
            </a:r>
          </a:p>
          <a:p>
            <a:pPr algn="l">
              <a:lnSpc>
                <a:spcPts val="5204"/>
              </a:lnSpc>
              <a:spcBef>
                <a:spcPct val="0"/>
              </a:spcBef>
            </a:pPr>
            <a:r>
              <a:rPr lang="en-US" sz="371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South Korea: Despite 87% coverage, variant-driven surges highlight the need for boosters.</a:t>
            </a:r>
          </a:p>
          <a:p>
            <a:pPr algn="l">
              <a:lnSpc>
                <a:spcPts val="5204"/>
              </a:lnSpc>
              <a:spcBef>
                <a:spcPct val="0"/>
              </a:spcBef>
            </a:pPr>
            <a:r>
              <a:rPr lang="en-US" sz="371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Canada: High vaccination rates have accelerated recovery and reduced mortality.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10400" y="147024"/>
            <a:ext cx="10895093" cy="16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US" sz="5495">
                <a:solidFill>
                  <a:srgbClr val="FFFFFF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CONCLUSION AND STRATEGIC RECOMMENDATIONS</a:t>
            </a:r>
          </a:p>
        </p:txBody>
      </p:sp>
      <p:sp>
        <p:nvSpPr>
          <p:cNvPr name="Freeform 4" id="4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96999" y="2358429"/>
            <a:ext cx="10708494" cy="121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COVID-19 HAS SHOWN THE IMPORTANCE OF GLOBAL COOPERATION AND ROBUST PUBLIC HEALTH SYSTEMS.</a:t>
            </a:r>
          </a:p>
          <a:p>
            <a:pPr algn="l">
              <a:lnSpc>
                <a:spcPts val="316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196999" y="3930508"/>
            <a:ext cx="10708494" cy="201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163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COUNTRIES LIKE CHAD HIGHLIGHT THE NEED FOR EQUITABLE VACCINE ACCESS.</a:t>
            </a:r>
          </a:p>
          <a:p>
            <a:pPr algn="l" marL="604519" indent="-302260" lvl="1">
              <a:lnSpc>
                <a:spcPts val="3163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THE UK’S RESURGENCE DUE TO NEW VARIANTS EMPHASIZES THE NEED FOR ONGOING VIGILANCE AND BOOSTER CAMPAIGNS.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6999" y="6302687"/>
            <a:ext cx="10410403" cy="201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163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INDIA’S LARGE-SCALE VACCINATION SUCCESS DEMONSTRATES THE POWER OF INFRASTRUCTURE AND PUBLIC ENGAGEMENT.</a:t>
            </a:r>
          </a:p>
          <a:p>
            <a:pPr algn="l" marL="604519" indent="-302260" lvl="1">
              <a:lnSpc>
                <a:spcPts val="3163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SUSTAINED EFFORTS ARE ESSENTIAL TO PREVENT FUTURE PANDEMICS AND CREATE A HEALTHIER, SAFER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DAGYW0mDV80</dc:identifier>
  <dcterms:modified xsi:type="dcterms:W3CDTF">2011-08-01T06:04:30Z</dcterms:modified>
  <cp:revision>1</cp:revision>
  <dc:title>Analyze and visualize COVID-19 case trends and vaccination data by country.</dc:title>
</cp:coreProperties>
</file>