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93024" y="595760"/>
            <a:ext cx="7557950" cy="528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D31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93024" y="595760"/>
            <a:ext cx="7557950" cy="528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5000" y="1488363"/>
            <a:ext cx="7753999" cy="1092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14900"/>
            <a:ext cx="9144000" cy="4728845"/>
          </a:xfrm>
          <a:custGeom>
            <a:avLst/>
            <a:gdLst/>
            <a:ahLst/>
            <a:cxnLst/>
            <a:rect l="l" t="t" r="r" b="b"/>
            <a:pathLst>
              <a:path w="9144000" h="4728845">
                <a:moveTo>
                  <a:pt x="0" y="4728599"/>
                </a:moveTo>
                <a:lnTo>
                  <a:pt x="9143999" y="4728599"/>
                </a:lnTo>
                <a:lnTo>
                  <a:pt x="9143999" y="0"/>
                </a:lnTo>
                <a:lnTo>
                  <a:pt x="0" y="0"/>
                </a:lnTo>
                <a:lnTo>
                  <a:pt x="0" y="4728599"/>
                </a:lnTo>
                <a:close/>
              </a:path>
            </a:pathLst>
          </a:custGeom>
          <a:solidFill>
            <a:srgbClr val="2D31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-100" y="0"/>
            <a:ext cx="9144000" cy="415290"/>
          </a:xfrm>
          <a:custGeom>
            <a:avLst/>
            <a:gdLst/>
            <a:ahLst/>
            <a:cxnLst/>
            <a:rect l="l" t="t" r="r" b="b"/>
            <a:pathLst>
              <a:path w="9144000" h="415290">
                <a:moveTo>
                  <a:pt x="9143999" y="414899"/>
                </a:moveTo>
                <a:lnTo>
                  <a:pt x="0" y="4148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414899"/>
                </a:lnTo>
                <a:close/>
              </a:path>
            </a:pathLst>
          </a:custGeom>
          <a:solidFill>
            <a:srgbClr val="2428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95814" y="4749854"/>
            <a:ext cx="817880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4065" algn="l"/>
                <a:tab pos="1383665" algn="l"/>
                <a:tab pos="1840864" algn="l"/>
                <a:tab pos="3060065" algn="l"/>
                <a:tab pos="3517265" algn="l"/>
                <a:tab pos="4431665" algn="l"/>
                <a:tab pos="5041265" algn="l"/>
                <a:tab pos="5498465" algn="l"/>
                <a:tab pos="6565265" algn="l"/>
                <a:tab pos="7632065" algn="l"/>
              </a:tabLst>
            </a:pPr>
            <a:r>
              <a:rPr dirty="0" sz="1000" spc="-5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FFFFFF"/>
                </a:solidFill>
                <a:latin typeface="Courier New"/>
                <a:cs typeface="Courier New"/>
              </a:rPr>
              <a:t>0 1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FFFFFF"/>
                </a:solidFill>
                <a:latin typeface="Courier New"/>
                <a:cs typeface="Courier New"/>
              </a:rPr>
              <a:t>1	0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FFFFFF"/>
                </a:solidFill>
                <a:latin typeface="Courier New"/>
                <a:cs typeface="Courier New"/>
              </a:rPr>
              <a:t>1	0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FFFFFF"/>
                </a:solidFill>
                <a:latin typeface="Courier New"/>
                <a:cs typeface="Courier New"/>
              </a:rPr>
              <a:t>1	1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FFFFFF"/>
                </a:solidFill>
                <a:latin typeface="Courier New"/>
                <a:cs typeface="Courier New"/>
              </a:rPr>
              <a:t>0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FFFFFF"/>
                </a:solidFill>
                <a:latin typeface="Courier New"/>
                <a:cs typeface="Courier New"/>
              </a:rPr>
              <a:t>0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FFFFFF"/>
                </a:solidFill>
                <a:latin typeface="Courier New"/>
                <a:cs typeface="Courier New"/>
              </a:rPr>
              <a:t>0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FFFFFF"/>
                </a:solidFill>
                <a:latin typeface="Courier New"/>
                <a:cs typeface="Courier New"/>
              </a:rPr>
              <a:t>1	1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FFFFFF"/>
                </a:solidFill>
                <a:latin typeface="Courier New"/>
                <a:cs typeface="Courier New"/>
              </a:rPr>
              <a:t>0	1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FFFFFF"/>
                </a:solidFill>
                <a:latin typeface="Courier New"/>
                <a:cs typeface="Courier New"/>
              </a:rPr>
              <a:t>0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FFFFFF"/>
                </a:solidFill>
                <a:latin typeface="Courier New"/>
                <a:cs typeface="Courier New"/>
              </a:rPr>
              <a:t>1	0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FFFFFF"/>
                </a:solidFill>
                <a:latin typeface="Courier New"/>
                <a:cs typeface="Courier New"/>
              </a:rPr>
              <a:t>1	0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FFFFFF"/>
                </a:solidFill>
                <a:latin typeface="Courier New"/>
                <a:cs typeface="Courier New"/>
              </a:rPr>
              <a:t>1	1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FFFFFF"/>
                </a:solidFill>
                <a:latin typeface="Courier New"/>
                <a:cs typeface="Courier New"/>
              </a:rPr>
              <a:t>0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FFFFFF"/>
                </a:solidFill>
                <a:latin typeface="Courier New"/>
                <a:cs typeface="Courier New"/>
              </a:rPr>
              <a:t>0	1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FFFFFF"/>
                </a:solidFill>
                <a:latin typeface="Courier New"/>
                <a:cs typeface="Courier New"/>
              </a:rPr>
              <a:t>0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FFFFFF"/>
                </a:solidFill>
                <a:latin typeface="Courier New"/>
                <a:cs typeface="Courier New"/>
              </a:rPr>
              <a:t>1	1</a:t>
            </a:r>
            <a:r>
              <a:rPr dirty="0" sz="10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dirty="0" sz="10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FFFFFF"/>
                </a:solidFill>
                <a:latin typeface="Courier New"/>
                <a:cs typeface="Courier New"/>
              </a:rPr>
              <a:t>0</a:t>
            </a:r>
            <a:r>
              <a:rPr dirty="0" sz="10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endParaRPr sz="10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78187" y="645662"/>
            <a:ext cx="6588125" cy="3687445"/>
            <a:chOff x="1278187" y="645662"/>
            <a:chExt cx="6588125" cy="3687445"/>
          </a:xfrm>
        </p:grpSpPr>
        <p:sp>
          <p:nvSpPr>
            <p:cNvPr id="6" name="object 6"/>
            <p:cNvSpPr/>
            <p:nvPr/>
          </p:nvSpPr>
          <p:spPr>
            <a:xfrm>
              <a:off x="1282949" y="650424"/>
              <a:ext cx="6578600" cy="3438525"/>
            </a:xfrm>
            <a:custGeom>
              <a:avLst/>
              <a:gdLst/>
              <a:ahLst/>
              <a:cxnLst/>
              <a:rect l="l" t="t" r="r" b="b"/>
              <a:pathLst>
                <a:path w="6578600" h="3438525">
                  <a:moveTo>
                    <a:pt x="0" y="0"/>
                  </a:moveTo>
                  <a:lnTo>
                    <a:pt x="6578099" y="0"/>
                  </a:lnTo>
                  <a:lnTo>
                    <a:pt x="6578099" y="3438299"/>
                  </a:lnTo>
                  <a:lnTo>
                    <a:pt x="0" y="3438299"/>
                  </a:lnTo>
                  <a:lnTo>
                    <a:pt x="0" y="0"/>
                  </a:lnTo>
                  <a:close/>
                </a:path>
                <a:path w="6578600" h="3438525">
                  <a:moveTo>
                    <a:pt x="0" y="0"/>
                  </a:moveTo>
                  <a:lnTo>
                    <a:pt x="6578099" y="0"/>
                  </a:lnTo>
                  <a:lnTo>
                    <a:pt x="6578099" y="255299"/>
                  </a:lnTo>
                  <a:lnTo>
                    <a:pt x="0" y="2552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848349" y="3365324"/>
              <a:ext cx="3447415" cy="962660"/>
            </a:xfrm>
            <a:custGeom>
              <a:avLst/>
              <a:gdLst/>
              <a:ahLst/>
              <a:cxnLst/>
              <a:rect l="l" t="t" r="r" b="b"/>
              <a:pathLst>
                <a:path w="3447415" h="962660">
                  <a:moveTo>
                    <a:pt x="3447299" y="962399"/>
                  </a:moveTo>
                  <a:lnTo>
                    <a:pt x="0" y="962399"/>
                  </a:lnTo>
                  <a:lnTo>
                    <a:pt x="0" y="0"/>
                  </a:lnTo>
                  <a:lnTo>
                    <a:pt x="3447299" y="0"/>
                  </a:lnTo>
                  <a:lnTo>
                    <a:pt x="3447299" y="962399"/>
                  </a:lnTo>
                  <a:close/>
                </a:path>
              </a:pathLst>
            </a:custGeom>
            <a:solidFill>
              <a:srgbClr val="2D313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848349" y="3365324"/>
              <a:ext cx="3447415" cy="962660"/>
            </a:xfrm>
            <a:custGeom>
              <a:avLst/>
              <a:gdLst/>
              <a:ahLst/>
              <a:cxnLst/>
              <a:rect l="l" t="t" r="r" b="b"/>
              <a:pathLst>
                <a:path w="3447415" h="962660">
                  <a:moveTo>
                    <a:pt x="0" y="0"/>
                  </a:moveTo>
                  <a:lnTo>
                    <a:pt x="3447299" y="0"/>
                  </a:lnTo>
                  <a:lnTo>
                    <a:pt x="3447299" y="962399"/>
                  </a:lnTo>
                  <a:lnTo>
                    <a:pt x="0" y="962399"/>
                  </a:lnTo>
                  <a:lnTo>
                    <a:pt x="0" y="0"/>
                  </a:lnTo>
                  <a:close/>
                </a:path>
                <a:path w="3447415" h="962660">
                  <a:moveTo>
                    <a:pt x="0" y="0"/>
                  </a:moveTo>
                  <a:lnTo>
                    <a:pt x="3447299" y="0"/>
                  </a:lnTo>
                  <a:lnTo>
                    <a:pt x="3447299" y="255299"/>
                  </a:lnTo>
                  <a:lnTo>
                    <a:pt x="0" y="2552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487896" y="1621570"/>
            <a:ext cx="499109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310">
                <a:solidFill>
                  <a:srgbClr val="E71981"/>
                </a:solidFill>
              </a:rPr>
              <a:t>&lt;/</a:t>
            </a:r>
            <a:endParaRPr sz="3600"/>
          </a:p>
        </p:txBody>
      </p:sp>
      <p:sp>
        <p:nvSpPr>
          <p:cNvPr id="10" name="object 10"/>
          <p:cNvSpPr txBox="1"/>
          <p:nvPr/>
        </p:nvSpPr>
        <p:spPr>
          <a:xfrm>
            <a:off x="7093787" y="2474958"/>
            <a:ext cx="499109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310">
                <a:solidFill>
                  <a:srgbClr val="FFFFFF"/>
                </a:solidFill>
                <a:latin typeface="Microsoft Sans Serif"/>
                <a:cs typeface="Microsoft Sans Serif"/>
              </a:rPr>
              <a:t>/&gt;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55515" y="2444094"/>
            <a:ext cx="203327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60">
                <a:solidFill>
                  <a:srgbClr val="FFFFFF"/>
                </a:solidFill>
                <a:latin typeface="Microsoft Sans Serif"/>
                <a:cs typeface="Microsoft Sans Serif"/>
              </a:rPr>
              <a:t>Blackjack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44950" y="3683105"/>
            <a:ext cx="105410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Jiya</a:t>
            </a:r>
            <a:r>
              <a:rPr dirty="0" sz="1500" spc="-6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Garg</a:t>
            </a:r>
            <a:endParaRPr sz="1500">
              <a:latin typeface="Courier New"/>
              <a:cs typeface="Courier New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83762" y="3093713"/>
            <a:ext cx="1874520" cy="728345"/>
            <a:chOff x="483762" y="3093713"/>
            <a:chExt cx="1874520" cy="728345"/>
          </a:xfrm>
        </p:grpSpPr>
        <p:sp>
          <p:nvSpPr>
            <p:cNvPr id="14" name="object 14"/>
            <p:cNvSpPr/>
            <p:nvPr/>
          </p:nvSpPr>
          <p:spPr>
            <a:xfrm>
              <a:off x="488524" y="3353773"/>
              <a:ext cx="1864995" cy="463550"/>
            </a:xfrm>
            <a:custGeom>
              <a:avLst/>
              <a:gdLst/>
              <a:ahLst/>
              <a:cxnLst/>
              <a:rect l="l" t="t" r="r" b="b"/>
              <a:pathLst>
                <a:path w="1864995" h="463550">
                  <a:moveTo>
                    <a:pt x="1864799" y="463199"/>
                  </a:moveTo>
                  <a:lnTo>
                    <a:pt x="0" y="463199"/>
                  </a:lnTo>
                  <a:lnTo>
                    <a:pt x="0" y="0"/>
                  </a:lnTo>
                  <a:lnTo>
                    <a:pt x="1864799" y="0"/>
                  </a:lnTo>
                  <a:lnTo>
                    <a:pt x="1864799" y="463199"/>
                  </a:lnTo>
                  <a:close/>
                </a:path>
              </a:pathLst>
            </a:custGeom>
            <a:solidFill>
              <a:srgbClr val="2D313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88524" y="3353773"/>
              <a:ext cx="1864995" cy="463550"/>
            </a:xfrm>
            <a:custGeom>
              <a:avLst/>
              <a:gdLst/>
              <a:ahLst/>
              <a:cxnLst/>
              <a:rect l="l" t="t" r="r" b="b"/>
              <a:pathLst>
                <a:path w="1864995" h="463550">
                  <a:moveTo>
                    <a:pt x="0" y="0"/>
                  </a:moveTo>
                  <a:lnTo>
                    <a:pt x="1864799" y="0"/>
                  </a:lnTo>
                  <a:lnTo>
                    <a:pt x="1864799" y="463199"/>
                  </a:lnTo>
                  <a:lnTo>
                    <a:pt x="0" y="463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88524" y="3098476"/>
              <a:ext cx="1864995" cy="255904"/>
            </a:xfrm>
            <a:custGeom>
              <a:avLst/>
              <a:gdLst/>
              <a:ahLst/>
              <a:cxnLst/>
              <a:rect l="l" t="t" r="r" b="b"/>
              <a:pathLst>
                <a:path w="1864995" h="255904">
                  <a:moveTo>
                    <a:pt x="1864799" y="255299"/>
                  </a:moveTo>
                  <a:lnTo>
                    <a:pt x="0" y="255299"/>
                  </a:lnTo>
                  <a:lnTo>
                    <a:pt x="0" y="0"/>
                  </a:lnTo>
                  <a:lnTo>
                    <a:pt x="1864799" y="0"/>
                  </a:lnTo>
                  <a:lnTo>
                    <a:pt x="1864799" y="255299"/>
                  </a:lnTo>
                  <a:close/>
                </a:path>
              </a:pathLst>
            </a:custGeom>
            <a:solidFill>
              <a:srgbClr val="2D313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88524" y="3098476"/>
              <a:ext cx="1864995" cy="255904"/>
            </a:xfrm>
            <a:custGeom>
              <a:avLst/>
              <a:gdLst/>
              <a:ahLst/>
              <a:cxnLst/>
              <a:rect l="l" t="t" r="r" b="b"/>
              <a:pathLst>
                <a:path w="1864995" h="255904">
                  <a:moveTo>
                    <a:pt x="0" y="0"/>
                  </a:moveTo>
                  <a:lnTo>
                    <a:pt x="1864799" y="0"/>
                  </a:lnTo>
                  <a:lnTo>
                    <a:pt x="1864799" y="255299"/>
                  </a:lnTo>
                  <a:lnTo>
                    <a:pt x="0" y="2552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93206" y="3437693"/>
              <a:ext cx="295910" cy="295910"/>
            </a:xfrm>
            <a:custGeom>
              <a:avLst/>
              <a:gdLst/>
              <a:ahLst/>
              <a:cxnLst/>
              <a:rect l="l" t="t" r="r" b="b"/>
              <a:pathLst>
                <a:path w="295909" h="295910">
                  <a:moveTo>
                    <a:pt x="230097" y="295360"/>
                  </a:moveTo>
                  <a:lnTo>
                    <a:pt x="65262" y="295360"/>
                  </a:lnTo>
                  <a:lnTo>
                    <a:pt x="40630" y="290359"/>
                  </a:lnTo>
                  <a:lnTo>
                    <a:pt x="19800" y="276329"/>
                  </a:lnTo>
                  <a:lnTo>
                    <a:pt x="5385" y="254730"/>
                  </a:lnTo>
                  <a:lnTo>
                    <a:pt x="0" y="227021"/>
                  </a:lnTo>
                  <a:lnTo>
                    <a:pt x="0" y="65262"/>
                  </a:lnTo>
                  <a:lnTo>
                    <a:pt x="4952" y="40630"/>
                  </a:lnTo>
                  <a:lnTo>
                    <a:pt x="18646" y="19800"/>
                  </a:lnTo>
                  <a:lnTo>
                    <a:pt x="39332" y="5385"/>
                  </a:lnTo>
                  <a:lnTo>
                    <a:pt x="65262" y="0"/>
                  </a:lnTo>
                  <a:lnTo>
                    <a:pt x="230097" y="0"/>
                  </a:lnTo>
                  <a:lnTo>
                    <a:pt x="254744" y="4507"/>
                  </a:lnTo>
                  <a:lnTo>
                    <a:pt x="275606" y="17457"/>
                  </a:lnTo>
                  <a:lnTo>
                    <a:pt x="290053" y="37994"/>
                  </a:lnTo>
                  <a:lnTo>
                    <a:pt x="295453" y="65262"/>
                  </a:lnTo>
                  <a:lnTo>
                    <a:pt x="295453" y="227021"/>
                  </a:lnTo>
                  <a:lnTo>
                    <a:pt x="290499" y="253432"/>
                  </a:lnTo>
                  <a:lnTo>
                    <a:pt x="276795" y="275175"/>
                  </a:lnTo>
                  <a:lnTo>
                    <a:pt x="256081" y="289926"/>
                  </a:lnTo>
                  <a:lnTo>
                    <a:pt x="230097" y="295360"/>
                  </a:lnTo>
                  <a:close/>
                </a:path>
              </a:pathLst>
            </a:custGeom>
            <a:solidFill>
              <a:srgbClr val="FFDB5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085062" y="3530930"/>
              <a:ext cx="1063625" cy="102870"/>
            </a:xfrm>
            <a:custGeom>
              <a:avLst/>
              <a:gdLst/>
              <a:ahLst/>
              <a:cxnLst/>
              <a:rect l="l" t="t" r="r" b="b"/>
              <a:pathLst>
                <a:path w="1063625" h="102870">
                  <a:moveTo>
                    <a:pt x="684136" y="87083"/>
                  </a:moveTo>
                  <a:lnTo>
                    <a:pt x="677989" y="80924"/>
                  </a:lnTo>
                  <a:lnTo>
                    <a:pt x="12395" y="80924"/>
                  </a:lnTo>
                  <a:lnTo>
                    <a:pt x="6248" y="80924"/>
                  </a:lnTo>
                  <a:lnTo>
                    <a:pt x="0" y="84010"/>
                  </a:lnTo>
                  <a:lnTo>
                    <a:pt x="0" y="99580"/>
                  </a:lnTo>
                  <a:lnTo>
                    <a:pt x="6248" y="102654"/>
                  </a:lnTo>
                  <a:lnTo>
                    <a:pt x="681062" y="102654"/>
                  </a:lnTo>
                  <a:lnTo>
                    <a:pt x="684136" y="99580"/>
                  </a:lnTo>
                  <a:lnTo>
                    <a:pt x="684136" y="87083"/>
                  </a:lnTo>
                  <a:close/>
                </a:path>
                <a:path w="1063625" h="102870">
                  <a:moveTo>
                    <a:pt x="1063586" y="3175"/>
                  </a:moveTo>
                  <a:lnTo>
                    <a:pt x="1054265" y="0"/>
                  </a:lnTo>
                  <a:lnTo>
                    <a:pt x="12395" y="0"/>
                  </a:lnTo>
                  <a:lnTo>
                    <a:pt x="6248" y="0"/>
                  </a:lnTo>
                  <a:lnTo>
                    <a:pt x="0" y="3175"/>
                  </a:lnTo>
                  <a:lnTo>
                    <a:pt x="0" y="18643"/>
                  </a:lnTo>
                  <a:lnTo>
                    <a:pt x="6248" y="21818"/>
                  </a:lnTo>
                  <a:lnTo>
                    <a:pt x="1057351" y="21818"/>
                  </a:lnTo>
                  <a:lnTo>
                    <a:pt x="1063586" y="18643"/>
                  </a:lnTo>
                  <a:lnTo>
                    <a:pt x="1063586" y="31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92127" y="3182698"/>
              <a:ext cx="88174" cy="8689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29598" y="3182698"/>
              <a:ext cx="88174" cy="8689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65747" y="3182698"/>
              <a:ext cx="88212" cy="868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3024" y="595760"/>
            <a:ext cx="4124325" cy="528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spc="125">
                <a:solidFill>
                  <a:srgbClr val="E71981"/>
                </a:solidFill>
                <a:latin typeface="Microsoft Sans Serif"/>
                <a:cs typeface="Microsoft Sans Serif"/>
              </a:rPr>
              <a:t>&lt;/</a:t>
            </a:r>
            <a:r>
              <a:rPr dirty="0" sz="3300" spc="125">
                <a:solidFill>
                  <a:srgbClr val="FFFFFF"/>
                </a:solidFill>
                <a:latin typeface="Microsoft Sans Serif"/>
                <a:cs typeface="Microsoft Sans Serif"/>
              </a:rPr>
              <a:t>Problem</a:t>
            </a:r>
            <a:r>
              <a:rPr dirty="0" sz="3300" spc="-9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300" spc="130">
                <a:solidFill>
                  <a:srgbClr val="FFFFFF"/>
                </a:solidFill>
                <a:latin typeface="Microsoft Sans Serif"/>
                <a:cs typeface="Microsoft Sans Serif"/>
              </a:rPr>
              <a:t>Definition</a:t>
            </a:r>
            <a:endParaRPr sz="33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5000" y="1488363"/>
            <a:ext cx="727964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dirty="0" sz="14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dirty="0" sz="14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dirty="0" sz="14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simplest</a:t>
            </a:r>
            <a:r>
              <a:rPr dirty="0" sz="14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code</a:t>
            </a:r>
            <a:r>
              <a:rPr dirty="0" sz="1400" spc="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for</a:t>
            </a:r>
            <a:r>
              <a:rPr dirty="0" sz="14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dirty="0" sz="14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game</a:t>
            </a:r>
            <a:r>
              <a:rPr dirty="0" sz="14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called</a:t>
            </a:r>
            <a:r>
              <a:rPr dirty="0" sz="14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BlackJack</a:t>
            </a:r>
            <a:r>
              <a:rPr dirty="0" sz="1400" spc="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using</a:t>
            </a:r>
            <a:r>
              <a:rPr dirty="0" sz="14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python </a:t>
            </a:r>
            <a:r>
              <a:rPr dirty="0" sz="1400" spc="-8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and</a:t>
            </a:r>
            <a:r>
              <a:rPr dirty="0" sz="14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Sql.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024" y="595760"/>
            <a:ext cx="2122805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85">
                <a:solidFill>
                  <a:srgbClr val="E71981"/>
                </a:solidFill>
              </a:rPr>
              <a:t>&lt;/</a:t>
            </a:r>
            <a:r>
              <a:rPr dirty="0" spc="14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5000" y="1488363"/>
            <a:ext cx="7172959" cy="878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dirty="0" sz="14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have</a:t>
            </a:r>
            <a:r>
              <a:rPr dirty="0" sz="14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designed</a:t>
            </a:r>
            <a:r>
              <a:rPr dirty="0" sz="14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dirty="0" sz="14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Python-based</a:t>
            </a:r>
            <a:r>
              <a:rPr dirty="0" sz="14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Blackjack</a:t>
            </a:r>
            <a:r>
              <a:rPr dirty="0" sz="14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game</a:t>
            </a:r>
            <a:r>
              <a:rPr dirty="0" sz="14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that</a:t>
            </a:r>
            <a:r>
              <a:rPr dirty="0" sz="14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offers</a:t>
            </a:r>
            <a:r>
              <a:rPr dirty="0" sz="14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endParaRPr sz="1400">
              <a:latin typeface="Courier New"/>
              <a:cs typeface="Courier New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user-friendly interface while storing player and game data in a SQL </a:t>
            </a:r>
            <a:r>
              <a:rPr dirty="0" sz="1400" spc="-8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database for future reference and analysis. Our approach focuses on </a:t>
            </a:r>
            <a:r>
              <a:rPr dirty="0" sz="1400" spc="-8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code</a:t>
            </a:r>
            <a:r>
              <a:rPr dirty="0" sz="14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simplicity,</a:t>
            </a:r>
            <a:r>
              <a:rPr dirty="0" sz="14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ease</a:t>
            </a:r>
            <a:r>
              <a:rPr dirty="0" sz="14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of</a:t>
            </a:r>
            <a:r>
              <a:rPr dirty="0" sz="14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understanding,</a:t>
            </a:r>
            <a:r>
              <a:rPr dirty="0" sz="14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and</a:t>
            </a:r>
            <a:r>
              <a:rPr dirty="0" sz="14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maintainability.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024" y="595760"/>
            <a:ext cx="2496185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85">
                <a:solidFill>
                  <a:srgbClr val="E71981"/>
                </a:solidFill>
              </a:rPr>
              <a:t>&lt;/</a:t>
            </a:r>
            <a:r>
              <a:rPr dirty="0" spc="45"/>
              <a:t>TechStack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0358" y="1488363"/>
            <a:ext cx="110744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54025" indent="-441959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54025" algn="l"/>
                <a:tab pos="454659" algn="l"/>
              </a:tabLst>
            </a:pP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Python</a:t>
            </a:r>
            <a:endParaRPr sz="1400">
              <a:latin typeface="Courier New"/>
              <a:cs typeface="Courier New"/>
            </a:endParaRPr>
          </a:p>
          <a:p>
            <a:pPr marL="454025" indent="-441959">
              <a:lnSpc>
                <a:spcPct val="100000"/>
              </a:lnSpc>
              <a:buAutoNum type="arabicPeriod"/>
              <a:tabLst>
                <a:tab pos="454025" algn="l"/>
                <a:tab pos="454659" algn="l"/>
              </a:tabLst>
            </a:pP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Sql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024" y="595760"/>
            <a:ext cx="4796155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50">
                <a:solidFill>
                  <a:srgbClr val="E71981"/>
                </a:solidFill>
              </a:rPr>
              <a:t>&lt;/</a:t>
            </a:r>
            <a:r>
              <a:rPr dirty="0" spc="150"/>
              <a:t>How</a:t>
            </a:r>
            <a:r>
              <a:rPr dirty="0" spc="-35"/>
              <a:t> </a:t>
            </a:r>
            <a:r>
              <a:rPr dirty="0" spc="105"/>
              <a:t>is</a:t>
            </a:r>
            <a:r>
              <a:rPr dirty="0" spc="-30"/>
              <a:t> </a:t>
            </a:r>
            <a:r>
              <a:rPr dirty="0" spc="30"/>
              <a:t>my</a:t>
            </a:r>
            <a:r>
              <a:rPr dirty="0" spc="-30"/>
              <a:t> </a:t>
            </a:r>
            <a:r>
              <a:rPr dirty="0" spc="35"/>
              <a:t>idea</a:t>
            </a:r>
            <a:r>
              <a:rPr dirty="0" spc="-30"/>
              <a:t> </a:t>
            </a:r>
            <a:r>
              <a:rPr dirty="0" spc="80"/>
              <a:t>unique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5000" y="1488363"/>
            <a:ext cx="7386320" cy="1305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My</a:t>
            </a:r>
            <a:r>
              <a:rPr dirty="0" sz="14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idea</a:t>
            </a:r>
            <a:r>
              <a:rPr dirty="0" sz="14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dirty="0" sz="14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unique</a:t>
            </a:r>
            <a:r>
              <a:rPr dirty="0" sz="1400" spc="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because</a:t>
            </a:r>
            <a:r>
              <a:rPr dirty="0" sz="14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it</a:t>
            </a:r>
            <a:r>
              <a:rPr dirty="0" sz="14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combines</a:t>
            </a:r>
            <a:r>
              <a:rPr dirty="0" sz="1400" spc="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dirty="0" sz="14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simplicity</a:t>
            </a:r>
            <a:r>
              <a:rPr dirty="0" sz="14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of</a:t>
            </a:r>
            <a:r>
              <a:rPr dirty="0" sz="14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Python</a:t>
            </a:r>
            <a:r>
              <a:rPr dirty="0" sz="1400" spc="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coding </a:t>
            </a:r>
            <a:r>
              <a:rPr dirty="0" sz="1400" spc="-8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with</a:t>
            </a:r>
            <a:r>
              <a:rPr dirty="0" sz="14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dirty="0" sz="14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strategic</a:t>
            </a:r>
            <a:r>
              <a:rPr dirty="0" sz="14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depth</a:t>
            </a:r>
            <a:r>
              <a:rPr dirty="0" sz="14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of</a:t>
            </a:r>
            <a:r>
              <a:rPr dirty="0" sz="14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dirty="0" sz="14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classic</a:t>
            </a:r>
            <a:r>
              <a:rPr dirty="0" sz="14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Blackjack</a:t>
            </a:r>
            <a:r>
              <a:rPr dirty="0" sz="14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game,</a:t>
            </a:r>
            <a:r>
              <a:rPr dirty="0" sz="14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further 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distinguishing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itself</a:t>
            </a:r>
            <a:r>
              <a:rPr dirty="0" sz="14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by</a:t>
            </a:r>
            <a:r>
              <a:rPr dirty="0" sz="14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integrating</a:t>
            </a:r>
            <a:r>
              <a:rPr dirty="0" sz="14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SQL</a:t>
            </a:r>
            <a:r>
              <a:rPr dirty="0" sz="14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for</a:t>
            </a:r>
            <a:r>
              <a:rPr dirty="0" sz="14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data</a:t>
            </a:r>
            <a:r>
              <a:rPr dirty="0" sz="14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storage</a:t>
            </a:r>
            <a:r>
              <a:rPr dirty="0" sz="14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and 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analysis.</a:t>
            </a:r>
            <a:r>
              <a:rPr dirty="0" sz="1400" spc="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This</a:t>
            </a:r>
            <a:r>
              <a:rPr dirty="0" sz="1400" spc="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innovative</a:t>
            </a:r>
            <a:r>
              <a:rPr dirty="0" sz="1400" spc="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blend</a:t>
            </a:r>
            <a:r>
              <a:rPr dirty="0" sz="1400" spc="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of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gaming</a:t>
            </a:r>
            <a:r>
              <a:rPr dirty="0" sz="1400" spc="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and</a:t>
            </a:r>
            <a:r>
              <a:rPr dirty="0" sz="1400" spc="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data</a:t>
            </a:r>
            <a:r>
              <a:rPr dirty="0" sz="1400" spc="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management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creates </a:t>
            </a:r>
            <a:r>
              <a:rPr dirty="0" sz="1400" spc="-8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distinct</a:t>
            </a:r>
            <a:r>
              <a:rPr dirty="0" sz="14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and</a:t>
            </a:r>
            <a:r>
              <a:rPr dirty="0" sz="14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engaging</a:t>
            </a:r>
            <a:r>
              <a:rPr dirty="0" sz="14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user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experience</a:t>
            </a:r>
            <a:r>
              <a:rPr dirty="0" sz="14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not</a:t>
            </a:r>
            <a:r>
              <a:rPr dirty="0" sz="14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commonly</a:t>
            </a:r>
            <a:r>
              <a:rPr dirty="0" sz="14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found</a:t>
            </a:r>
            <a:r>
              <a:rPr dirty="0" sz="14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in 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traditional game development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projects.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024" y="595760"/>
            <a:ext cx="3155315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85">
                <a:solidFill>
                  <a:srgbClr val="E71981"/>
                </a:solidFill>
              </a:rPr>
              <a:t>&lt;/</a:t>
            </a:r>
            <a:r>
              <a:rPr dirty="0" spc="135"/>
              <a:t>Architechture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5000" y="1488363"/>
            <a:ext cx="7493000" cy="1092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dirty="0" sz="14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architecture</a:t>
            </a:r>
            <a:r>
              <a:rPr dirty="0" sz="1400" spc="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of</a:t>
            </a:r>
            <a:r>
              <a:rPr dirty="0" sz="1400" spc="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your</a:t>
            </a:r>
            <a:r>
              <a:rPr dirty="0" sz="1400" spc="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idea</a:t>
            </a:r>
            <a:r>
              <a:rPr dirty="0" sz="1400" spc="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comprises</a:t>
            </a:r>
            <a:r>
              <a:rPr dirty="0" sz="14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dirty="0" sz="1400" spc="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Python-based</a:t>
            </a:r>
            <a:r>
              <a:rPr dirty="0" sz="1400" spc="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front-end</a:t>
            </a:r>
            <a:r>
              <a:rPr dirty="0" sz="1400" spc="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game 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logic</a:t>
            </a:r>
            <a:r>
              <a:rPr dirty="0" sz="1400" spc="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layer</a:t>
            </a:r>
            <a:r>
              <a:rPr dirty="0" sz="1400" spc="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that</a:t>
            </a:r>
            <a:r>
              <a:rPr dirty="0" sz="1400" spc="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interacts</a:t>
            </a:r>
            <a:r>
              <a:rPr dirty="0" sz="1400" spc="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with</a:t>
            </a:r>
            <a:r>
              <a:rPr dirty="0" sz="1400" spc="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dirty="0" sz="1400" spc="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back-end</a:t>
            </a:r>
            <a:r>
              <a:rPr dirty="0" sz="1400" spc="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SQL</a:t>
            </a:r>
            <a:r>
              <a:rPr dirty="0" sz="1400" spc="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database</a:t>
            </a:r>
            <a:r>
              <a:rPr dirty="0" sz="1400" spc="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for</a:t>
            </a:r>
            <a:r>
              <a:rPr dirty="0" sz="1400" spc="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player 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data</a:t>
            </a:r>
            <a:r>
              <a:rPr dirty="0" sz="14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storage</a:t>
            </a:r>
            <a:r>
              <a:rPr dirty="0" sz="14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and</a:t>
            </a:r>
            <a:r>
              <a:rPr dirty="0" sz="14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game</a:t>
            </a:r>
            <a:r>
              <a:rPr dirty="0" sz="14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history.</a:t>
            </a:r>
            <a:r>
              <a:rPr dirty="0" sz="14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This</a:t>
            </a:r>
            <a:r>
              <a:rPr dirty="0" sz="14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two-tier</a:t>
            </a:r>
            <a:r>
              <a:rPr dirty="0" sz="14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architecture</a:t>
            </a:r>
            <a:r>
              <a:rPr dirty="0" sz="14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ensures</a:t>
            </a:r>
            <a:r>
              <a:rPr dirty="0" sz="14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seamless</a:t>
            </a:r>
            <a:r>
              <a:rPr dirty="0" sz="1400" spc="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user</a:t>
            </a:r>
            <a:r>
              <a:rPr dirty="0" sz="1400" spc="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experience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while</a:t>
            </a:r>
            <a:r>
              <a:rPr dirty="0" sz="1400" spc="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enabling</a:t>
            </a:r>
            <a:r>
              <a:rPr dirty="0" sz="1400" spc="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data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tracking</a:t>
            </a:r>
            <a:r>
              <a:rPr dirty="0" sz="1400" spc="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and</a:t>
            </a:r>
            <a:r>
              <a:rPr dirty="0" sz="1400" spc="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analysis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for </a:t>
            </a:r>
            <a:r>
              <a:rPr dirty="0" sz="1400" spc="-8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player progress and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future enhancements.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New Operating System Design Pitch Deck Infographics by Slidesgo</dc:title>
  <dcterms:created xsi:type="dcterms:W3CDTF">2023-09-10T07:22:46Z</dcterms:created>
  <dcterms:modified xsi:type="dcterms:W3CDTF">2023-09-10T07:22:46Z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