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0"/>
  </p:notesMasterIdLst>
  <p:handoutMasterIdLst>
    <p:handoutMasterId r:id="rId51"/>
  </p:handoutMasterIdLst>
  <p:sldIdLst>
    <p:sldId id="261" r:id="rId2"/>
    <p:sldId id="279" r:id="rId3"/>
    <p:sldId id="280" r:id="rId4"/>
    <p:sldId id="288" r:id="rId5"/>
    <p:sldId id="289" r:id="rId6"/>
    <p:sldId id="290" r:id="rId7"/>
    <p:sldId id="328" r:id="rId8"/>
    <p:sldId id="329" r:id="rId9"/>
    <p:sldId id="291" r:id="rId10"/>
    <p:sldId id="292" r:id="rId11"/>
    <p:sldId id="293" r:id="rId12"/>
    <p:sldId id="294" r:id="rId13"/>
    <p:sldId id="295" r:id="rId14"/>
    <p:sldId id="323" r:id="rId15"/>
    <p:sldId id="296" r:id="rId16"/>
    <p:sldId id="297" r:id="rId17"/>
    <p:sldId id="315" r:id="rId18"/>
    <p:sldId id="321" r:id="rId19"/>
    <p:sldId id="322" r:id="rId20"/>
    <p:sldId id="325" r:id="rId21"/>
    <p:sldId id="327" r:id="rId22"/>
    <p:sldId id="330" r:id="rId23"/>
    <p:sldId id="331" r:id="rId24"/>
    <p:sldId id="332" r:id="rId25"/>
    <p:sldId id="333" r:id="rId26"/>
    <p:sldId id="334" r:id="rId27"/>
    <p:sldId id="337" r:id="rId28"/>
    <p:sldId id="335" r:id="rId29"/>
    <p:sldId id="336" r:id="rId30"/>
    <p:sldId id="338" r:id="rId31"/>
    <p:sldId id="339" r:id="rId32"/>
    <p:sldId id="340" r:id="rId33"/>
    <p:sldId id="341" r:id="rId34"/>
    <p:sldId id="344" r:id="rId35"/>
    <p:sldId id="343" r:id="rId36"/>
    <p:sldId id="345" r:id="rId37"/>
    <p:sldId id="347" r:id="rId38"/>
    <p:sldId id="348" r:id="rId39"/>
    <p:sldId id="349" r:id="rId40"/>
    <p:sldId id="350" r:id="rId41"/>
    <p:sldId id="352" r:id="rId42"/>
    <p:sldId id="351" r:id="rId43"/>
    <p:sldId id="353" r:id="rId44"/>
    <p:sldId id="354" r:id="rId45"/>
    <p:sldId id="355" r:id="rId46"/>
    <p:sldId id="362" r:id="rId47"/>
    <p:sldId id="364" r:id="rId48"/>
    <p:sldId id="277" r:id="rId4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5"/>
    <a:srgbClr val="F2F0E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D5C079-F8F1-4996-A646-9F0A5C5CD3E5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AB886A-D7F0-49D9-BB6F-694EC40856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06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0F01B42-AB72-44B8-96F7-97CD6A28FAD4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010348-7857-4269-BB25-263CF3036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6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17078"/>
            <a:ext cx="10667998" cy="6976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57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EFCF5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5760" algn="l"/>
              </a:tabLst>
              <a:defRPr sz="1000" baseline="0">
                <a:latin typeface="Courier New" panose="02070309020205020404" pitchFamily="49" charset="0"/>
              </a:defRPr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99" y="2059185"/>
            <a:ext cx="5342467" cy="3913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4467" y="2065903"/>
            <a:ext cx="5325530" cy="3906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7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69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87928"/>
            <a:ext cx="10667998" cy="469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4" r:id="rId2"/>
    <p:sldLayoutId id="2147483759" r:id="rId3"/>
    <p:sldLayoutId id="2147483758" r:id="rId4"/>
    <p:sldLayoutId id="2147483763" r:id="rId5"/>
    <p:sldLayoutId id="2147483760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technologies/details/pl-php/all/all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PHP Basics </a:t>
            </a:r>
            <a:br>
              <a:rPr lang="en-US" sz="5400" dirty="0"/>
            </a:br>
            <a:r>
              <a:rPr lang="en-US" sz="5400" dirty="0"/>
              <a:t>Review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79440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795A-1888-48B5-A7CC-4D7ED36D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Indexed Arrays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0D1F-FD75-4D7B-B67F-9172C021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7928"/>
            <a:ext cx="5322916" cy="4697093"/>
          </a:xfrm>
        </p:spPr>
        <p:txBody>
          <a:bodyPr>
            <a:normAutofit/>
          </a:bodyPr>
          <a:lstStyle/>
          <a:p>
            <a:r>
              <a:rPr lang="en-CA" sz="12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en-CA" sz="12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12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en</a:t>
            </a:r>
            <a:r>
              <a:rPr lang="en-CA" sz="12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PHP Basics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$provinces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"Ontario"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"Quebec"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"Alberta"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"British Columbia"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"Saskatchewan"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"Newfoundland and Labrador"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"Prince Edward Island"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"Nova Scotia"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"New Brunswick"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"Manitoba"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61C4E-4D39-4F9B-A015-3DC16033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F0C3DD-8A8D-498E-AE38-EE10638C659B}"/>
              </a:ext>
            </a:extLst>
          </p:cNvPr>
          <p:cNvSpPr txBox="1">
            <a:spLocks/>
          </p:cNvSpPr>
          <p:nvPr/>
        </p:nvSpPr>
        <p:spPr>
          <a:xfrm>
            <a:off x="6616931" y="1387928"/>
            <a:ext cx="4813067" cy="4697092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$territories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Array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"Northwest Territories"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"Yukon"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"Nunavut"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CA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05134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CA5-D1AE-4232-ABF1-644224A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Indexed Arrays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9969-BBCB-4D38-991E-9C3C0633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element refers to each single piece information stored within an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An </a:t>
            </a:r>
            <a:r>
              <a:rPr lang="en-US" b="1" dirty="0">
                <a:cs typeface="Courier New" panose="02070309020205020404" pitchFamily="49" charset="0"/>
              </a:rPr>
              <a:t>index</a:t>
            </a:r>
            <a:r>
              <a:rPr lang="en-US" dirty="0">
                <a:cs typeface="Courier New" panose="02070309020205020404" pitchFamily="49" charset="0"/>
              </a:rPr>
              <a:t> is an element’s numerical position within the array (beginning at index 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An element is referenced by enclosing its index in square brackets at the end of the array name: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$territories[0]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6499-A78B-4CCB-8575-0B5C2B2E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A03CC0-5D87-4154-B917-DDAA0232B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372674"/>
              </p:ext>
            </p:extLst>
          </p:nvPr>
        </p:nvGraphicFramePr>
        <p:xfrm>
          <a:off x="1097280" y="3495655"/>
          <a:ext cx="10091652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30284">
                  <a:extLst>
                    <a:ext uri="{9D8B030D-6E8A-4147-A177-3AD203B41FA5}">
                      <a16:colId xmlns:a16="http://schemas.microsoft.com/office/drawing/2014/main" val="95130447"/>
                    </a:ext>
                  </a:extLst>
                </a:gridCol>
                <a:gridCol w="3815542">
                  <a:extLst>
                    <a:ext uri="{9D8B030D-6E8A-4147-A177-3AD203B41FA5}">
                      <a16:colId xmlns:a16="http://schemas.microsoft.com/office/drawing/2014/main" val="2934806731"/>
                    </a:ext>
                  </a:extLst>
                </a:gridCol>
                <a:gridCol w="2522913">
                  <a:extLst>
                    <a:ext uri="{9D8B030D-6E8A-4147-A177-3AD203B41FA5}">
                      <a16:colId xmlns:a16="http://schemas.microsoft.com/office/drawing/2014/main" val="4121704043"/>
                    </a:ext>
                  </a:extLst>
                </a:gridCol>
                <a:gridCol w="2522913">
                  <a:extLst>
                    <a:ext uri="{9D8B030D-6E8A-4147-A177-3AD203B41FA5}">
                      <a16:colId xmlns:a16="http://schemas.microsoft.com/office/drawing/2014/main" val="1868424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63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Northwest Territories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Yukon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Nunavut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465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6D577B-3F07-49DD-ABF2-E750A7C2A6A2}"/>
              </a:ext>
            </a:extLst>
          </p:cNvPr>
          <p:cNvSpPr txBox="1"/>
          <p:nvPr/>
        </p:nvSpPr>
        <p:spPr>
          <a:xfrm>
            <a:off x="5200561" y="303399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$territories</a:t>
            </a:r>
          </a:p>
        </p:txBody>
      </p:sp>
    </p:spTree>
    <p:extLst>
      <p:ext uri="{BB962C8B-B14F-4D97-AF65-F5344CB8AC3E}">
        <p14:creationId xmlns:p14="http://schemas.microsoft.com/office/powerpoint/2010/main" val="110376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CA87-1036-46F9-BC62-F5C431E6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Indexed Array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D89D-7E5E-41DF-A4D3-DB3E59459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en-CA" sz="20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en</a:t>
            </a:r>
            <a:r>
              <a:rPr lang="en-CA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&lt;title&gt;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PHP Basics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0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2000" dirty="0">
                <a:solidFill>
                  <a:srgbClr val="000080"/>
                </a:solidFill>
                <a:highlight>
                  <a:srgbClr val="FEFCF5"/>
                </a:highlight>
              </a:rPr>
              <a:t>$territories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Array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"Northwest Territories"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"Yukon"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       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"Nunavut"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000080"/>
                </a:solidFill>
                <a:highlight>
                  <a:srgbClr val="FEFCF5"/>
                </a:highlight>
              </a:rPr>
              <a:t>$territories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CA" sz="2000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D656C-ADD4-427C-833E-99DD115E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B416E-86F7-42BC-8DAA-59D6C427F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28" y="4546391"/>
            <a:ext cx="3858163" cy="924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19130-51DC-48B8-B9B3-B2B6A9BCEA0B}"/>
              </a:ext>
            </a:extLst>
          </p:cNvPr>
          <p:cNvSpPr txBox="1"/>
          <p:nvPr/>
        </p:nvSpPr>
        <p:spPr>
          <a:xfrm>
            <a:off x="8665801" y="41770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801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CA5-D1AE-4232-ABF1-644224A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Appending to Indexed Arrays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9969-BBCB-4D38-991E-9C3C0633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Appending to the end of an array can be done by simply providing an empty square brackets at the end of the identifier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6499-A78B-4CCB-8575-0B5C2B2E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654009-E471-46A3-9635-01850687E0AA}"/>
              </a:ext>
            </a:extLst>
          </p:cNvPr>
          <p:cNvSpPr txBox="1">
            <a:spLocks/>
          </p:cNvSpPr>
          <p:nvPr/>
        </p:nvSpPr>
        <p:spPr>
          <a:xfrm>
            <a:off x="1071867" y="2441353"/>
            <a:ext cx="6808600" cy="3348801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&lt;!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 html</a:t>
            </a:r>
            <a:r>
              <a:rPr lang="en-CA" sz="1600" dirty="0">
                <a:solidFill>
                  <a:srgbClr val="000000"/>
                </a:solidFill>
                <a:highlight>
                  <a:srgbClr val="A6CAF0"/>
                </a:highlight>
                <a:latin typeface="Courier New" panose="02070309020205020404" pitchFamily="49" charset="0"/>
              </a:rPr>
              <a:t>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&lt;html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lang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CA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CA" sz="16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</a:t>
            </a:r>
            <a:r>
              <a:rPr lang="en-CA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&lt;head&gt;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&lt;title&gt;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PHP Basics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&lt;/title&gt;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&lt;/head&gt;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&lt;body&gt;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$territories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[]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"Northwest Territories"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$territories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[]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"Yukon"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$territories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[]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"Nunavut"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echo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$territories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CA" sz="1600" dirty="0">
                <a:solidFill>
                  <a:srgbClr val="FF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2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?&gt;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&lt;/body&gt;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&lt;/html&gt;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4B657-BD60-4CF6-AB10-9A954D99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47" y="4513232"/>
            <a:ext cx="1819529" cy="857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1AC967-2902-418D-A12A-5C844972B96E}"/>
              </a:ext>
            </a:extLst>
          </p:cNvPr>
          <p:cNvSpPr txBox="1"/>
          <p:nvPr/>
        </p:nvSpPr>
        <p:spPr>
          <a:xfrm>
            <a:off x="8798803" y="41439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604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204F-271A-439C-948F-E162A9A7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697622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Associative Arrays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B3D8-4C02-4199-9054-F74E442D6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Associative arrays are arrays that use named keys that you assign to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Just like indexed arrays, there are two ways to create associative arrays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04A5B-78B3-462E-98EF-2A6EF9F1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D35994-B327-40E4-92C7-BEBFE088C3FB}"/>
              </a:ext>
            </a:extLst>
          </p:cNvPr>
          <p:cNvSpPr txBox="1">
            <a:spLocks/>
          </p:cNvSpPr>
          <p:nvPr/>
        </p:nvSpPr>
        <p:spPr>
          <a:xfrm>
            <a:off x="3223714" y="3192087"/>
            <a:ext cx="5744569" cy="2298809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MyInfo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"birthday"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"1980-05-29"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"age"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FF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26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,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CA" sz="16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eyecolor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=&gt;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"brown"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$MyInfo2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"birthday"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"1980-05-29"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$MyInfo2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"age"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FF8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26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$MyInfo2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[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CA" sz="1600" dirty="0" err="1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eyecolor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]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"brown"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072E889-2B5F-4D3C-AC74-42DDAB509EA7}"/>
              </a:ext>
            </a:extLst>
          </p:cNvPr>
          <p:cNvSpPr/>
          <p:nvPr/>
        </p:nvSpPr>
        <p:spPr>
          <a:xfrm>
            <a:off x="3095508" y="3574473"/>
            <a:ext cx="1094107" cy="565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A04A605-D1CC-4F9B-8726-07B499671888}"/>
              </a:ext>
            </a:extLst>
          </p:cNvPr>
          <p:cNvSpPr/>
          <p:nvPr/>
        </p:nvSpPr>
        <p:spPr>
          <a:xfrm>
            <a:off x="7597833" y="3574473"/>
            <a:ext cx="282632" cy="598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0683C-CFB9-48B9-A30A-AC21D3BD2528}"/>
              </a:ext>
            </a:extLst>
          </p:cNvPr>
          <p:cNvSpPr txBox="1"/>
          <p:nvPr/>
        </p:nvSpPr>
        <p:spPr>
          <a:xfrm>
            <a:off x="2155827" y="3550565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</a:t>
            </a:r>
            <a:br>
              <a:rPr lang="en-US" dirty="0"/>
            </a:br>
            <a:r>
              <a:rPr lang="en-US" dirty="0"/>
              <a:t>keys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9C861-D4F5-419C-83BA-5EE57BC04F74}"/>
              </a:ext>
            </a:extLst>
          </p:cNvPr>
          <p:cNvSpPr txBox="1"/>
          <p:nvPr/>
        </p:nvSpPr>
        <p:spPr>
          <a:xfrm>
            <a:off x="8100738" y="3672439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8358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CA5-D1AE-4232-ABF1-644224A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 Arrays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9969-BBCB-4D38-991E-9C3C0633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debugging, it’s sometimes useful to display the entire contents of an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PHP provides two built-in functions to accomplish this: </a:t>
            </a:r>
            <a:r>
              <a:rPr lang="en-US" b="1" dirty="0" err="1">
                <a:cs typeface="Courier New" panose="02070309020205020404" pitchFamily="49" charset="0"/>
              </a:rPr>
              <a:t>print_r</a:t>
            </a:r>
            <a:r>
              <a:rPr lang="en-US" b="1" dirty="0"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b="1" dirty="0" err="1">
                <a:cs typeface="Courier New" panose="02070309020205020404" pitchFamily="49" charset="0"/>
              </a:rPr>
              <a:t>var_dump</a:t>
            </a:r>
            <a:r>
              <a:rPr lang="en-US" b="1" dirty="0">
                <a:cs typeface="Courier New" panose="02070309020205020404" pitchFamily="49" charset="0"/>
              </a:rPr>
              <a:t>()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In fact, </a:t>
            </a:r>
            <a:r>
              <a:rPr lang="en-US" b="1" dirty="0" err="1">
                <a:cs typeface="Courier New" panose="02070309020205020404" pitchFamily="49" charset="0"/>
              </a:rPr>
              <a:t>var_dump</a:t>
            </a:r>
            <a:r>
              <a:rPr lang="en-US" b="1" dirty="0"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and </a:t>
            </a:r>
            <a:r>
              <a:rPr lang="en-US" b="1" dirty="0" err="1">
                <a:cs typeface="Courier New" panose="02070309020205020404" pitchFamily="49" charset="0"/>
              </a:rPr>
              <a:t>print_r</a:t>
            </a:r>
            <a:r>
              <a:rPr lang="en-US" b="1" dirty="0"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will output information about any variable within PHP.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6499-A78B-4CCB-8575-0B5C2B2E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79F3CC-4EE7-4B33-AF96-D970740A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Debugging Arrays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6AFEE-E048-4229-9770-AAE5798D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en-CA" sz="18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en</a:t>
            </a:r>
            <a:r>
              <a:rPr lang="en-CA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&lt;title&gt;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PHP Basics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$territories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[]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"Northwest Territories"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$territories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[]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"Yukon"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$territories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[]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"Nunavut"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8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print_r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$territories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8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var_dump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$territories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EDE5-627E-485A-9A9A-D42E4D1B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5E32D-73BA-4FD8-839F-707285DD95AD}"/>
              </a:ext>
            </a:extLst>
          </p:cNvPr>
          <p:cNvSpPr txBox="1"/>
          <p:nvPr/>
        </p:nvSpPr>
        <p:spPr>
          <a:xfrm>
            <a:off x="7868370" y="356821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C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888992-8B7D-45FE-AAD8-6F2D706772FF}"/>
              </a:ext>
            </a:extLst>
          </p:cNvPr>
          <p:cNvGrpSpPr/>
          <p:nvPr/>
        </p:nvGrpSpPr>
        <p:grpSpPr>
          <a:xfrm>
            <a:off x="5163127" y="4020919"/>
            <a:ext cx="6443878" cy="1484413"/>
            <a:chOff x="4959928" y="4489253"/>
            <a:chExt cx="6927272" cy="15957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9D7C24-02B5-4EB2-8467-2B9E9F1D9A59}"/>
                </a:ext>
              </a:extLst>
            </p:cNvPr>
            <p:cNvSpPr/>
            <p:nvPr/>
          </p:nvSpPr>
          <p:spPr>
            <a:xfrm>
              <a:off x="4959928" y="4489253"/>
              <a:ext cx="6927272" cy="1595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4264D6-991A-40AA-B092-C483937D8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7392" y="4557441"/>
              <a:ext cx="6736617" cy="3998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E3A6131-1B4C-46DA-AC07-53E38D090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7392" y="4961318"/>
              <a:ext cx="5370837" cy="965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7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359-7B5B-4B7C-B303-D1DEDAF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Structures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1660-29DA-417C-ACA7-6EA36828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A loop statement is a control structure that repeatedly executes a statement or a series of statements while a specific condition is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or until a specific condition becomes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There are four types of loop statements: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cs typeface="Courier New" panose="02070309020205020404" pitchFamily="49" charset="0"/>
              </a:rPr>
              <a:t> statements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dirty="0">
                <a:cs typeface="Courier New" panose="02070309020205020404" pitchFamily="49" charset="0"/>
              </a:rPr>
              <a:t>...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cs typeface="Courier New" panose="02070309020205020404" pitchFamily="49" charset="0"/>
              </a:rPr>
              <a:t> statements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cs typeface="Courier New" panose="02070309020205020404" pitchFamily="49" charset="0"/>
              </a:rPr>
              <a:t> statements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dirty="0">
                <a:cs typeface="Courier New" panose="02070309020205020404" pitchFamily="49" charset="0"/>
              </a:rPr>
              <a:t>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1589B-B53F-454C-AB79-DD5C5318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4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359-7B5B-4B7C-B303-D1DEDAF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Structures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1660-29DA-417C-ACA7-6EA36828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dirty="0"/>
              <a:t> statements are used to iterate or loop through the elements in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Do not require a counter; instead, you specify an array expression within a set of parentheses following the foreach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syntax for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en-US" dirty="0"/>
              <a:t> statement 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1589B-B53F-454C-AB79-DD5C5318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E0BC44-A638-42C4-A931-0CA7211C97EE}"/>
              </a:ext>
            </a:extLst>
          </p:cNvPr>
          <p:cNvSpPr txBox="1">
            <a:spLocks/>
          </p:cNvSpPr>
          <p:nvPr/>
        </p:nvSpPr>
        <p:spPr>
          <a:xfrm>
            <a:off x="2603268" y="4011230"/>
            <a:ext cx="6985462" cy="1325541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2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arrayName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US" sz="20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variableName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statements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en-CA" sz="19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5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359-7B5B-4B7C-B303-D1DEDAF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Repetition Structures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1660-29DA-417C-ACA7-6EA36828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18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en-CA" sz="18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en</a:t>
            </a:r>
            <a:r>
              <a:rPr lang="en-CA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&lt;head&gt;&lt;title&gt;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PHP Basics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&lt;/title&gt;&lt;/head&gt;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800" dirty="0">
                <a:solidFill>
                  <a:srgbClr val="000080"/>
                </a:solidFill>
                <a:highlight>
                  <a:srgbClr val="FEFCF5"/>
                </a:highlight>
              </a:rPr>
              <a:t>$days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"Monday"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"Tuesday"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"Wednesday"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"Thursday"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"Friday"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"Saturday"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EFCF5"/>
                </a:highlight>
              </a:rPr>
              <a:t>"Sunday"</a:t>
            </a:r>
            <a:r>
              <a:rPr lang="en-US" sz="18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en-US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foreach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$days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as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$day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000080"/>
                </a:solidFill>
                <a:highlight>
                  <a:srgbClr val="FEFCF5"/>
                </a:highlight>
              </a:rPr>
              <a:t>$day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8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1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"&lt;</a:t>
            </a:r>
            <a:r>
              <a:rPr lang="en-CA" sz="1800" dirty="0" err="1">
                <a:solidFill>
                  <a:srgbClr val="808080"/>
                </a:solidFill>
                <a:highlight>
                  <a:srgbClr val="FEFCF5"/>
                </a:highlight>
              </a:rPr>
              <a:t>br</a:t>
            </a:r>
            <a:r>
              <a:rPr lang="en-CA" sz="1800" dirty="0">
                <a:solidFill>
                  <a:srgbClr val="808080"/>
                </a:solidFill>
                <a:highlight>
                  <a:srgbClr val="FEFCF5"/>
                </a:highlight>
              </a:rPr>
              <a:t>&gt;"</a:t>
            </a:r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8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CA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1589B-B53F-454C-AB79-DD5C5318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9016C-FA07-4430-A014-6A0A33A2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177" y="3192086"/>
            <a:ext cx="2079045" cy="2892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7193E-56D7-4049-9B08-820421651431}"/>
              </a:ext>
            </a:extLst>
          </p:cNvPr>
          <p:cNvSpPr txBox="1"/>
          <p:nvPr/>
        </p:nvSpPr>
        <p:spPr>
          <a:xfrm>
            <a:off x="8772313" y="282275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51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CA5-D1AE-4232-ABF1-644224A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PHP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9969-BBCB-4D38-991E-9C3C0633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a stable, fast, loosely typed scripting language used to create dynamic content on the internet.</a:t>
            </a:r>
          </a:p>
          <a:p>
            <a:endParaRPr lang="en-US" dirty="0"/>
          </a:p>
          <a:p>
            <a:r>
              <a:rPr lang="en-US" dirty="0"/>
              <a:t>Because of this, PHP is the primary server side scripting language used by 82.7% of all websites. </a:t>
            </a:r>
            <a:r>
              <a:rPr lang="en-US" sz="1200" dirty="0"/>
              <a:t>(</a:t>
            </a:r>
            <a:r>
              <a:rPr lang="en-US" sz="1200" dirty="0">
                <a:hlinkClick r:id="rId2"/>
              </a:rPr>
              <a:t>https://w3techs.com/technologies/details/pl-php/all/all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6499-A78B-4CCB-8575-0B5C2B2E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18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359-7B5B-4B7C-B303-D1DEDAF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Including Files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1660-29DA-417C-ACA7-6EA36828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PHP allows you to reuse content by inserting content from external files into multiple web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altLang="en-US" dirty="0">
                <a:cs typeface="Courier New" panose="02070309020205020404" pitchFamily="49" charset="0"/>
              </a:rPr>
              <a:t> statement generates a warning if the include file cannot be found.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altLang="en-US" dirty="0">
                <a:cs typeface="Courier New" panose="02070309020205020404" pitchFamily="49" charset="0"/>
              </a:rPr>
              <a:t> statement produces a fatal error if the included file cannot be found.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include_once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and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statements ensure content is only inserted once.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1589B-B53F-454C-AB79-DD5C5318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6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F18C-522C-4392-845D-50F20FFA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Include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C37E-CB04-492A-B64B-3CF8E2C4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323" y="2992582"/>
            <a:ext cx="4475018" cy="1596044"/>
          </a:xfrm>
        </p:spPr>
        <p:txBody>
          <a:bodyPr>
            <a:normAutofit/>
          </a:bodyPr>
          <a:lstStyle/>
          <a:p>
            <a:r>
              <a:rPr lang="en-CA" sz="14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include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CA" sz="1400" dirty="0" err="1">
                <a:solidFill>
                  <a:srgbClr val="808080"/>
                </a:solidFill>
                <a:highlight>
                  <a:srgbClr val="FEFCF5"/>
                </a:highlight>
              </a:rPr>
              <a:t>header.php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include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CA" sz="1400" dirty="0" err="1">
                <a:solidFill>
                  <a:srgbClr val="808080"/>
                </a:solidFill>
                <a:highlight>
                  <a:srgbClr val="FEFCF5"/>
                </a:highlight>
              </a:rPr>
              <a:t>footer.php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7F1ED-ED70-4A06-BE04-B5D0B851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5F81EC-DEBD-457E-A3BC-A246C37768EE}"/>
              </a:ext>
            </a:extLst>
          </p:cNvPr>
          <p:cNvSpPr txBox="1">
            <a:spLocks/>
          </p:cNvSpPr>
          <p:nvPr/>
        </p:nvSpPr>
        <p:spPr>
          <a:xfrm>
            <a:off x="762000" y="1698515"/>
            <a:ext cx="4475018" cy="980902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en-CA" sz="14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n-CA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n-CA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en</a:t>
            </a:r>
            <a:r>
              <a:rPr lang="en-CA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CA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&lt;title&gt;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PHP Basics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CA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194A30-885A-4505-992F-497E53228866}"/>
              </a:ext>
            </a:extLst>
          </p:cNvPr>
          <p:cNvSpPr txBox="1">
            <a:spLocks/>
          </p:cNvSpPr>
          <p:nvPr/>
        </p:nvSpPr>
        <p:spPr>
          <a:xfrm>
            <a:off x="762000" y="3918065"/>
            <a:ext cx="4475018" cy="670560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CA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CA" sz="24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CDD72-73C5-4878-A2B1-F53F5F176B6C}"/>
              </a:ext>
            </a:extLst>
          </p:cNvPr>
          <p:cNvSpPr txBox="1"/>
          <p:nvPr/>
        </p:nvSpPr>
        <p:spPr>
          <a:xfrm>
            <a:off x="2234738" y="1284963"/>
            <a:ext cx="15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header.php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CF120-0B81-45B7-B811-3C51769C180F}"/>
              </a:ext>
            </a:extLst>
          </p:cNvPr>
          <p:cNvSpPr txBox="1"/>
          <p:nvPr/>
        </p:nvSpPr>
        <p:spPr>
          <a:xfrm>
            <a:off x="2234738" y="3548733"/>
            <a:ext cx="15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footer.php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6111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3452-91DD-4760-A8DC-CA1F51F0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PHP </a:t>
            </a:r>
            <a:r>
              <a:rPr lang="en-CA" dirty="0" err="1"/>
              <a:t>Autoglobals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E79E-1F36-487B-864C-FA92F055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err="1"/>
              <a:t>Autoglobals</a:t>
            </a:r>
            <a:r>
              <a:rPr lang="en-CA" dirty="0"/>
              <a:t> are predefined global arrays that provide information about server, environment and 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80538-FF41-4328-843D-8D6B4FAF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B382F8-01E0-4743-A26D-7B81EF812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48067"/>
              </p:ext>
            </p:extLst>
          </p:nvPr>
        </p:nvGraphicFramePr>
        <p:xfrm>
          <a:off x="762000" y="2399397"/>
          <a:ext cx="10667998" cy="37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272">
                  <a:extLst>
                    <a:ext uri="{9D8B030D-6E8A-4147-A177-3AD203B41FA5}">
                      <a16:colId xmlns:a16="http://schemas.microsoft.com/office/drawing/2014/main" val="2202851390"/>
                    </a:ext>
                  </a:extLst>
                </a:gridCol>
                <a:gridCol w="8250726">
                  <a:extLst>
                    <a:ext uri="{9D8B030D-6E8A-4147-A177-3AD203B41FA5}">
                      <a16:colId xmlns:a16="http://schemas.microsoft.com/office/drawing/2014/main" val="1546751599"/>
                    </a:ext>
                  </a:extLst>
                </a:gridCol>
              </a:tblGrid>
              <a:tr h="252678">
                <a:tc>
                  <a:txBody>
                    <a:bodyPr/>
                    <a:lstStyle/>
                    <a:p>
                      <a:r>
                        <a:rPr lang="en-CA" sz="1600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9175"/>
                  </a:ext>
                </a:extLst>
              </a:tr>
              <a:tr h="252678">
                <a:tc>
                  <a:txBody>
                    <a:bodyPr/>
                    <a:lstStyle/>
                    <a:p>
                      <a:r>
                        <a:rPr lang="en-CA" sz="1600" dirty="0"/>
                        <a:t>$_COOKIE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An array of values passed to the current script as HTTP cookies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9861"/>
                  </a:ext>
                </a:extLst>
              </a:tr>
              <a:tr h="252678">
                <a:tc>
                  <a:txBody>
                    <a:bodyPr/>
                    <a:lstStyle/>
                    <a:p>
                      <a:r>
                        <a:rPr lang="en-CA" sz="1600" dirty="0"/>
                        <a:t>$_ENV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An array of environment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23308"/>
                  </a:ext>
                </a:extLst>
              </a:tr>
              <a:tr h="252678">
                <a:tc>
                  <a:txBody>
                    <a:bodyPr/>
                    <a:lstStyle/>
                    <a:p>
                      <a:r>
                        <a:rPr lang="en-CA" sz="1600" dirty="0"/>
                        <a:t>$_FILES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An array of information about uploaded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245946"/>
                  </a:ext>
                </a:extLst>
              </a:tr>
              <a:tr h="252678">
                <a:tc>
                  <a:txBody>
                    <a:bodyPr/>
                    <a:lstStyle/>
                    <a:p>
                      <a:r>
                        <a:rPr lang="en-CA" sz="1600" b="0" dirty="0"/>
                        <a:t>$_GET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/>
                        <a:t>An array of values from a form submitted with the “get”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53772"/>
                  </a:ext>
                </a:extLst>
              </a:tr>
              <a:tr h="436130">
                <a:tc>
                  <a:txBody>
                    <a:bodyPr/>
                    <a:lstStyle/>
                    <a:p>
                      <a:r>
                        <a:rPr lang="en-CA" sz="1600" b="0" dirty="0"/>
                        <a:t>$_POST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b="0" dirty="0"/>
                        <a:t>An array of values from a form submitted with the “post”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8037"/>
                  </a:ext>
                </a:extLst>
              </a:tr>
              <a:tr h="252678">
                <a:tc>
                  <a:txBody>
                    <a:bodyPr/>
                    <a:lstStyle/>
                    <a:p>
                      <a:r>
                        <a:rPr lang="en-CA" sz="1600" dirty="0"/>
                        <a:t>$_REQUEST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An array of all elements in the $_COOKIE, $_GET, $_POST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75240"/>
                  </a:ext>
                </a:extLst>
              </a:tr>
              <a:tr h="436130">
                <a:tc>
                  <a:txBody>
                    <a:bodyPr/>
                    <a:lstStyle/>
                    <a:p>
                      <a:r>
                        <a:rPr lang="en-CA" sz="1600" dirty="0"/>
                        <a:t>$_SERVER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An array of information about the web server that served the current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56909"/>
                  </a:ext>
                </a:extLst>
              </a:tr>
              <a:tr h="436130">
                <a:tc>
                  <a:txBody>
                    <a:bodyPr/>
                    <a:lstStyle/>
                    <a:p>
                      <a:r>
                        <a:rPr lang="en-CA" sz="1600" dirty="0"/>
                        <a:t>$_SESSION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An array of session variables that are available to the current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089447"/>
                  </a:ext>
                </a:extLst>
              </a:tr>
              <a:tr h="436130">
                <a:tc>
                  <a:txBody>
                    <a:bodyPr/>
                    <a:lstStyle/>
                    <a:p>
                      <a:r>
                        <a:rPr lang="en-CA" sz="1600" dirty="0"/>
                        <a:t>$GLOBALS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An array of references to all variables that are defined with global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8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131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A65F-7328-429B-BAB3-D6BEF021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PHP </a:t>
            </a:r>
            <a:r>
              <a:rPr lang="en-CA" dirty="0" err="1"/>
              <a:t>Autoglobals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4D4C-C993-4D15-B2CA-13C932F8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err="1"/>
              <a:t>Autoglobals</a:t>
            </a:r>
            <a:r>
              <a:rPr lang="en-CA" dirty="0"/>
              <a:t> are simply associative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To access their values, place the element’s key within quotations inside square array brackets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Web form information can be captured by PHP using the </a:t>
            </a:r>
            <a:r>
              <a:rPr lang="en-CA" dirty="0" err="1"/>
              <a:t>autoglobals</a:t>
            </a:r>
            <a:endParaRPr lang="en-CA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CA" dirty="0"/>
              <a:t>Web form information is placed within the $_POST and $_GET </a:t>
            </a:r>
            <a:r>
              <a:rPr lang="en-CA" dirty="0" err="1"/>
              <a:t>superglobals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ED21A-88A6-45D1-AC9D-4D7260F7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A65F-7328-429B-BAB3-D6BEF021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Web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4D4C-C993-4D15-B2CA-13C932F8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Web form is a standard HTML form with two required attributes in the opening &lt;form&gt; tag: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 attribute:  Identifies the program on the Web server that will process the form data when it is submitted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r>
              <a:rPr lang="en-US" dirty="0"/>
              <a:t> attribute:  Specifies how the form data will be sent to the processing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ED21A-88A6-45D1-AC9D-4D7260F7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2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A65F-7328-429B-BAB3-D6BEF021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Web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4D4C-C993-4D15-B2CA-13C932F8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value of the method attribute must be either “</a:t>
            </a:r>
            <a:r>
              <a:rPr lang="en-US" b="1" dirty="0"/>
              <a:t>post</a:t>
            </a:r>
            <a:r>
              <a:rPr lang="en-US" dirty="0"/>
              <a:t>” or “</a:t>
            </a:r>
            <a:r>
              <a:rPr lang="en-US" b="1" dirty="0"/>
              <a:t>get</a:t>
            </a:r>
            <a:r>
              <a:rPr lang="en-US" dirty="0"/>
              <a:t>”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 “</a:t>
            </a:r>
            <a:r>
              <a:rPr lang="en-US" b="1" dirty="0"/>
              <a:t>post</a:t>
            </a:r>
            <a:r>
              <a:rPr lang="en-US" dirty="0"/>
              <a:t>” method embeds the form data in the request message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 “</a:t>
            </a:r>
            <a:r>
              <a:rPr lang="en-US" b="1" dirty="0"/>
              <a:t>get</a:t>
            </a:r>
            <a:r>
              <a:rPr lang="en-US" dirty="0"/>
              <a:t>” method appends the form data to the URL specified in the form’s action attribute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Web form is submitted using the “post” method, PHP automatically creates and populates a $_POST array; when the “get” method is used, PHP creates and populates a $_GET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ED21A-88A6-45D1-AC9D-4D7260F7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A65F-7328-429B-BAB3-D6BEF021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Web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4D4C-C993-4D15-B2CA-13C932F8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fields are sent to the Web server as a </a:t>
            </a:r>
            <a:r>
              <a:rPr lang="en-US" b="1" dirty="0"/>
              <a:t>name</a:t>
            </a:r>
            <a:r>
              <a:rPr lang="en-US" dirty="0"/>
              <a:t>/</a:t>
            </a:r>
            <a:r>
              <a:rPr lang="en-US" b="1" dirty="0"/>
              <a:t>value</a:t>
            </a:r>
            <a:r>
              <a:rPr lang="en-US" dirty="0"/>
              <a:t> 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name</a:t>
            </a:r>
            <a:r>
              <a:rPr lang="en-US" dirty="0"/>
              <a:t> portion of the name/value pair becomes the key of an element in the </a:t>
            </a:r>
            <a:r>
              <a:rPr lang="en-US" b="1" dirty="0"/>
              <a:t>$_POST</a:t>
            </a:r>
            <a:r>
              <a:rPr lang="en-US" dirty="0"/>
              <a:t> or </a:t>
            </a:r>
            <a:r>
              <a:rPr lang="en-US" b="1" dirty="0"/>
              <a:t>$_GET</a:t>
            </a:r>
            <a:r>
              <a:rPr lang="en-US" dirty="0"/>
              <a:t> array, depending on which method was used to submit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portion of the name/value pair is populated by the data that the user enters in the input control on the Web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ED21A-88A6-45D1-AC9D-4D7260F7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7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D3DA-29F9-4A31-8289-C0346CF1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Form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C9E9-FE59-48B1-AF8A-853589AD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form handler is a program or script that processes the information submitted from a Web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form handler generally performs the following: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Verifies that the user entered the minimum amount of data to process the form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Validates form data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Works with the submitted data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Returns appropriate output as a Web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90265-AFFD-4831-8D28-0B8CBBEE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58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B610-0776-4CA9-B717-99381412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Web Form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3E75-8335-4A2E-A090-4267AEE1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en-CA" sz="20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en</a:t>
            </a:r>
            <a:r>
              <a:rPr lang="en-CA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&lt;title&gt;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PHP Basics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&lt;form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action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"phpbasics-webform2.php"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"post"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&lt;label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fname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First 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&lt;/label&gt;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"text"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firstname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fname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"submit"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&lt;/form&gt;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984BF-667F-4D53-B393-7D6D983B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19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E862-18AB-4A12-8A1F-49488F6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Form Handler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B56A-423E-4E2D-861F-EF7068D8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n-CA" sz="28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en-CA" sz="28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n-CA" sz="2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8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en-CA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2800" dirty="0" err="1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n-CA" sz="2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2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2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en</a:t>
            </a:r>
            <a:r>
              <a:rPr lang="en-CA" sz="2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2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CA" sz="2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&lt;title&gt;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</a:rPr>
              <a:t>PHP Basics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8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CA" sz="2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8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2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28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2800" dirty="0" err="1">
                <a:solidFill>
                  <a:srgbClr val="000080"/>
                </a:solidFill>
                <a:highlight>
                  <a:srgbClr val="FEFCF5"/>
                </a:highlight>
              </a:rPr>
              <a:t>firstName</a:t>
            </a:r>
            <a:r>
              <a:rPr lang="en-CA" sz="2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8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2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800" dirty="0">
                <a:solidFill>
                  <a:srgbClr val="000080"/>
                </a:solidFill>
                <a:highlight>
                  <a:srgbClr val="FEFCF5"/>
                </a:highlight>
              </a:rPr>
              <a:t>$_POST</a:t>
            </a:r>
            <a:r>
              <a:rPr lang="en-CA" sz="28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CA" sz="2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2800" dirty="0" err="1">
                <a:solidFill>
                  <a:srgbClr val="808080"/>
                </a:solidFill>
                <a:highlight>
                  <a:srgbClr val="FEFCF5"/>
                </a:highlight>
              </a:rPr>
              <a:t>firstname</a:t>
            </a:r>
            <a:r>
              <a:rPr lang="en-CA" sz="28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2800" dirty="0">
                <a:solidFill>
                  <a:srgbClr val="8000FF"/>
                </a:solidFill>
                <a:highlight>
                  <a:srgbClr val="FEFCF5"/>
                </a:highlight>
              </a:rPr>
              <a:t>];</a:t>
            </a:r>
            <a:endParaRPr lang="en-CA" sz="2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8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28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28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8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2800" dirty="0" err="1">
                <a:solidFill>
                  <a:srgbClr val="000080"/>
                </a:solidFill>
                <a:highlight>
                  <a:srgbClr val="FEFCF5"/>
                </a:highlight>
              </a:rPr>
              <a:t>firstName</a:t>
            </a:r>
            <a:r>
              <a:rPr lang="en-CA" sz="28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28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8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2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CA" sz="2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28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8CE24-1DB3-4C3A-ABD2-BCDAA327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7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CA5-D1AE-4232-ABF1-644224A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PHP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9969-BBCB-4D38-991E-9C3C0633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is an interpretive language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Code is processed by the scripting engine and only the output is sent to the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code is embedded within a web page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Standard PHP script delimiters are used to identify a PHP code block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Starting with: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and </a:t>
            </a:r>
            <a:r>
              <a:rPr lang="en-US" dirty="0">
                <a:cs typeface="Courier New" panose="02070309020205020404" pitchFamily="49" charset="0"/>
              </a:rPr>
              <a:t>ending with: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Must have the .php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Individual lines of code are referred to as PHP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6499-A78B-4CCB-8575-0B5C2B2E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D3DA-29F9-4A31-8289-C0346CF1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Self Referencing Web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C9E9-FE59-48B1-AF8A-853589AD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Forms can be self-reference; combining the web form and the form handler into a single page.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on the submit button to determine if the form is being viewed for the first time or not.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90265-AFFD-4831-8D28-0B8CBBEE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40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F69-2E23-49A3-B07B-9BB9AA47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Self Referencing Web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2585-398B-4F06-8A73-610AED50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16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en-CA" sz="16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n-CA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CA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en</a:t>
            </a:r>
            <a:r>
              <a:rPr lang="en-CA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&lt;title&gt;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PHP Basics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&lt;/title&gt;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</a:rPr>
              <a:t>&lt;body&gt;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isset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$_POST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[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</a:rPr>
              <a:t>'submit'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]))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	    </a:t>
            </a: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"The name you entered was: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{$_POST['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firstname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']}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else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&lt;form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action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"phpbasics-webform3.php"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"post"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&lt;label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fname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First Name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&lt;/label&gt;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"text"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firstname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fname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"submit"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"submit"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&lt;/form&gt;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&lt;/body&gt;</a:t>
            </a:r>
            <a:endParaRPr lang="en-CA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22F4C-7005-498E-BBB2-3562F851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22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4E92-84F3-47C4-8589-1508E4DC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Working with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0614-E110-40FE-B8AA-2DF3DE93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database is used to store related information about a particular subject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row in a database table is referred to as a </a:t>
            </a:r>
            <a:r>
              <a:rPr lang="en-US" b="1" dirty="0"/>
              <a:t>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column in a database table is referred to as a </a:t>
            </a:r>
            <a:r>
              <a:rPr lang="en-US" b="1" dirty="0"/>
              <a:t>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Fields are individual categories of information stored in a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 relational database stores information across multiple related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D1F78-670E-4E8F-A8EF-4B949F1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60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8038-CB70-44D4-9C07-B0511BF5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Working with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1307E-959D-4657-A76F-7367DDBD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Content Placeholder 4" descr="Figure07_01.tif">
            <a:extLst>
              <a:ext uri="{FF2B5EF4-FFF2-40B4-BE49-F238E27FC236}">
                <a16:creationId xmlns:a16="http://schemas.microsoft.com/office/drawing/2014/main" id="{6247247C-3BCA-4FF6-A041-34B8938E9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030" y="2427317"/>
            <a:ext cx="8655937" cy="247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B154C6-52DD-41A7-A256-453E4078452E}"/>
              </a:ext>
            </a:extLst>
          </p:cNvPr>
          <p:cNvSpPr>
            <a:spLocks noGrp="1"/>
          </p:cNvSpPr>
          <p:nvPr/>
        </p:nvSpPr>
        <p:spPr bwMode="auto">
          <a:xfrm>
            <a:off x="4492134" y="4901212"/>
            <a:ext cx="3207728" cy="28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200" dirty="0"/>
              <a:t>PHP Programming with MySQL, 2nd Edition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8419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3D50-DE01-48FF-9AE6-D995446A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0B00-533B-44ED-A427-A10878C9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Data types that are assigned to fields determine how much storage space the database allocates for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As a general rule of thumb:</a:t>
            </a:r>
          </a:p>
          <a:p>
            <a:pPr algn="ctr"/>
            <a:endParaRPr lang="en-CA" b="1" dirty="0"/>
          </a:p>
          <a:p>
            <a:pPr algn="ctr"/>
            <a:r>
              <a:rPr lang="en-CA" b="1" dirty="0"/>
              <a:t>Choose the smallest data type possible for each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67D5-B1D9-48C1-BA53-E966A730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70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8038-CB70-44D4-9C07-B0511BF5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1307E-959D-4657-A76F-7367DDBD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B154C6-52DD-41A7-A256-453E4078452E}"/>
              </a:ext>
            </a:extLst>
          </p:cNvPr>
          <p:cNvSpPr>
            <a:spLocks noGrp="1"/>
          </p:cNvSpPr>
          <p:nvPr/>
        </p:nvSpPr>
        <p:spPr bwMode="auto">
          <a:xfrm>
            <a:off x="4492135" y="5972717"/>
            <a:ext cx="3207728" cy="28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200" dirty="0"/>
              <a:t>PHP Programming with MySQL, 2nd Edition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EC979-FEAC-4BA5-81E0-8194F7A37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555" y="1419767"/>
            <a:ext cx="44386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432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B100-4660-4603-9ED5-F346116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1082-3B38-4077-9D50-8F819A97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SQL (Structured Query Language) is the standard language used by MySQL and other popular languages to interact with one or more database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SQL is made up of several sub groups of commands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CA" dirty="0"/>
              <a:t>DDL – </a:t>
            </a:r>
            <a:r>
              <a:rPr lang="en-US" dirty="0"/>
              <a:t>(Data Definition Language) which deals with database schemas and descriptions, of how the data should reside in the database. Some example SQL statements are </a:t>
            </a:r>
            <a:r>
              <a:rPr lang="en-US" b="1" dirty="0"/>
              <a:t>CREATE</a:t>
            </a:r>
            <a:r>
              <a:rPr lang="en-US" dirty="0"/>
              <a:t>, </a:t>
            </a:r>
            <a:r>
              <a:rPr lang="en-US" b="1" dirty="0"/>
              <a:t>ALTER</a:t>
            </a:r>
            <a:r>
              <a:rPr lang="en-US" dirty="0"/>
              <a:t>, </a:t>
            </a:r>
            <a:r>
              <a:rPr lang="en-US" b="1" dirty="0"/>
              <a:t>DROP</a:t>
            </a:r>
            <a:r>
              <a:rPr lang="en-US" dirty="0"/>
              <a:t>, </a:t>
            </a:r>
            <a:r>
              <a:rPr lang="en-US" b="1" dirty="0"/>
              <a:t>RENAME</a:t>
            </a:r>
            <a:endParaRPr lang="en-CA" b="1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CA" dirty="0"/>
              <a:t>DML – (</a:t>
            </a:r>
            <a:r>
              <a:rPr lang="en-US" dirty="0"/>
              <a:t>Data Manipulation Language) which deals with data manipulation, and includes most common SQL statements such </a:t>
            </a:r>
            <a:r>
              <a:rPr lang="en-US" b="1" dirty="0"/>
              <a:t>SELECT</a:t>
            </a:r>
            <a:r>
              <a:rPr lang="en-US" dirty="0"/>
              <a:t>, </a:t>
            </a:r>
            <a:r>
              <a:rPr lang="en-US" b="1" dirty="0"/>
              <a:t>INSERT</a:t>
            </a:r>
            <a:r>
              <a:rPr lang="en-US" dirty="0"/>
              <a:t>, </a:t>
            </a:r>
            <a:r>
              <a:rPr lang="en-US" b="1" dirty="0"/>
              <a:t>UPDATE</a:t>
            </a:r>
            <a:r>
              <a:rPr lang="en-US" dirty="0"/>
              <a:t>,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 and it is used to store, modify, retrieve, delete and update data in database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DEE30-BCDF-4AD5-9DC1-82659356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C9B2-4957-4CC0-98F3-767DFE7A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SQL - DDL -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1A32-24E3-4F16-9128-2B62397D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7928"/>
            <a:ext cx="10667998" cy="46970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b="1" dirty="0"/>
              <a:t>CREATE</a:t>
            </a:r>
            <a:r>
              <a:rPr lang="en-CA" dirty="0"/>
              <a:t> command can be used to create a table within a database using the following syntax: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CREATE TABLE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fieldname1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fieldname2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2F604-E103-4470-A76F-046FF9A6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9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607F-066D-4558-9F36-53D409B1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SQL - DDL -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FA4E-4A00-42C3-AAB2-245E8CC9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Example: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CREATE TABLE `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(</a:t>
            </a:r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NULL AUTO_INCREMENT PRIMARY KEY, </a:t>
            </a:r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varchar(255)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production_company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varchar(255)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year_released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varchar(255)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NOT NULL – this field is not allow to be left blank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cs typeface="Courier New" panose="02070309020205020404" pitchFamily="49" charset="0"/>
              </a:rPr>
              <a:t>AUTO_INCREMENT – when a new record is added, the </a:t>
            </a:r>
            <a:r>
              <a:rPr lang="en-CA" b="1" dirty="0">
                <a:cs typeface="Courier New" panose="02070309020205020404" pitchFamily="49" charset="0"/>
              </a:rPr>
              <a:t>id</a:t>
            </a:r>
            <a:r>
              <a:rPr lang="en-CA" dirty="0">
                <a:cs typeface="Courier New" panose="02070309020205020404" pitchFamily="49" charset="0"/>
              </a:rPr>
              <a:t> field will be automatically set to an incremented value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4E5F1-6A91-4384-A187-0FE65DA9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27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8E15-845C-49C3-8FF7-8945F8D8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SQL - DML -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EDB-A0B0-4392-9CE3-63A936FE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To insert a record into a table, we use the </a:t>
            </a:r>
            <a:r>
              <a:rPr lang="en-CA" b="1" dirty="0"/>
              <a:t>INSERT</a:t>
            </a:r>
            <a:r>
              <a:rPr lang="en-CA" dirty="0"/>
              <a:t>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Syntax: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INSERT INTO `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` VALUES (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'Star Wars: The empire strikes back'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'Lucas Films'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1980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'George Lucas'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Note: Order of the fields is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Data values in SQL represented as text strings require quotes; numeric values do not.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222D6-59E6-46F5-8E12-77D7E09F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8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CA5-D1AE-4232-ABF1-644224A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Data 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9969-BBCB-4D38-991E-9C3C0633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data type specifies the category of information contained within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Primitive types are data types contained within the PHP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6499-A78B-4CCB-8575-0B5C2B2E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0C36BF-0889-4645-A341-4458C536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46034"/>
              </p:ext>
            </p:extLst>
          </p:nvPr>
        </p:nvGraphicFramePr>
        <p:xfrm>
          <a:off x="2031999" y="3026634"/>
          <a:ext cx="812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041582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6659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3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(integer)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set of all positive and negative whole numbers and zero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5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 (Floating Point Numbers)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or negative numbers with decimal places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6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 (Boolean)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“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dirty="0"/>
                        <a:t>” or “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en-US" dirty="0"/>
                        <a:t>”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61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such as “Hello World”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57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empty 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02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21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8E15-845C-49C3-8FF7-8945F8D8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SQL - DML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EDB-A0B0-4392-9CE3-63A936FE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 the </a:t>
            </a:r>
            <a:r>
              <a:rPr lang="en-CA" b="1" dirty="0"/>
              <a:t>SELECT</a:t>
            </a:r>
            <a:r>
              <a:rPr lang="en-CA" dirty="0"/>
              <a:t> statement to retrieve records from a table: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Syntax: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SELECT </a:t>
            </a:r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Note: Use the * wildcard to retrieve all fields from at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To return multiple fields, separate field names with a comma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222D6-59E6-46F5-8E12-77D7E09F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73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8E15-845C-49C3-8FF7-8945F8D8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SQL - DML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EDB-A0B0-4392-9CE3-63A936FE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You can also specify which records to return by using the WHERE 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Example: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FROM `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WHERE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year_released</a:t>
            </a:r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'1980'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Returns all fields for every movie which has the </a:t>
            </a:r>
            <a:r>
              <a:rPr lang="en-CA" b="1" dirty="0" err="1"/>
              <a:t>year_released</a:t>
            </a:r>
            <a:r>
              <a:rPr lang="en-CA" dirty="0"/>
              <a:t> field with a value equal to </a:t>
            </a:r>
            <a:r>
              <a:rPr lang="en-CA" b="1" dirty="0"/>
              <a:t>1980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222D6-59E6-46F5-8E12-77D7E09F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16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8E15-845C-49C3-8FF7-8945F8D8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SQL - DML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EDB-A0B0-4392-9CE3-63A936FE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To update records in a table, use the </a:t>
            </a:r>
            <a:r>
              <a:rPr lang="en-CA" b="1" dirty="0"/>
              <a:t>UPDATE</a:t>
            </a:r>
            <a:r>
              <a:rPr lang="en-CA" dirty="0"/>
              <a:t>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syntax for the </a:t>
            </a:r>
            <a:r>
              <a:rPr lang="en-CA" b="1" dirty="0"/>
              <a:t>UPDATE</a:t>
            </a:r>
            <a:r>
              <a:rPr lang="en-CA" dirty="0"/>
              <a:t> statement: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UPDATE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 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fieldname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b="1" dirty="0"/>
              <a:t>SET</a:t>
            </a:r>
            <a:r>
              <a:rPr lang="en-CA" dirty="0"/>
              <a:t> keyword specifies the value to assign to the field in the records that match the condition in the </a:t>
            </a:r>
            <a:r>
              <a:rPr lang="en-CA" b="1" dirty="0"/>
              <a:t>WHERE</a:t>
            </a:r>
            <a:r>
              <a:rPr lang="en-CA" dirty="0"/>
              <a:t> keyword.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222D6-59E6-46F5-8E12-77D7E09F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9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8E15-845C-49C3-8FF7-8945F8D8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SQL - DML -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EDB-A0B0-4392-9CE3-63A936FE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 the DELETE statement to delete records in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syntax for the </a:t>
            </a:r>
            <a:r>
              <a:rPr lang="en-CA" b="1" dirty="0"/>
              <a:t>DELETE</a:t>
            </a:r>
            <a:r>
              <a:rPr lang="en-CA" dirty="0"/>
              <a:t> statement:</a:t>
            </a: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DELETE FROM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 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CA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delete statement deletes all records that match the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To delete all records in a table, remove the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222D6-59E6-46F5-8E12-77D7E09F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38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8E15-845C-49C3-8FF7-8945F8D8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SQL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EDB-A0B0-4392-9CE3-63A936FE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To sort results using the </a:t>
            </a:r>
            <a:r>
              <a:rPr lang="en-CA" b="1" dirty="0"/>
              <a:t>SELECT</a:t>
            </a:r>
            <a:r>
              <a:rPr lang="en-CA" dirty="0"/>
              <a:t> statement, use the </a:t>
            </a:r>
            <a:r>
              <a:rPr lang="en-CA" b="1" dirty="0"/>
              <a:t>ORDER BY</a:t>
            </a:r>
            <a:r>
              <a:rPr lang="en-CA" dirty="0"/>
              <a:t>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Example: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FROM `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ORDER BY </a:t>
            </a:r>
            <a:r>
              <a:rPr lang="en-CA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year_released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Returns all records from the movie table sorted by the </a:t>
            </a:r>
            <a:r>
              <a:rPr lang="en-CA" b="1" dirty="0" err="1"/>
              <a:t>year_released</a:t>
            </a:r>
            <a:r>
              <a:rPr lang="en-CA" dirty="0"/>
              <a:t>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To reverse sort, add the </a:t>
            </a:r>
            <a:r>
              <a:rPr lang="en-CA" b="1" dirty="0"/>
              <a:t>DESC</a:t>
            </a:r>
            <a:r>
              <a:rPr lang="en-CA" dirty="0"/>
              <a:t> keyword after the name of the field to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222D6-59E6-46F5-8E12-77D7E09F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53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8E15-845C-49C3-8FF7-8945F8D8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SQL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CEDB-A0B0-4392-9CE3-63A936FE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 the keywords </a:t>
            </a:r>
            <a:r>
              <a:rPr lang="en-CA" b="1" dirty="0"/>
              <a:t>AND</a:t>
            </a:r>
            <a:r>
              <a:rPr lang="en-CA" dirty="0"/>
              <a:t> </a:t>
            </a:r>
            <a:r>
              <a:rPr lang="en-CA" dirty="0" err="1"/>
              <a:t>and</a:t>
            </a:r>
            <a:r>
              <a:rPr lang="en-CA" dirty="0"/>
              <a:t> </a:t>
            </a:r>
            <a:r>
              <a:rPr lang="en-CA" b="1" dirty="0"/>
              <a:t>OR</a:t>
            </a:r>
            <a:r>
              <a:rPr lang="en-CA" dirty="0"/>
              <a:t> to specify more than one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Example: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FROM `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` WHERE </a:t>
            </a:r>
            <a:r>
              <a:rPr lang="en-CA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year_released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'1980'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CA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production_company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'Lucas Films'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222D6-59E6-46F5-8E12-77D7E09F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97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8C3A-EB7E-499B-9788-CEDD52ED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MySQLi</a:t>
            </a:r>
            <a:r>
              <a:rPr lang="en-CA" dirty="0"/>
              <a:t> Example #1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CBCE2E-7A14-4FE7-AFDB-80EB52C6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2000" dirty="0" err="1">
                <a:solidFill>
                  <a:srgbClr val="808080"/>
                </a:solidFill>
                <a:highlight>
                  <a:srgbClr val="FEFCF5"/>
                </a:highlight>
              </a:rPr>
              <a:t>connectvars.php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80"/>
                </a:solidFill>
              </a:rPr>
              <a:t>$link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8000FF"/>
                </a:solidFill>
              </a:rPr>
              <a:t>=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mysqli_connect</a:t>
            </a:r>
            <a:r>
              <a:rPr lang="en-US" sz="2000" dirty="0">
                <a:solidFill>
                  <a:srgbClr val="8000FF"/>
                </a:solidFill>
              </a:rPr>
              <a:t>(</a:t>
            </a:r>
            <a:r>
              <a:rPr lang="en-US" sz="2000" dirty="0">
                <a:solidFill>
                  <a:srgbClr val="000000"/>
                </a:solidFill>
              </a:rPr>
              <a:t> HOSTNAME</a:t>
            </a:r>
            <a:r>
              <a:rPr lang="en-US" sz="2000" dirty="0">
                <a:solidFill>
                  <a:srgbClr val="8000FF"/>
                </a:solidFill>
              </a:rPr>
              <a:t>,</a:t>
            </a:r>
            <a:r>
              <a:rPr lang="en-US" sz="2000" dirty="0">
                <a:solidFill>
                  <a:srgbClr val="000000"/>
                </a:solidFill>
              </a:rPr>
              <a:t> USERNAME</a:t>
            </a:r>
            <a:r>
              <a:rPr lang="en-US" sz="2000" dirty="0">
                <a:solidFill>
                  <a:srgbClr val="8000FF"/>
                </a:solidFill>
              </a:rPr>
              <a:t>,</a:t>
            </a:r>
            <a:r>
              <a:rPr lang="en-US" sz="2000" dirty="0">
                <a:solidFill>
                  <a:srgbClr val="000000"/>
                </a:solidFill>
              </a:rPr>
              <a:t> PASSWORD</a:t>
            </a:r>
            <a:r>
              <a:rPr lang="en-US" sz="2000" dirty="0">
                <a:solidFill>
                  <a:srgbClr val="8000FF"/>
                </a:solidFill>
              </a:rPr>
              <a:t>,</a:t>
            </a:r>
            <a:r>
              <a:rPr lang="en-US" sz="2000" dirty="0">
                <a:solidFill>
                  <a:srgbClr val="000000"/>
                </a:solidFill>
              </a:rPr>
              <a:t> DB </a:t>
            </a:r>
            <a:r>
              <a:rPr lang="en-US" sz="2000" dirty="0">
                <a:solidFill>
                  <a:srgbClr val="8000FF"/>
                </a:solidFill>
              </a:rPr>
              <a:t>);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/>
          </a:p>
          <a:p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$Title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"Star Wars Empire Strikes Back"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2000" dirty="0" err="1">
                <a:solidFill>
                  <a:srgbClr val="000080"/>
                </a:solidFill>
                <a:highlight>
                  <a:srgbClr val="FEFCF5"/>
                </a:highlight>
              </a:rPr>
              <a:t>ProductionCompany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"Lucas Films"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2000" dirty="0" err="1">
                <a:solidFill>
                  <a:srgbClr val="000080"/>
                </a:solidFill>
                <a:highlight>
                  <a:srgbClr val="FEFCF5"/>
                </a:highlight>
              </a:rPr>
              <a:t>YearReleased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"1980"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80"/>
                </a:solidFill>
                <a:highlight>
                  <a:srgbClr val="FEFCF5"/>
                </a:highlight>
              </a:rPr>
              <a:t>$Director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"George Lucas"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"INSERT INTO `movies` values ('0', '</a:t>
            </a:r>
            <a:r>
              <a:rPr lang="en-US" sz="2000" b="1" dirty="0">
                <a:solidFill>
                  <a:srgbClr val="808080"/>
                </a:solidFill>
                <a:highlight>
                  <a:srgbClr val="FEFCF5"/>
                </a:highlight>
              </a:rPr>
              <a:t>$Title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', '</a:t>
            </a:r>
            <a:r>
              <a:rPr lang="en-US" sz="2000" b="1" dirty="0">
                <a:solidFill>
                  <a:srgbClr val="808080"/>
                </a:solidFill>
                <a:highlight>
                  <a:srgbClr val="FEFCF5"/>
                </a:highlight>
              </a:rPr>
              <a:t>$</a:t>
            </a:r>
            <a:r>
              <a:rPr lang="en-US" sz="2000" b="1" dirty="0" err="1">
                <a:solidFill>
                  <a:srgbClr val="808080"/>
                </a:solidFill>
                <a:highlight>
                  <a:srgbClr val="FEFCF5"/>
                </a:highlight>
              </a:rPr>
              <a:t>ProductionCompany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', '</a:t>
            </a:r>
            <a:r>
              <a:rPr lang="en-US" sz="2000" b="1" dirty="0">
                <a:solidFill>
                  <a:srgbClr val="808080"/>
                </a:solidFill>
                <a:highlight>
                  <a:srgbClr val="FEFCF5"/>
                </a:highlight>
              </a:rPr>
              <a:t>$</a:t>
            </a:r>
            <a:r>
              <a:rPr lang="en-US" sz="2000" b="1" dirty="0" err="1">
                <a:solidFill>
                  <a:srgbClr val="808080"/>
                </a:solidFill>
                <a:highlight>
                  <a:srgbClr val="FEFCF5"/>
                </a:highlight>
              </a:rPr>
              <a:t>YearReleased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', '</a:t>
            </a:r>
            <a:r>
              <a:rPr lang="en-US" sz="2000" b="1" dirty="0">
                <a:solidFill>
                  <a:srgbClr val="808080"/>
                </a:solidFill>
                <a:highlight>
                  <a:srgbClr val="FEFCF5"/>
                </a:highlight>
              </a:rPr>
              <a:t>$Director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')"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$result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mysqli_query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$link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(!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$result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die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('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The query could not be executed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!');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0255B-569A-48F4-A34D-66D0587B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172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4454-8C40-4B08-A883-C9DDED79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MySQLi</a:t>
            </a:r>
            <a:r>
              <a:rPr lang="en-CA" dirty="0"/>
              <a:t>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4D1D-3ACE-40F3-BC6C-EC3B7D02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0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2000" dirty="0" err="1">
                <a:solidFill>
                  <a:srgbClr val="808080"/>
                </a:solidFill>
                <a:highlight>
                  <a:srgbClr val="FEFCF5"/>
                </a:highlight>
              </a:rPr>
              <a:t>connectvars.php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$link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mysqli_connect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HOSTNAME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USERNAME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PASSWORD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DB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endParaRPr lang="en-US" sz="2000" dirty="0">
              <a:highlight>
                <a:srgbClr val="FEFCF5"/>
              </a:highlight>
            </a:endParaRPr>
          </a:p>
          <a:p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"SELECT * FROM `movies`"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$result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mysqli_query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$link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$query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(!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$result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die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EFCF5"/>
                </a:highlight>
              </a:rPr>
              <a:t>"The query could not be executed!"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$row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EFCF5"/>
                </a:highlight>
              </a:rPr>
              <a:t>mysqli_fetch_array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2000" dirty="0">
                <a:solidFill>
                  <a:srgbClr val="000080"/>
                </a:solidFill>
                <a:highlight>
                  <a:srgbClr val="FEFCF5"/>
                </a:highlight>
              </a:rPr>
              <a:t>$result</a:t>
            </a:r>
            <a:r>
              <a:rPr lang="en-US" sz="2000" dirty="0">
                <a:solidFill>
                  <a:srgbClr val="8000FF"/>
                </a:solidFill>
                <a:highlight>
                  <a:srgbClr val="FEFCF5"/>
                </a:highlight>
              </a:rPr>
              <a:t>)){</a:t>
            </a:r>
            <a:endParaRPr lang="en-US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{$row['title']}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  &lt;</a:t>
            </a:r>
            <a:r>
              <a:rPr lang="en-CA" sz="2000" dirty="0" err="1">
                <a:solidFill>
                  <a:srgbClr val="808080"/>
                </a:solidFill>
                <a:highlight>
                  <a:srgbClr val="FEFCF5"/>
                </a:highlight>
              </a:rPr>
              <a:t>br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/&gt;"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{$row['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production_company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']}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  &lt;</a:t>
            </a:r>
            <a:r>
              <a:rPr lang="en-CA" sz="2000" dirty="0" err="1">
                <a:solidFill>
                  <a:srgbClr val="808080"/>
                </a:solidFill>
                <a:highlight>
                  <a:srgbClr val="FEFCF5"/>
                </a:highlight>
              </a:rPr>
              <a:t>br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/&gt;"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{$row['year']}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  &lt;</a:t>
            </a:r>
            <a:r>
              <a:rPr lang="en-CA" sz="2000" dirty="0" err="1">
                <a:solidFill>
                  <a:srgbClr val="808080"/>
                </a:solidFill>
                <a:highlight>
                  <a:srgbClr val="FEFCF5"/>
                </a:highlight>
              </a:rPr>
              <a:t>br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/&gt;"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   </a:t>
            </a:r>
            <a:r>
              <a:rPr lang="en-CA" sz="2000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CA" sz="20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"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</a:rPr>
              <a:t>{$row['director']}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  &lt;</a:t>
            </a:r>
            <a:r>
              <a:rPr lang="en-CA" sz="2000" dirty="0" err="1">
                <a:solidFill>
                  <a:srgbClr val="808080"/>
                </a:solidFill>
                <a:highlight>
                  <a:srgbClr val="FEFCF5"/>
                </a:highlight>
              </a:rPr>
              <a:t>br</a:t>
            </a:r>
            <a:r>
              <a:rPr lang="en-CA" sz="2000" dirty="0">
                <a:solidFill>
                  <a:srgbClr val="808080"/>
                </a:solidFill>
                <a:highlight>
                  <a:srgbClr val="FEFCF5"/>
                </a:highlight>
              </a:rPr>
              <a:t>/&gt;"</a:t>
            </a:r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20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20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CA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E695-88A7-492B-B73F-D53432E6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55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28" y="5305934"/>
            <a:ext cx="10667998" cy="603315"/>
          </a:xfrm>
        </p:spPr>
        <p:txBody>
          <a:bodyPr>
            <a:normAutofit/>
          </a:bodyPr>
          <a:lstStyle/>
          <a:p>
            <a:r>
              <a:rPr lang="en-US" dirty="0"/>
              <a:t>The end of </a:t>
            </a:r>
            <a:r>
              <a:rPr lang="en-US"/>
              <a:t>Lecture 01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CA5-D1AE-4232-ABF1-644224A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Data 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9969-BBCB-4D38-991E-9C3C0633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addition, there exists two composite data types, which contain multiple values or complex types: </a:t>
            </a:r>
            <a:r>
              <a:rPr lang="en-US" b="1" dirty="0"/>
              <a:t>arrays</a:t>
            </a:r>
            <a:r>
              <a:rPr lang="en-US" dirty="0"/>
              <a:t> and </a:t>
            </a:r>
            <a:r>
              <a:rPr lang="en-US" b="1" dirty="0"/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is a </a:t>
            </a:r>
            <a:r>
              <a:rPr lang="en-US" b="1" dirty="0"/>
              <a:t>loosely typed</a:t>
            </a:r>
            <a:r>
              <a:rPr lang="en-US" dirty="0"/>
              <a:t> programming language. This means you are not required to declare the data types of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Furthermore, PHP is </a:t>
            </a:r>
            <a:r>
              <a:rPr lang="en-US" b="1" dirty="0"/>
              <a:t>dynamic</a:t>
            </a:r>
            <a:r>
              <a:rPr lang="en-US" dirty="0"/>
              <a:t> which means variables can change data types after they have been declared and initialized.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6499-A78B-4CCB-8575-0B5C2B2E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CA5-D1AE-4232-ABF1-644224A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Data 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9969-BBCB-4D38-991E-9C3C0633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supports two numeric data types: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Integer</a:t>
            </a:r>
          </a:p>
          <a:p>
            <a:pPr marL="1485900" lvl="2" indent="-342900"/>
            <a:r>
              <a:rPr lang="en-US" dirty="0"/>
              <a:t>Positive or negative whole number including zero.</a:t>
            </a:r>
          </a:p>
          <a:p>
            <a:pPr marL="1485900" lvl="2" indent="-342900"/>
            <a:r>
              <a:rPr lang="en-US" dirty="0"/>
              <a:t>-27, 2, 0, 100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b="1" dirty="0"/>
              <a:t>Floating-point number</a:t>
            </a:r>
          </a:p>
          <a:p>
            <a:pPr marL="1485900" lvl="2" indent="-342900"/>
            <a:r>
              <a:rPr lang="en-US" dirty="0"/>
              <a:t>Number containing a decimal or written in exponential notation</a:t>
            </a:r>
          </a:p>
          <a:p>
            <a:pPr marL="1485900" lvl="2" indent="-342900"/>
            <a:r>
              <a:rPr lang="en-US" dirty="0"/>
              <a:t>Ex. 3.14159265, 2.14e10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supports </a:t>
            </a:r>
            <a:r>
              <a:rPr lang="en-US" b="1" dirty="0"/>
              <a:t>Boolean Values</a:t>
            </a:r>
            <a:r>
              <a:rPr lang="en-US" dirty="0"/>
              <a:t>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 value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In PHP, the number </a:t>
            </a:r>
            <a:r>
              <a:rPr lang="en-US" b="1" dirty="0">
                <a:cs typeface="Courier New" panose="02070309020205020404" pitchFamily="49" charset="0"/>
              </a:rPr>
              <a:t>1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b="1" dirty="0">
                <a:cs typeface="Courier New" panose="02070309020205020404" pitchFamily="49" charset="0"/>
              </a:rPr>
              <a:t>0</a:t>
            </a:r>
            <a:r>
              <a:rPr lang="en-US" dirty="0">
                <a:cs typeface="Courier New" panose="02070309020205020404" pitchFamily="49" charset="0"/>
              </a:rPr>
              <a:t> can also represent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respectively.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6499-A78B-4CCB-8575-0B5C2B2E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1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7306-EECB-459A-A7B3-00FDAC94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00C5-BF29-48DF-9ABC-D702280F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In PHP, a text string contains zero or more characters surrounded by double or single quotation marks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 string must begin and end with a matching quotation mark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In PHP, to concatenate two strings together, use the Concatenation operator ( .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5EE0D-4B01-41C3-8EEE-8863CED2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E3E572-DF6F-4B99-B00D-F94509020E9C}"/>
              </a:ext>
            </a:extLst>
          </p:cNvPr>
          <p:cNvSpPr txBox="1">
            <a:spLocks/>
          </p:cNvSpPr>
          <p:nvPr/>
        </p:nvSpPr>
        <p:spPr>
          <a:xfrm>
            <a:off x="3557846" y="3921729"/>
            <a:ext cx="5636030" cy="2163292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firstName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"John"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lastName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"Doe"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echo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firstName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 "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.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lastName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1600" dirty="0">
              <a:solidFill>
                <a:srgbClr val="FF0000"/>
              </a:solidFill>
              <a:highlight>
                <a:srgbClr val="FDF8E3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?&gt;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7306-EECB-459A-A7B3-00FDAC94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00C5-BF29-48DF-9ABC-D702280F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Variables can be included within text strings surrounded by double quotation marks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Curly braces can be placed around the variable to clearly define variable identifiers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5EE0D-4B01-41C3-8EEE-8863CED2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E3E572-DF6F-4B99-B00D-F94509020E9C}"/>
              </a:ext>
            </a:extLst>
          </p:cNvPr>
          <p:cNvSpPr txBox="1">
            <a:spLocks/>
          </p:cNvSpPr>
          <p:nvPr/>
        </p:nvSpPr>
        <p:spPr>
          <a:xfrm>
            <a:off x="891650" y="3410519"/>
            <a:ext cx="6555973" cy="2562198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$pepperoni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"Pepperoni"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it-IT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echo</a:t>
            </a:r>
            <a:r>
              <a:rPr lang="it-IT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"I love </a:t>
            </a:r>
            <a:r>
              <a:rPr lang="it-IT" sz="1600" b="1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$pepperoni</a:t>
            </a:r>
            <a:r>
              <a:rPr lang="it-IT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on my pizza"</a:t>
            </a:r>
            <a:r>
              <a:rPr lang="it-IT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it-IT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$mush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"Mushroom"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echo</a:t>
            </a:r>
            <a:r>
              <a:rPr lang="en-US" sz="1600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"Can we have extra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{$mush}</a:t>
            </a:r>
            <a:r>
              <a:rPr lang="en-US" sz="1600" dirty="0">
                <a:solidFill>
                  <a:srgbClr val="808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 on our pizza?"</a:t>
            </a:r>
            <a:r>
              <a:rPr lang="en-US" sz="1600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  <a:latin typeface="Courier New" panose="02070309020205020404" pitchFamily="49" charset="0"/>
              </a:rPr>
              <a:t>?&gt;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F836E-61E8-40C8-81D5-40179863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141" y="4284273"/>
            <a:ext cx="5710507" cy="8146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2C768B-C48E-42B8-8107-A5852491B392}"/>
              </a:ext>
            </a:extLst>
          </p:cNvPr>
          <p:cNvSpPr txBox="1"/>
          <p:nvPr/>
        </p:nvSpPr>
        <p:spPr>
          <a:xfrm>
            <a:off x="8198486" y="384962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64756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CA5-D1AE-4232-ABF1-644224A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Data Types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9969-BBCB-4D38-991E-9C3C0633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An array contains a set of data represented by a single identifier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There are two ways to create an array within PHP: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An array can be created using the </a:t>
            </a:r>
            <a:r>
              <a:rPr lang="en-US" b="1" dirty="0">
                <a:cs typeface="Courier New" panose="02070309020205020404" pitchFamily="49" charset="0"/>
              </a:rPr>
              <a:t>array()</a:t>
            </a:r>
            <a:r>
              <a:rPr lang="en-US" dirty="0">
                <a:cs typeface="Courier New" panose="02070309020205020404" pitchFamily="49" charset="0"/>
              </a:rPr>
              <a:t> language construct which takes any number of comma-separated key =&gt; value pairs as arguments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As of PHP 5.4 you can also use the short array syntax, which replaces </a:t>
            </a:r>
            <a:r>
              <a:rPr lang="en-US" b="1" dirty="0">
                <a:cs typeface="Courier New" panose="02070309020205020404" pitchFamily="49" charset="0"/>
              </a:rPr>
              <a:t>array()</a:t>
            </a:r>
            <a:r>
              <a:rPr lang="en-US" dirty="0">
                <a:cs typeface="Courier New" panose="02070309020205020404" pitchFamily="49" charset="0"/>
              </a:rPr>
              <a:t> with </a:t>
            </a:r>
            <a:r>
              <a:rPr lang="en-US" b="1" dirty="0">
                <a:cs typeface="Courier New" panose="02070309020205020404" pitchFamily="49" charset="0"/>
              </a:rPr>
              <a:t>[ ]</a:t>
            </a:r>
            <a:endParaRPr lang="en-US" dirty="0"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Arrays which contain integer keys are referred to as </a:t>
            </a:r>
            <a:r>
              <a:rPr lang="en-US" b="1" dirty="0">
                <a:cs typeface="Courier New" panose="02070309020205020404" pitchFamily="49" charset="0"/>
              </a:rPr>
              <a:t>indexed</a:t>
            </a:r>
            <a:r>
              <a:rPr lang="en-US" dirty="0">
                <a:cs typeface="Courier New" panose="02070309020205020404" pitchFamily="49" charset="0"/>
              </a:rPr>
              <a:t>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Arrays which contain string keys are referred to as </a:t>
            </a:r>
            <a:r>
              <a:rPr lang="en-US" b="1" dirty="0">
                <a:cs typeface="Courier New" panose="02070309020205020404" pitchFamily="49" charset="0"/>
              </a:rPr>
              <a:t>associative</a:t>
            </a:r>
            <a:r>
              <a:rPr lang="en-US" dirty="0">
                <a:cs typeface="Courier New" panose="02070309020205020404" pitchFamily="49" charset="0"/>
              </a:rPr>
              <a:t>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cs typeface="Courier New" panose="02070309020205020404" pitchFamily="49" charset="0"/>
              </a:rPr>
              <a:t>Note:</a:t>
            </a:r>
            <a:r>
              <a:rPr lang="en-US" dirty="0">
                <a:cs typeface="Courier New" panose="02070309020205020404" pitchFamily="49" charset="0"/>
              </a:rPr>
              <a:t> PHP arrays can contain integer and string keys at the same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76499-A78B-4CCB-8575-0B5C2B2E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5886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Custom 1">
      <a:majorFont>
        <a:latin typeface="Century Schoolbook"/>
        <a:ea typeface=""/>
        <a:cs typeface=""/>
      </a:majorFont>
      <a:minorFont>
        <a:latin typeface="Open Sans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18558</TotalTime>
  <Words>3275</Words>
  <Application>Microsoft Office PowerPoint</Application>
  <PresentationFormat>Widescreen</PresentationFormat>
  <Paragraphs>508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Century Schoolbook</vt:lpstr>
      <vt:lpstr>Corbel</vt:lpstr>
      <vt:lpstr>Courier New</vt:lpstr>
      <vt:lpstr>Open Sans</vt:lpstr>
      <vt:lpstr>Headlines</vt:lpstr>
      <vt:lpstr>PHP Basics  Review</vt:lpstr>
      <vt:lpstr>About PHP</vt:lpstr>
      <vt:lpstr>About PHP</vt:lpstr>
      <vt:lpstr>PHP Data Types</vt:lpstr>
      <vt:lpstr>PHP Data Types</vt:lpstr>
      <vt:lpstr>PHP Data Types</vt:lpstr>
      <vt:lpstr>Strings</vt:lpstr>
      <vt:lpstr>Strings</vt:lpstr>
      <vt:lpstr>PHP Data Types</vt:lpstr>
      <vt:lpstr>PHP Indexed Arrays</vt:lpstr>
      <vt:lpstr>PHP Indexed Arrays</vt:lpstr>
      <vt:lpstr>Indexed Array Example</vt:lpstr>
      <vt:lpstr>Appending to Indexed Arrays</vt:lpstr>
      <vt:lpstr>Associative Arrays</vt:lpstr>
      <vt:lpstr>Debugging Arrays</vt:lpstr>
      <vt:lpstr>Debugging Arrays</vt:lpstr>
      <vt:lpstr>Repetition Structures</vt:lpstr>
      <vt:lpstr>Repetition Structures</vt:lpstr>
      <vt:lpstr>Repetition Structures</vt:lpstr>
      <vt:lpstr>Including Files</vt:lpstr>
      <vt:lpstr>Include Example</vt:lpstr>
      <vt:lpstr>PHP Autoglobals</vt:lpstr>
      <vt:lpstr>PHP Autoglobals</vt:lpstr>
      <vt:lpstr>Web Forms</vt:lpstr>
      <vt:lpstr>Web Forms</vt:lpstr>
      <vt:lpstr>Web Forms</vt:lpstr>
      <vt:lpstr>Form Handlers</vt:lpstr>
      <vt:lpstr>Web Form Example</vt:lpstr>
      <vt:lpstr>Form Handler Example</vt:lpstr>
      <vt:lpstr>Self Referencing Web Form</vt:lpstr>
      <vt:lpstr>Self Referencing Web Form</vt:lpstr>
      <vt:lpstr>Working with Databases</vt:lpstr>
      <vt:lpstr>Working with Databases</vt:lpstr>
      <vt:lpstr>Data Types</vt:lpstr>
      <vt:lpstr>Data Types</vt:lpstr>
      <vt:lpstr>SQL</vt:lpstr>
      <vt:lpstr>SQL - DDL - Create</vt:lpstr>
      <vt:lpstr>SQL - DDL - Create</vt:lpstr>
      <vt:lpstr>SQL - DML - Insert</vt:lpstr>
      <vt:lpstr>SQL - DML - Select</vt:lpstr>
      <vt:lpstr>SQL - DML - Select</vt:lpstr>
      <vt:lpstr>SQL - DML - Update</vt:lpstr>
      <vt:lpstr>SQL - DML - Delete</vt:lpstr>
      <vt:lpstr>SQL - Extras</vt:lpstr>
      <vt:lpstr>SQL - Extras</vt:lpstr>
      <vt:lpstr>MySQLi Example #1</vt:lpstr>
      <vt:lpstr>MySQLi Example #2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 Concepts</dc:title>
  <dc:creator>SiD</dc:creator>
  <cp:lastModifiedBy>Nick Sylvestre</cp:lastModifiedBy>
  <cp:revision>761</cp:revision>
  <cp:lastPrinted>2016-07-11T12:09:47Z</cp:lastPrinted>
  <dcterms:created xsi:type="dcterms:W3CDTF">2016-07-03T01:57:56Z</dcterms:created>
  <dcterms:modified xsi:type="dcterms:W3CDTF">2024-08-28T16:22:26Z</dcterms:modified>
</cp:coreProperties>
</file>