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handoutMasterIdLst>
    <p:handoutMasterId r:id="rId44"/>
  </p:handoutMasterIdLst>
  <p:sldIdLst>
    <p:sldId id="375" r:id="rId2"/>
    <p:sldId id="265" r:id="rId3"/>
    <p:sldId id="369" r:id="rId4"/>
    <p:sldId id="370" r:id="rId5"/>
    <p:sldId id="371" r:id="rId6"/>
    <p:sldId id="373" r:id="rId7"/>
    <p:sldId id="263" r:id="rId8"/>
    <p:sldId id="374" r:id="rId9"/>
    <p:sldId id="261" r:id="rId10"/>
    <p:sldId id="278" r:id="rId11"/>
    <p:sldId id="279" r:id="rId12"/>
    <p:sldId id="280" r:id="rId13"/>
    <p:sldId id="281" r:id="rId14"/>
    <p:sldId id="282" r:id="rId15"/>
    <p:sldId id="284" r:id="rId16"/>
    <p:sldId id="287" r:id="rId17"/>
    <p:sldId id="288" r:id="rId18"/>
    <p:sldId id="289" r:id="rId19"/>
    <p:sldId id="290" r:id="rId20"/>
    <p:sldId id="292" r:id="rId21"/>
    <p:sldId id="293" r:id="rId22"/>
    <p:sldId id="296" r:id="rId23"/>
    <p:sldId id="294" r:id="rId24"/>
    <p:sldId id="297" r:id="rId25"/>
    <p:sldId id="299" r:id="rId26"/>
    <p:sldId id="300" r:id="rId27"/>
    <p:sldId id="302" r:id="rId28"/>
    <p:sldId id="301" r:id="rId29"/>
    <p:sldId id="303" r:id="rId30"/>
    <p:sldId id="304" r:id="rId31"/>
    <p:sldId id="305" r:id="rId32"/>
    <p:sldId id="306" r:id="rId33"/>
    <p:sldId id="310" r:id="rId34"/>
    <p:sldId id="311" r:id="rId35"/>
    <p:sldId id="312" r:id="rId36"/>
    <p:sldId id="313" r:id="rId37"/>
    <p:sldId id="314" r:id="rId38"/>
    <p:sldId id="307" r:id="rId39"/>
    <p:sldId id="309" r:id="rId40"/>
    <p:sldId id="308" r:id="rId41"/>
    <p:sldId id="277" r:id="rId4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2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45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4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7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0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CF5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9" r:id="rId2"/>
    <p:sldLayoutId id="2147483758" r:id="rId3"/>
    <p:sldLayoutId id="2147483763" r:id="rId4"/>
    <p:sldLayoutId id="2147483760" r:id="rId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pdo.drivers.ph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php.org/PDO_Tutorial_for_MySQL_Developers" TargetMode="External"/><Relationship Id="rId2" Type="http://schemas.openxmlformats.org/officeDocument/2006/relationships/hyperlink" Target="https://phpdelusions.net/p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hp.net/manual/en/book.pdo.ph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</a:t>
            </a:r>
            <a:br>
              <a:rPr lang="en-US" sz="5400" dirty="0"/>
            </a:br>
            <a:r>
              <a:rPr lang="en-US" sz="5400" dirty="0"/>
              <a:t>Sessions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223080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PDO, short for PHP Data Objects, is an extension for PHP which provides a data access abstraction layer.</a:t>
            </a:r>
          </a:p>
          <a:p>
            <a:endParaRPr lang="en-US" dirty="0"/>
          </a:p>
          <a:p>
            <a:r>
              <a:rPr lang="en-US" dirty="0"/>
              <a:t>PDO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access to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Multi-Database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has been available since PHP v5.0 (2004)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supports more than 12 different Database systems including: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Oracle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SQL Server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IBM DB2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Generic ODBC v3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9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vs. MySQLi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is a popular alternative to MySQLi.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has the following advantages over MySQLi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Multi-Database support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Named Bindings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Prepared Statements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7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MySQLi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Traditionally, we created an active connection to an MySQL database using mysqli: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3041962" y="3770956"/>
            <a:ext cx="325925" cy="1303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31266" y="4742241"/>
            <a:ext cx="1643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Opens a new connection to the MySQL server</a:t>
            </a:r>
          </a:p>
        </p:txBody>
      </p:sp>
      <p:sp>
        <p:nvSpPr>
          <p:cNvPr id="23" name="Right Brace 22"/>
          <p:cNvSpPr/>
          <p:nvPr/>
        </p:nvSpPr>
        <p:spPr>
          <a:xfrm rot="16200000">
            <a:off x="1976835" y="3501236"/>
            <a:ext cx="228274" cy="480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850678" y="3920984"/>
            <a:ext cx="8536906" cy="371193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$dbc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mysqli_connect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</a:rPr>
              <a:t>DB_HOST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DB_USER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DB_PASSWORD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DB_NAME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or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die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'Could not connect'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400" kern="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5681049" y="1849232"/>
            <a:ext cx="325923" cy="3739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6775" y="2905720"/>
            <a:ext cx="385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Connection settings (hostname, username, password, database name)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05832" y="2886145"/>
            <a:ext cx="137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Active </a:t>
            </a:r>
          </a:p>
          <a:p>
            <a:pPr algn="ctr"/>
            <a:r>
              <a:rPr lang="en-US" sz="1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14135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has a similar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A full list of database drivers can be found at </a:t>
            </a:r>
            <a:r>
              <a:rPr lang="en-US" dirty="0">
                <a:hlinkClick r:id="rId2"/>
              </a:rPr>
              <a:t>PHP.net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84094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3073263" y="3531038"/>
            <a:ext cx="325925" cy="78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414623" y="4218454"/>
            <a:ext cx="164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PDO</a:t>
            </a:r>
          </a:p>
        </p:txBody>
      </p:sp>
      <p:sp>
        <p:nvSpPr>
          <p:cNvPr id="23" name="Right Brace 22"/>
          <p:cNvSpPr/>
          <p:nvPr/>
        </p:nvSpPr>
        <p:spPr>
          <a:xfrm rot="16200000">
            <a:off x="2266159" y="3003295"/>
            <a:ext cx="228274" cy="480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40002" y="3423043"/>
            <a:ext cx="8064702" cy="371193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$dbc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mysql:host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 </a:t>
            </a:r>
            <a:r>
              <a:rPr lang="en-US" sz="1400" dirty="0">
                <a:solidFill>
                  <a:srgbClr val="000000"/>
                </a:solidFill>
              </a:rPr>
              <a:t>DB_HOST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.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";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dbname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 </a:t>
            </a:r>
            <a:r>
              <a:rPr lang="en-US" sz="1400" dirty="0">
                <a:solidFill>
                  <a:srgbClr val="000000"/>
                </a:solidFill>
              </a:rPr>
              <a:t>DB_NAME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DB_USER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1400" dirty="0">
                <a:solidFill>
                  <a:srgbClr val="000000"/>
                </a:solidFill>
              </a:rPr>
              <a:t>DB_PASSWORD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400" kern="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6979836" y="396149"/>
            <a:ext cx="325923" cy="5649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62972" y="2407780"/>
            <a:ext cx="550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Connection settings</a:t>
            </a:r>
          </a:p>
          <a:p>
            <a:pPr algn="ctr"/>
            <a:r>
              <a:rPr lang="en-US" sz="1600" dirty="0"/>
              <a:t>(hostname, database name, username, password)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3826064" y="2997919"/>
            <a:ext cx="325925" cy="4590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18315" y="2261762"/>
            <a:ext cx="13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the database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56" y="2507984"/>
            <a:ext cx="137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Active </a:t>
            </a:r>
          </a:p>
          <a:p>
            <a:pPr algn="ctr"/>
            <a:r>
              <a:rPr lang="en-US" sz="1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57391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MySQLi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perform a simple SELECT query using </a:t>
            </a:r>
            <a:r>
              <a:rPr lang="en-US" dirty="0" err="1"/>
              <a:t>MySQLi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then use </a:t>
            </a:r>
            <a:r>
              <a:rPr lang="en-US" dirty="0">
                <a:solidFill>
                  <a:srgbClr val="00B0F0"/>
                </a:solidFill>
              </a:rPr>
              <a:t>$result</a:t>
            </a:r>
            <a:r>
              <a:rPr lang="en-US" dirty="0"/>
              <a:t> to retrieve the movies from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5230323" y="3347204"/>
            <a:ext cx="240547" cy="1502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09511" y="4174001"/>
            <a:ext cx="1268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Performs a query on the database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6540258" y="3770251"/>
            <a:ext cx="195636" cy="61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322621" y="3158790"/>
            <a:ext cx="5065980" cy="744846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"SELECT * FROM `movies`"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mysqli_query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$dbc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kern="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5032946" y="1172993"/>
            <a:ext cx="264117" cy="3558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45253" y="2435050"/>
            <a:ext cx="143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Query String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7914" y="4218915"/>
            <a:ext cx="124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Active </a:t>
            </a:r>
          </a:p>
          <a:p>
            <a:pPr algn="ctr"/>
            <a:r>
              <a:rPr lang="en-US" sz="1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97126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PDO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perform the same query using PDO: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5850508" y="3400726"/>
            <a:ext cx="240547" cy="1502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941" y="4237374"/>
            <a:ext cx="1268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Performs a query on the database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4743945" y="3845118"/>
            <a:ext cx="242770" cy="61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195872" y="3222164"/>
            <a:ext cx="5065980" cy="744846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"SELECT * FROM `movies`"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kern="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906197" y="1236367"/>
            <a:ext cx="264117" cy="3558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18504" y="2498424"/>
            <a:ext cx="143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Query String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5168" y="4337317"/>
            <a:ext cx="124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Active </a:t>
            </a:r>
          </a:p>
          <a:p>
            <a:pPr algn="ctr"/>
            <a:r>
              <a:rPr lang="en-US" sz="1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79025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PDO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will always return one of two results regardless of the SQL operation.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FALSE</a:t>
            </a:r>
            <a:r>
              <a:rPr lang="en-US" dirty="0"/>
              <a:t> if the operation failed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PDOStatement</a:t>
            </a:r>
            <a:r>
              <a:rPr lang="en-US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allows us to simplify our code.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Do not have to be concerned with which SQL statement we’re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8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PDO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immediately check to see if the operation was successful using a simple </a:t>
            </a:r>
            <a:r>
              <a:rPr lang="en-US" b="1" dirty="0"/>
              <a:t>if</a:t>
            </a:r>
            <a:r>
              <a:rPr lang="en-US" dirty="0"/>
              <a:t>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This only checks to see if the operation was successful. </a:t>
            </a:r>
            <a:br>
              <a:rPr lang="en-US" dirty="0"/>
            </a:br>
            <a:r>
              <a:rPr lang="en-US" dirty="0"/>
              <a:t>It does not determine if there were any records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3009" y="2331769"/>
            <a:ext cx="5065980" cy="2809409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"SELECT * FROM `movies`"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//Operation was successful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//Operation failed!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4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PDO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debug our code, we can output the reason for failure: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Note: This will only output failure for the last executed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279" y="2504974"/>
            <a:ext cx="7011440" cy="3068548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"SELECT * FROM `movies`"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//Operation was successful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	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"The query could not be executed! 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errorInfo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()[</a:t>
            </a:r>
            <a:r>
              <a:rPr lang="en-US" sz="16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Intro to PHP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PHP, sessions allow us to store information across multiple pages.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However, unlike in a cookie, the information is not stored on the users computer.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session creates a file in a temporary directory on the server where registered session variables and their values are stored. This data will be available to all pages on the site during that visit.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MySQLi – Fetching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retrieve a </a:t>
            </a:r>
            <a:r>
              <a:rPr lang="en-US" b="1" dirty="0"/>
              <a:t>single</a:t>
            </a:r>
            <a:r>
              <a:rPr lang="en-US" dirty="0"/>
              <a:t> result from a </a:t>
            </a:r>
            <a:r>
              <a:rPr lang="en-US" b="1" dirty="0"/>
              <a:t>SELECT</a:t>
            </a:r>
            <a:r>
              <a:rPr lang="en-US" dirty="0"/>
              <a:t> operation using </a:t>
            </a:r>
            <a:r>
              <a:rPr lang="en-US" dirty="0">
                <a:solidFill>
                  <a:srgbClr val="FF0000"/>
                </a:solidFill>
              </a:rPr>
              <a:t>MySQLi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438398" y="2317507"/>
            <a:ext cx="7315201" cy="2797701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'Jaws'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6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mysqli_query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numrows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mysqli_num_rows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numrows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== </a:t>
            </a:r>
            <a:r>
              <a:rPr lang="en-US" sz="16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$row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mysqli_fetch_array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MYSQLI_ASSOC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4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Fetching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retrieve a </a:t>
            </a:r>
            <a:r>
              <a:rPr lang="en-US" b="1" dirty="0"/>
              <a:t>single</a:t>
            </a:r>
            <a:r>
              <a:rPr lang="en-US" dirty="0"/>
              <a:t> record from a </a:t>
            </a:r>
            <a:r>
              <a:rPr lang="en-US" b="1" dirty="0"/>
              <a:t>SELECT</a:t>
            </a:r>
            <a:r>
              <a:rPr lang="en-US" dirty="0"/>
              <a:t> operation using </a:t>
            </a:r>
            <a:r>
              <a:rPr lang="en-US" dirty="0">
                <a:solidFill>
                  <a:srgbClr val="FF0000"/>
                </a:solidFill>
              </a:rPr>
              <a:t>PDO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/>
              <a:t>fetch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 err="1"/>
              <a:t>rowCount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48770" y="2197597"/>
            <a:ext cx="7694458" cy="2166174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'Jaws'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query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rowCount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resultRow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2688879" y="3488586"/>
            <a:ext cx="6011501" cy="6518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Fetching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resultRow</a:t>
            </a:r>
            <a:r>
              <a:rPr lang="en-US" dirty="0">
                <a:solidFill>
                  <a:schemeClr val="tx1"/>
                </a:solidFill>
              </a:rPr>
              <a:t> is a single record from the table as an associative array similar to what you have worked with in MySQLi.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associative array has an index equal to the column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output the record by using the same methods as you have used in the past: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3294" y="3987575"/>
            <a:ext cx="5120751" cy="1516932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resultRow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"Movie title"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"Year Released"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'year'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"Director"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9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Fetching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retrieve </a:t>
            </a:r>
            <a:r>
              <a:rPr lang="en-US" b="1" dirty="0"/>
              <a:t>multiple</a:t>
            </a:r>
            <a:r>
              <a:rPr lang="en-US" dirty="0"/>
              <a:t> records from a </a:t>
            </a:r>
            <a:r>
              <a:rPr lang="en-US" b="1" dirty="0"/>
              <a:t>SELECT</a:t>
            </a:r>
            <a:r>
              <a:rPr lang="en-US" dirty="0"/>
              <a:t> operation using </a:t>
            </a:r>
            <a:r>
              <a:rPr lang="en-US" dirty="0">
                <a:solidFill>
                  <a:srgbClr val="FF0000"/>
                </a:solidFill>
              </a:rPr>
              <a:t>PDO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b="1" dirty="0" err="1"/>
              <a:t>fetchAll</a:t>
            </a:r>
            <a:r>
              <a:rPr lang="en-US" dirty="0"/>
              <a:t>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74309" y="2224758"/>
            <a:ext cx="6243380" cy="2166174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query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fetchAll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89754" y="2803966"/>
            <a:ext cx="6011501" cy="6518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7079810" y="2579829"/>
            <a:ext cx="3176255" cy="31762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Fetching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between fetch and </a:t>
            </a:r>
            <a:r>
              <a:rPr lang="en-US" dirty="0" err="1"/>
              <a:t>fetchAll</a:t>
            </a:r>
            <a:r>
              <a:rPr lang="en-US" dirty="0"/>
              <a:t> is: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fetch</a:t>
            </a:r>
            <a:r>
              <a:rPr lang="en-US" dirty="0"/>
              <a:t> returns an associative array.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fetchAll</a:t>
            </a:r>
            <a:r>
              <a:rPr lang="en-US" dirty="0"/>
              <a:t> returns an array of associative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55549" y="3809591"/>
            <a:ext cx="1946493" cy="1946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Associative Array</a:t>
            </a:r>
          </a:p>
        </p:txBody>
      </p:sp>
      <p:sp>
        <p:nvSpPr>
          <p:cNvPr id="9" name="Oval 8"/>
          <p:cNvSpPr/>
          <p:nvPr/>
        </p:nvSpPr>
        <p:spPr>
          <a:xfrm>
            <a:off x="7706113" y="3206132"/>
            <a:ext cx="1003322" cy="913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Associative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5554" y="584631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9194" y="580307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fetchAll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834077" y="3352993"/>
            <a:ext cx="1003322" cy="913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Associative Array</a:t>
            </a:r>
          </a:p>
        </p:txBody>
      </p:sp>
      <p:sp>
        <p:nvSpPr>
          <p:cNvPr id="13" name="Oval 12"/>
          <p:cNvSpPr/>
          <p:nvPr/>
        </p:nvSpPr>
        <p:spPr>
          <a:xfrm>
            <a:off x="7660144" y="4166319"/>
            <a:ext cx="1003322" cy="913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Associative Array</a:t>
            </a:r>
          </a:p>
        </p:txBody>
      </p:sp>
      <p:sp>
        <p:nvSpPr>
          <p:cNvPr id="14" name="Oval 13"/>
          <p:cNvSpPr/>
          <p:nvPr/>
        </p:nvSpPr>
        <p:spPr>
          <a:xfrm>
            <a:off x="8742139" y="4396817"/>
            <a:ext cx="1003322" cy="913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Associative Array</a:t>
            </a:r>
          </a:p>
        </p:txBody>
      </p:sp>
    </p:spTree>
    <p:extLst>
      <p:ext uri="{BB962C8B-B14F-4D97-AF65-F5344CB8AC3E}">
        <p14:creationId xmlns:p14="http://schemas.microsoft.com/office/powerpoint/2010/main" val="317152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Fetching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chemeClr val="tx1"/>
                </a:solidFill>
              </a:rPr>
              <a:t> is array of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best way to output each record is to use a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 loop: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3608" y="2716041"/>
            <a:ext cx="5464781" cy="2254312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fetchAll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foreach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resultSet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"Movie title"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"Year Released"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'year'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"Director"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'director'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09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“SQL injection is a technique where malicious users can inject SQL commands into an SQL statement, via web page input.”</a:t>
            </a:r>
            <a:br>
              <a:rPr lang="en-US" i="1" dirty="0"/>
            </a:br>
            <a:r>
              <a:rPr lang="en-US" sz="1800" i="1" dirty="0"/>
              <a:t>- </a:t>
            </a:r>
            <a:r>
              <a:rPr lang="en-US" sz="1800" i="1" dirty="0">
                <a:solidFill>
                  <a:schemeClr val="tx1"/>
                </a:solidFill>
              </a:rPr>
              <a:t>http://www.w3schools.com/sql/sql_injection.asp</a:t>
            </a:r>
            <a:endParaRPr lang="en-US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PDO has built in security to combat SQL injection</a:t>
            </a:r>
          </a:p>
          <a:p>
            <a:pPr marL="342900" indent="-342900"/>
            <a:endParaRPr lang="en-US" b="1" dirty="0">
              <a:solidFill>
                <a:schemeClr val="tx1"/>
              </a:solidFill>
            </a:endParaRPr>
          </a:p>
          <a:p>
            <a:pPr marL="342900" indent="-342900" algn="ctr"/>
            <a:r>
              <a:rPr lang="en-US" b="1" dirty="0">
                <a:solidFill>
                  <a:schemeClr val="tx1"/>
                </a:solidFill>
              </a:rPr>
              <a:t>Prepared statements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far, we’ve been working with simple SQL queries. However, if the query contains at least one variable, it is highly recommended to use a </a:t>
            </a:r>
            <a:r>
              <a:rPr lang="en-US" b="1" dirty="0"/>
              <a:t>Prepared Statement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the second statement is at risk for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8770" y="3102944"/>
            <a:ext cx="7694458" cy="2166174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 Simple Query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'Jaws'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 Query which contains a variable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'$title'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48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prepared statement allows the programmer to place markers within the SQL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markers have been placed, the programmer can provide the variables to PDO in a separate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PDO will </a:t>
            </a:r>
            <a:r>
              <a:rPr lang="en-US" b="1" dirty="0"/>
              <a:t>BIND </a:t>
            </a:r>
            <a:r>
              <a:rPr lang="en-US" dirty="0"/>
              <a:t>variables to the statement after performing security checks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8770" y="4185023"/>
            <a:ext cx="7694458" cy="1753624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 Simple Query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'Jaws'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// Query which contains a variable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'$title'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the following SQL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To use prepared statements to protect against SQL injection: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Modify the SQL statement to include markers in place of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The single quotes have been removed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10521" y="2130313"/>
            <a:ext cx="6170953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'$title'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0522" y="4383117"/>
            <a:ext cx="6170953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</a:t>
            </a:r>
            <a:r>
              <a:rPr lang="en-US" sz="1400" b="1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:title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Intro to PHP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location of the temporary file is determined by a setting in the </a:t>
            </a:r>
            <a:r>
              <a:rPr lang="en-US" b="1" dirty="0"/>
              <a:t>php.ini</a:t>
            </a:r>
            <a:r>
              <a:rPr lang="en-US" dirty="0"/>
              <a:t> file. Generally this is configured by the server administrator.</a:t>
            </a:r>
          </a:p>
          <a:p>
            <a:endParaRPr lang="en-US" dirty="0"/>
          </a:p>
          <a:p>
            <a:r>
              <a:rPr lang="en-US" dirty="0"/>
              <a:t>When a session is started following things happen: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PHP first creates a unique identifier for that particular session. This session ID is a random string of 32 hexadecimal numbers.</a:t>
            </a:r>
          </a:p>
          <a:p>
            <a:pPr lvl="1" indent="0">
              <a:buNone/>
            </a:pPr>
            <a:r>
              <a:rPr lang="en-US" dirty="0"/>
              <a:t>Ex: 3c7foj34c3jj973hjkop2fc937e3443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cookie called </a:t>
            </a:r>
            <a:r>
              <a:rPr lang="en-US" b="1" dirty="0"/>
              <a:t>PHPSESSID</a:t>
            </a:r>
            <a:r>
              <a:rPr lang="en-US" dirty="0"/>
              <a:t> is automatically sent to the user's computer to store unique session identification string.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file is automatically created on the server in the designated temporary directory and with the same name as the unique identifier prefixed by </a:t>
            </a:r>
            <a:r>
              <a:rPr lang="en-US" dirty="0" err="1"/>
              <a:t>sess</a:t>
            </a:r>
            <a:r>
              <a:rPr lang="en-US" dirty="0"/>
              <a:t>_</a:t>
            </a:r>
          </a:p>
          <a:p>
            <a:pPr lvl="1" indent="0">
              <a:buNone/>
            </a:pPr>
            <a:r>
              <a:rPr lang="en-US" dirty="0"/>
              <a:t>Ex: sess_3c7foj34c3jj973hjkop2fc937e3443.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9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Tell PDO to prepare the statement for execution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  <a:p>
            <a:r>
              <a:rPr lang="en-US" dirty="0"/>
              <a:t>The variable data is now ready to be bound to the prepared statement.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Bind the variable data to the prepared statement from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60071" y="2193688"/>
            <a:ext cx="5566563" cy="389603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prepare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12717" y="5196025"/>
            <a:ext cx="5566563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EFCF5"/>
                </a:highlight>
              </a:rPr>
              <a:t>bindValue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":title"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$title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 );</a:t>
            </a:r>
            <a:endParaRPr lang="en-US" sz="20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999018" y="2372752"/>
            <a:ext cx="181069" cy="546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5888417" y="2119053"/>
            <a:ext cx="192101" cy="1042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860687" y="2390387"/>
            <a:ext cx="181069" cy="488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3737365" y="2004582"/>
            <a:ext cx="175896" cy="1277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5426" y="2713919"/>
            <a:ext cx="133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</a:t>
            </a:r>
          </a:p>
          <a:p>
            <a:pPr algn="ctr"/>
            <a:r>
              <a:rPr lang="en-US" sz="1400" dirty="0"/>
              <a:t>Statement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010" y="2731226"/>
            <a:ext cx="114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DB</a:t>
            </a:r>
          </a:p>
          <a:p>
            <a:pPr algn="ctr"/>
            <a:r>
              <a:rPr lang="en-US" sz="1400" dirty="0"/>
              <a:t>Connection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7520" y="2725366"/>
            <a:ext cx="94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</a:t>
            </a:r>
          </a:p>
          <a:p>
            <a:pPr algn="ctr"/>
            <a:r>
              <a:rPr lang="en-US" sz="1400" dirty="0"/>
              <a:t>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619" y="2719506"/>
            <a:ext cx="107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statement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3989353" y="5026126"/>
            <a:ext cx="175896" cy="1277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77414" y="5735463"/>
            <a:ext cx="133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</a:t>
            </a:r>
          </a:p>
          <a:p>
            <a:pPr algn="ctr"/>
            <a:r>
              <a:rPr lang="en-US" sz="1400" dirty="0"/>
              <a:t>Statement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5492355" y="5080784"/>
            <a:ext cx="175210" cy="1187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30572" y="5751093"/>
            <a:ext cx="114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Bind</a:t>
            </a:r>
          </a:p>
          <a:p>
            <a:pPr algn="ctr"/>
            <a:r>
              <a:rPr lang="en-US" sz="1400" dirty="0"/>
              <a:t>function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6522227" y="5433005"/>
            <a:ext cx="181069" cy="488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3159" y="5762124"/>
            <a:ext cx="107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Marker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7415843" y="5436169"/>
            <a:ext cx="181069" cy="488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6775" y="5765288"/>
            <a:ext cx="107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Marker</a:t>
            </a:r>
          </a:p>
          <a:p>
            <a:pPr algn="ctr"/>
            <a:r>
              <a:rPr lang="en-US" sz="1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98345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Execute the prepared statement.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$statement</a:t>
            </a:r>
            <a:r>
              <a:rPr lang="en-US" dirty="0"/>
              <a:t> can now be used to return an associative array by using the </a:t>
            </a:r>
            <a:r>
              <a:rPr lang="en-US" b="1" dirty="0"/>
              <a:t>fetch</a:t>
            </a:r>
            <a:r>
              <a:rPr lang="en-US" dirty="0"/>
              <a:t> or </a:t>
            </a:r>
            <a:r>
              <a:rPr lang="en-US" b="1" dirty="0" err="1"/>
              <a:t>fetchAll</a:t>
            </a:r>
            <a:r>
              <a:rPr lang="en-US" dirty="0"/>
              <a:t>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12965" y="1937190"/>
            <a:ext cx="4340189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execute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20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732652" y="1862555"/>
            <a:ext cx="192101" cy="1042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4290259" y="1748084"/>
            <a:ext cx="175896" cy="1277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8320" y="2457421"/>
            <a:ext cx="133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</a:t>
            </a:r>
          </a:p>
          <a:p>
            <a:pPr algn="ctr"/>
            <a:r>
              <a:rPr lang="en-US" sz="1400" dirty="0"/>
              <a:t>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1755" y="2468868"/>
            <a:ext cx="94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Execute</a:t>
            </a:r>
          </a:p>
          <a:p>
            <a:pPr algn="ctr"/>
            <a:r>
              <a:rPr lang="en-US" sz="1400" dirty="0"/>
              <a:t>function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974309" y="3918847"/>
            <a:ext cx="6243380" cy="2166174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`movies` WHERE title = :title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":title"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5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Connect to the Database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PDO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mysql:host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DB_HOST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";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dbname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DB_NAME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DB_USER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DB_PASSWORD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Create SQL query with markers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"SELECT * FROM `movies` WHERE title = :title AND director = :director"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prepare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Prepare the SQL statement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bindValue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':title'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Bind the value #1 to the statement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bindValue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':director'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Bind the value #2 to the statement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execute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Execute the statement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TRUE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Did the query successfully run?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rowCount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Check if there were any records returned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If there was 1 record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fetch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Fetch the record into an array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"Movie title"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Output record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"Year Released"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'year'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"Director"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errorInfo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()[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2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Output the error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learned of a 4 step method to create &amp; execute a prepared statement:</a:t>
            </a:r>
          </a:p>
          <a:p>
            <a:pPr marL="1143000" lvl="1" indent="-457200">
              <a:buAutoNum type="arabicParenR"/>
            </a:pPr>
            <a:r>
              <a:rPr lang="en-US" dirty="0"/>
              <a:t>Create markers in place of variables</a:t>
            </a:r>
          </a:p>
          <a:p>
            <a:pPr marL="1143000" lvl="1" indent="-457200">
              <a:buAutoNum type="arabicParenR"/>
            </a:pPr>
            <a:r>
              <a:rPr lang="en-US" dirty="0"/>
              <a:t>Tell PDO to prepare the SQL statement</a:t>
            </a:r>
          </a:p>
          <a:p>
            <a:pPr marL="1143000" lvl="1" indent="-457200">
              <a:buAutoNum type="arabicParenR"/>
            </a:pPr>
            <a:r>
              <a:rPr lang="en-US" dirty="0"/>
              <a:t>Bind the variable data to the markers within the SQL statement</a:t>
            </a:r>
          </a:p>
          <a:p>
            <a:pPr marL="1143000" lvl="1" indent="-457200">
              <a:buAutoNum type="arabicParenR"/>
            </a:pPr>
            <a:r>
              <a:rPr lang="en-US" dirty="0"/>
              <a:t>Execute the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5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Prepared Statements (alternate)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more common and easier process:</a:t>
            </a:r>
          </a:p>
          <a:p>
            <a:pPr marL="1143000" lvl="1" indent="-457200">
              <a:buAutoNum type="arabicParenR"/>
            </a:pPr>
            <a:r>
              <a:rPr lang="en-US" dirty="0"/>
              <a:t>Create markers in place of variables</a:t>
            </a:r>
          </a:p>
          <a:p>
            <a:pPr marL="1143000" lvl="1" indent="-457200">
              <a:buAutoNum type="arabicParenR"/>
            </a:pPr>
            <a:r>
              <a:rPr lang="en-US" dirty="0"/>
              <a:t>Tell PDO to prepare the SQL statement</a:t>
            </a:r>
          </a:p>
          <a:p>
            <a:pPr marL="1143000" lvl="1" indent="-457200">
              <a:buAutoNum type="arabicParenR"/>
            </a:pPr>
            <a:r>
              <a:rPr lang="en-US" dirty="0"/>
              <a:t>Execute the statement with an associative array of marker value pairs as a parameter.</a:t>
            </a:r>
          </a:p>
          <a:p>
            <a:pPr marL="1143000" lvl="1" indent="-457200">
              <a:buAutoNum type="arabicParenR"/>
            </a:pPr>
            <a:endParaRPr lang="en-US" dirty="0"/>
          </a:p>
          <a:p>
            <a:r>
              <a:rPr lang="en-US" dirty="0"/>
              <a:t>We can streamline the process by performing the binding during execution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Modify the SQL statement to include markers in place of the 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The single quotes have been removed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Tell PDO to prepare the statement for execution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  <a:p>
            <a:r>
              <a:rPr lang="en-US" dirty="0"/>
              <a:t>The variable data is now ready to be bound to the prepared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0522" y="2210286"/>
            <a:ext cx="6170953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SELECT * FROM `movies` WHERE title = </a:t>
            </a:r>
            <a:r>
              <a:rPr lang="en-US" sz="1400" b="1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:title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57161" y="4203557"/>
            <a:ext cx="5566563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prepare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5196108" y="4382621"/>
            <a:ext cx="181069" cy="546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085507" y="4128922"/>
            <a:ext cx="192101" cy="10425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7057777" y="4400256"/>
            <a:ext cx="181069" cy="488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3934455" y="4014451"/>
            <a:ext cx="175896" cy="1277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22516" y="4723788"/>
            <a:ext cx="133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</a:t>
            </a:r>
          </a:p>
          <a:p>
            <a:pPr algn="ctr"/>
            <a:r>
              <a:rPr lang="en-US" sz="1400" dirty="0"/>
              <a:t>Statement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1100" y="4741095"/>
            <a:ext cx="114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DB</a:t>
            </a:r>
          </a:p>
          <a:p>
            <a:pPr algn="ctr"/>
            <a:r>
              <a:rPr lang="en-US" sz="1400" dirty="0"/>
              <a:t>Connection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04610" y="4735235"/>
            <a:ext cx="94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</a:t>
            </a:r>
          </a:p>
          <a:p>
            <a:pPr algn="ctr"/>
            <a:r>
              <a:rPr lang="en-US" sz="1400" dirty="0"/>
              <a:t>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8709" y="4729375"/>
            <a:ext cx="107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 statement</a:t>
            </a:r>
          </a:p>
        </p:txBody>
      </p:sp>
    </p:spTree>
    <p:extLst>
      <p:ext uri="{BB962C8B-B14F-4D97-AF65-F5344CB8AC3E}">
        <p14:creationId xmlns:p14="http://schemas.microsoft.com/office/powerpoint/2010/main" val="3491242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PDO –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Create an associative array of marker =&gt; value pairs.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Bind the variable data during execution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012" y="5573522"/>
            <a:ext cx="407988" cy="365125"/>
          </a:xfrm>
        </p:spPr>
        <p:txBody>
          <a:bodyPr/>
          <a:lstStyle/>
          <a:p>
            <a:fld id="{57BFFEA6-FD0A-418C-BE47-3DCCF1ED53BD}" type="slidenum">
              <a:rPr lang="en-US" smtClean="0"/>
              <a:t>36</a:t>
            </a:fld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931030" y="4300145"/>
            <a:ext cx="4138310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rgbClr val="000080"/>
                </a:solidFill>
              </a:rPr>
              <a:t>$statement</a:t>
            </a:r>
            <a:r>
              <a:rPr lang="en-CA" sz="2000" dirty="0">
                <a:solidFill>
                  <a:srgbClr val="8000FF"/>
                </a:solidFill>
              </a:rPr>
              <a:t>-&gt;</a:t>
            </a:r>
            <a:r>
              <a:rPr lang="en-CA" sz="2000" dirty="0">
                <a:solidFill>
                  <a:srgbClr val="000000"/>
                </a:solidFill>
              </a:rPr>
              <a:t>execute</a:t>
            </a:r>
            <a:r>
              <a:rPr lang="en-CA" sz="2000" dirty="0">
                <a:solidFill>
                  <a:srgbClr val="8000FF"/>
                </a:solidFill>
              </a:rPr>
              <a:t>(</a:t>
            </a:r>
            <a:r>
              <a:rPr lang="en-CA" sz="2000" dirty="0">
                <a:solidFill>
                  <a:srgbClr val="000080"/>
                </a:solidFill>
              </a:rPr>
              <a:t>$</a:t>
            </a:r>
            <a:r>
              <a:rPr lang="en-CA" sz="2000" dirty="0" err="1">
                <a:solidFill>
                  <a:srgbClr val="000080"/>
                </a:solidFill>
              </a:rPr>
              <a:t>valArray</a:t>
            </a:r>
            <a:r>
              <a:rPr lang="en-CA" sz="2000" dirty="0">
                <a:solidFill>
                  <a:srgbClr val="8000FF"/>
                </a:solidFill>
              </a:rPr>
              <a:t>);</a:t>
            </a:r>
            <a:endParaRPr lang="en-CA" sz="2000" dirty="0">
              <a:effectLst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5969683" y="4277915"/>
            <a:ext cx="169623" cy="915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4702633" y="3998803"/>
            <a:ext cx="170036" cy="1496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8359" y="4835755"/>
            <a:ext cx="133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Prepared</a:t>
            </a:r>
          </a:p>
          <a:p>
            <a:pPr algn="ctr"/>
            <a:r>
              <a:rPr lang="en-US" sz="1400" dirty="0"/>
              <a:t>Statement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3455" y="4835755"/>
            <a:ext cx="942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Execute</a:t>
            </a:r>
          </a:p>
          <a:p>
            <a:pPr algn="ctr"/>
            <a:r>
              <a:rPr lang="en-US" sz="1400" dirty="0"/>
              <a:t>function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729151" y="2436227"/>
            <a:ext cx="4340189" cy="377497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rgbClr val="000080"/>
                </a:solidFill>
              </a:rPr>
              <a:t>$</a:t>
            </a:r>
            <a:r>
              <a:rPr lang="en-CA" sz="2000" dirty="0" err="1">
                <a:solidFill>
                  <a:srgbClr val="000080"/>
                </a:solidFill>
              </a:rPr>
              <a:t>valArray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8000FF"/>
                </a:solidFill>
              </a:rPr>
              <a:t>=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b="1" dirty="0">
                <a:solidFill>
                  <a:srgbClr val="0000FF"/>
                </a:solidFill>
              </a:rPr>
              <a:t>array</a:t>
            </a:r>
            <a:r>
              <a:rPr lang="en-CA" sz="2000" dirty="0">
                <a:solidFill>
                  <a:srgbClr val="8000FF"/>
                </a:solidFill>
              </a:rPr>
              <a:t>(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808080"/>
                </a:solidFill>
              </a:rPr>
              <a:t>'title'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8000FF"/>
                </a:solidFill>
              </a:rPr>
              <a:t>=&gt;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000080"/>
                </a:solidFill>
              </a:rPr>
              <a:t>$title</a:t>
            </a:r>
            <a:r>
              <a:rPr lang="en-CA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8000FF"/>
                </a:solidFill>
              </a:rPr>
              <a:t>);</a:t>
            </a:r>
            <a:endParaRPr lang="en-CA" sz="2000" dirty="0">
              <a:effectLst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6222475" y="2575533"/>
            <a:ext cx="182197" cy="549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39227" y="2945768"/>
            <a:ext cx="94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Marker</a:t>
            </a:r>
          </a:p>
        </p:txBody>
      </p:sp>
      <p:sp>
        <p:nvSpPr>
          <p:cNvPr id="32" name="Left Brace 31"/>
          <p:cNvSpPr/>
          <p:nvPr/>
        </p:nvSpPr>
        <p:spPr>
          <a:xfrm rot="16200000">
            <a:off x="7213103" y="2567842"/>
            <a:ext cx="182198" cy="5652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33163" y="2945768"/>
            <a:ext cx="94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34" name="Left Brace 33"/>
          <p:cNvSpPr/>
          <p:nvPr/>
        </p:nvSpPr>
        <p:spPr>
          <a:xfrm rot="5400000">
            <a:off x="6367367" y="1094417"/>
            <a:ext cx="257016" cy="25587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20673" y="1937496"/>
            <a:ext cx="175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Associative Array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4728" y="4835755"/>
            <a:ext cx="149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Associative Array</a:t>
            </a:r>
          </a:p>
        </p:txBody>
      </p:sp>
      <p:sp>
        <p:nvSpPr>
          <p:cNvPr id="40" name="Left Brace 39"/>
          <p:cNvSpPr/>
          <p:nvPr/>
        </p:nvSpPr>
        <p:spPr>
          <a:xfrm rot="16200000">
            <a:off x="7082228" y="4204203"/>
            <a:ext cx="155576" cy="1076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5230155"/>
          </a:xfrm>
        </p:spPr>
        <p:txBody>
          <a:bodyPr>
            <a:noAutofit/>
          </a:bodyPr>
          <a:lstStyle/>
          <a:p>
            <a:r>
              <a:rPr lang="en-CA" sz="1400" dirty="0">
                <a:solidFill>
                  <a:srgbClr val="008000"/>
                </a:solidFill>
                <a:highlight>
                  <a:srgbClr val="FEFCF5"/>
                </a:highlight>
              </a:rPr>
              <a:t>// Connect to the Database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PDO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mysql:host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</a:rPr>
              <a:t>DB_HOST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";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dbname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="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</a:rPr>
              <a:t>DB_NAME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</a:rPr>
              <a:t>DB_USER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</a:rPr>
              <a:t>DB_PASSWORD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Create SQL query with markers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"SELECT * FROM `movies` WHERE title = :title AND director = :director"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prepare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Prepare the SQL statement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//Create an associative array of marker/value pairs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valArray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array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'title'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'director'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'Director'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8000"/>
                </a:solidFill>
                <a:highlight>
                  <a:srgbClr val="FEFCF5"/>
                </a:highlight>
              </a:rPr>
              <a:t>//Bind &amp; Execute the statement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execute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valArray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TRUE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Did the query successfully run?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rowCount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Check if there were any records returned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numberOfRows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If there was 1 record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fetch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PDO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FETCH_ASSOC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Fetch the record into an array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"Movie title"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Output record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"Year Released"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'year'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"Director"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resultRow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'director'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errorInfo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()[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2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EFCF5"/>
                </a:highlight>
              </a:rPr>
              <a:t>// Output the error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582" y="2652665"/>
            <a:ext cx="9533299" cy="1068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512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Insert/Delete/Update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SELECT, INSERT, DELETE &amp; UPDATE statements are all treated the same using PDO. Therefore, we can use the same prepared statement instructions for any type of SQL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Since INSERT, DELETE or UPDATE statements do not return anything from the database, we do not need to </a:t>
            </a:r>
            <a:r>
              <a:rPr lang="en-US"/>
              <a:t>use fetch</a:t>
            </a:r>
            <a:r>
              <a:rPr lang="en-US" dirty="0"/>
              <a:t>() or </a:t>
            </a:r>
            <a:r>
              <a:rPr lang="en-US" dirty="0" err="1"/>
              <a:t>fetchAll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74309" y="2726574"/>
            <a:ext cx="6243380" cy="2019800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'Title'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 FROM `movies` WHERE title = :title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":title"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42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PDO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we have a movies table with a unique, auto incrementing primary id as the first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were to insert a record into the database, how could find out which ID was assigned to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8074" y="3293329"/>
            <a:ext cx="9795849" cy="2019800"/>
          </a:xfrm>
          <a:prstGeom prst="rect">
            <a:avLst/>
          </a:prstGeom>
          <a:solidFill>
            <a:srgbClr val="FEFCF5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INSERT INTO Movies VALUES</a:t>
            </a:r>
            <a:r>
              <a:rPr lang="en-US" sz="140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('0', :title , </a:t>
            </a:r>
            <a:r>
              <a:rPr lang="en-US" sz="1400" dirty="0">
                <a:solidFill>
                  <a:srgbClr val="FF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'Universal', '1982', 'Steven Spielberg')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dbc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":title"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$title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8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$id = $statement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lastInsertId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0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/>
              <a:t>Intro to PHP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PHP script wants to retrieve the value from a session variable, PHP automatically gets the unique session identifier string from the </a:t>
            </a:r>
            <a:r>
              <a:rPr lang="en-US" b="1" dirty="0"/>
              <a:t>PHPSESSID</a:t>
            </a:r>
            <a:r>
              <a:rPr lang="en-US" dirty="0"/>
              <a:t> cookie and then looks in its temporary directory for the file with that name and a validation can be done by comparing both values.</a:t>
            </a:r>
          </a:p>
          <a:p>
            <a:endParaRPr lang="en-US" dirty="0"/>
          </a:p>
          <a:p>
            <a:r>
              <a:rPr lang="en-US" dirty="0"/>
              <a:t>Sessions are ends when the user closes the browser or the server will terminate the session after a predetermined period of time. By default this is set to 30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92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PDO Tutorials: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https://phpdelusions.net/pdo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http://wiki.hashphp.org/PDO_Tutorial_for_MySQL_Developers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PDO Manual:</a:t>
            </a:r>
          </a:p>
          <a:p>
            <a:r>
              <a:rPr lang="en-US" sz="2800" dirty="0">
                <a:hlinkClick r:id="rId4"/>
              </a:rPr>
              <a:t>http://php.net/manual/en/book.pdo.php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</a:t>
            </a:r>
            <a:r>
              <a:rPr lang="en-US"/>
              <a:t>Lecture 02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Starting 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can be easily started by calling the </a:t>
            </a:r>
            <a:r>
              <a:rPr lang="en-US" b="1" dirty="0" err="1"/>
              <a:t>session_start</a:t>
            </a:r>
            <a:r>
              <a:rPr lang="en-US" b="1" dirty="0"/>
              <a:t>()</a:t>
            </a:r>
            <a:r>
              <a:rPr lang="en-US" dirty="0"/>
              <a:t> function. This function is built in to PHP.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session_start</a:t>
            </a:r>
            <a:r>
              <a:rPr lang="en-US" b="1" dirty="0"/>
              <a:t>() </a:t>
            </a:r>
            <a:r>
              <a:rPr lang="en-US" dirty="0"/>
              <a:t>function will first determine if there already exists a session and resume if found. If a session is not found to exist, it will start a new session as described in the previous slide.</a:t>
            </a:r>
          </a:p>
          <a:p>
            <a:endParaRPr lang="en-US" dirty="0"/>
          </a:p>
          <a:p>
            <a:r>
              <a:rPr lang="en-US" dirty="0"/>
              <a:t>It is recommended that the </a:t>
            </a:r>
            <a:r>
              <a:rPr lang="en-US" b="1" dirty="0" err="1"/>
              <a:t>session_start</a:t>
            </a:r>
            <a:r>
              <a:rPr lang="en-US" b="1" dirty="0"/>
              <a:t>()</a:t>
            </a:r>
            <a:r>
              <a:rPr lang="en-US" dirty="0"/>
              <a:t> function is invoked at the beginning of the PHP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4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$_SESSION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session is started, session information can be stored in a special variable called </a:t>
            </a:r>
            <a:r>
              <a:rPr lang="en-US" b="1" dirty="0"/>
              <a:t>$_SESSION[]</a:t>
            </a:r>
            <a:endParaRPr lang="en-US" dirty="0"/>
          </a:p>
          <a:p>
            <a:pPr algn="ctr"/>
            <a:r>
              <a:rPr lang="en-US" sz="2000" dirty="0"/>
              <a:t>Note: in PHP documentation, this may be referred to as the SESSION </a:t>
            </a:r>
            <a:r>
              <a:rPr lang="en-US" sz="2000" dirty="0" err="1"/>
              <a:t>superglobal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dirty="0"/>
              <a:t>This variable is an associative array which may be accessed anytime during the lifetime of a session.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$_SESSION</a:t>
            </a:r>
            <a:r>
              <a:rPr lang="en-US" dirty="0"/>
              <a:t> variable is useful for storing user login information, objects or any other information you want to be persistent across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session_start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isset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$_SESSION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'counter'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$_SESSION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'counter'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+=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$_SESSION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'counter'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1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"You have visited this page 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$_SESSION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'counter'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.=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 in this session."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&lt;html&gt;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Setting up a PHP session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</a:t>
            </a:r>
            <a:r>
              <a:rPr lang="en-US" sz="1200" dirty="0" err="1">
                <a:solidFill>
                  <a:srgbClr val="FF0000"/>
                </a:solidFill>
                <a:highlight>
                  <a:srgbClr val="FDF8E3"/>
                </a:highlight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 err="1">
                <a:solidFill>
                  <a:srgbClr val="000080"/>
                </a:solidFill>
                <a:highlight>
                  <a:srgbClr val="FEFCF5"/>
                </a:highlight>
              </a:rPr>
              <a:t>msg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sz="12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Sessions and information stored in the </a:t>
            </a:r>
            <a:r>
              <a:rPr lang="en-US" b="1" dirty="0"/>
              <a:t>$_SESSION </a:t>
            </a:r>
            <a:r>
              <a:rPr lang="en-US" dirty="0"/>
              <a:t>variable can be destroyed by using the </a:t>
            </a:r>
            <a:r>
              <a:rPr lang="en-US" b="1" dirty="0" err="1"/>
              <a:t>session_destroy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When this function is invoked, the session id and associated files are destroyed on the server. This erases all stored data from the </a:t>
            </a:r>
            <a:r>
              <a:rPr lang="en-US" b="1" dirty="0"/>
              <a:t>$_SESSION </a:t>
            </a:r>
            <a:r>
              <a:rPr lang="en-US" dirty="0"/>
              <a:t>variable.</a:t>
            </a:r>
          </a:p>
          <a:p>
            <a:endParaRPr lang="en-US" dirty="0"/>
          </a:p>
          <a:p>
            <a:r>
              <a:rPr lang="en-US" dirty="0"/>
              <a:t>Alternatively, if you wish to remove data from a single key/value pair within the session </a:t>
            </a:r>
            <a:r>
              <a:rPr lang="en-US" dirty="0" err="1"/>
              <a:t>superglobal</a:t>
            </a:r>
            <a:r>
              <a:rPr lang="en-US" dirty="0"/>
              <a:t>, you may use the PHP function </a:t>
            </a:r>
            <a:r>
              <a:rPr lang="en-US" b="1" dirty="0"/>
              <a:t>unset()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</a:t>
            </a:r>
            <a:br>
              <a:rPr lang="en-US" sz="5400" dirty="0"/>
            </a:br>
            <a:r>
              <a:rPr lang="en-US" sz="5400" dirty="0"/>
              <a:t>PHP Data objects</a:t>
            </a:r>
            <a:br>
              <a:rPr lang="en-US" sz="5400" dirty="0"/>
            </a:br>
            <a:r>
              <a:rPr lang="en-US" sz="5400" dirty="0"/>
              <a:t>(Pdo)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1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4840</TotalTime>
  <Words>3186</Words>
  <Application>Microsoft Office PowerPoint</Application>
  <PresentationFormat>Widescreen</PresentationFormat>
  <Paragraphs>496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Schoolbook</vt:lpstr>
      <vt:lpstr>Corbel</vt:lpstr>
      <vt:lpstr>Courier New</vt:lpstr>
      <vt:lpstr>Open Sans</vt:lpstr>
      <vt:lpstr>Headlines</vt:lpstr>
      <vt:lpstr>Introduction to Sessions</vt:lpstr>
      <vt:lpstr>Intro to PHP Sessions</vt:lpstr>
      <vt:lpstr>Intro to PHP Sessions</vt:lpstr>
      <vt:lpstr>Intro to PHP Sessions</vt:lpstr>
      <vt:lpstr>Starting a Session</vt:lpstr>
      <vt:lpstr>$_SESSION variable</vt:lpstr>
      <vt:lpstr>Simple Example</vt:lpstr>
      <vt:lpstr>Session Destruction</vt:lpstr>
      <vt:lpstr>Introduction to PHP Data objects (Pdo)</vt:lpstr>
      <vt:lpstr>What is PDO?</vt:lpstr>
      <vt:lpstr>What is PDO?</vt:lpstr>
      <vt:lpstr>PDO vs. MySQLi</vt:lpstr>
      <vt:lpstr>MySQLi connection</vt:lpstr>
      <vt:lpstr>PDO connection</vt:lpstr>
      <vt:lpstr>Simple MySQLi Query</vt:lpstr>
      <vt:lpstr>Simple PDO Query</vt:lpstr>
      <vt:lpstr>Simple PDO Query</vt:lpstr>
      <vt:lpstr>Simple PDO Query</vt:lpstr>
      <vt:lpstr>Simple PDO Query</vt:lpstr>
      <vt:lpstr>MySQLi – Fetching a Record</vt:lpstr>
      <vt:lpstr>PDO – Fetching a Record</vt:lpstr>
      <vt:lpstr>PDO – Fetching a Record</vt:lpstr>
      <vt:lpstr>PDO – Fetching Multiple Records</vt:lpstr>
      <vt:lpstr>PDO – Fetching Multiple Records</vt:lpstr>
      <vt:lpstr>PDO – Fetching Multiple Records</vt:lpstr>
      <vt:lpstr>SQL Injection</vt:lpstr>
      <vt:lpstr>PDO – Prepared Statements</vt:lpstr>
      <vt:lpstr>PDO – Prepared Statements</vt:lpstr>
      <vt:lpstr>PDO – Prepared Statements</vt:lpstr>
      <vt:lpstr>PDO – Prepared Statements</vt:lpstr>
      <vt:lpstr>PDO – Prepared Statements</vt:lpstr>
      <vt:lpstr>Working Example</vt:lpstr>
      <vt:lpstr>PDO – Prepared Statements</vt:lpstr>
      <vt:lpstr>Prepared Statements (alternate)</vt:lpstr>
      <vt:lpstr>PDO – Prepared Statements</vt:lpstr>
      <vt:lpstr>PDO – Prepared Statements</vt:lpstr>
      <vt:lpstr>Working Example</vt:lpstr>
      <vt:lpstr>Insert/Delete/Update</vt:lpstr>
      <vt:lpstr>Useful PDO method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 Concepts</dc:title>
  <dc:creator>SiD</dc:creator>
  <cp:lastModifiedBy>Nick Sylvestre</cp:lastModifiedBy>
  <cp:revision>288</cp:revision>
  <cp:lastPrinted>2016-07-11T12:09:47Z</cp:lastPrinted>
  <dcterms:created xsi:type="dcterms:W3CDTF">2016-07-03T01:57:56Z</dcterms:created>
  <dcterms:modified xsi:type="dcterms:W3CDTF">2024-08-28T16:25:52Z</dcterms:modified>
</cp:coreProperties>
</file>