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1" r:id="rId16"/>
    <p:sldId id="275" r:id="rId17"/>
    <p:sldId id="270" r:id="rId18"/>
    <p:sldId id="273" r:id="rId19"/>
    <p:sldId id="276" r:id="rId20"/>
    <p:sldId id="27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A9FB-E103-495A-A2AD-3064D8A45BD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96DB5-6560-47C7-9D2A-41802B7E0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9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2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9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9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96DB5-6560-47C7-9D2A-41802B7E08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0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1C7E-3CF1-765C-B4A3-380E5AFD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58361-183F-6787-6398-7F931F43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9D62-9E28-918B-F8A2-883A1B98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E3377-B818-0575-9360-A1386E7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7D8C-567E-9AA9-F8B4-76CB5A01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89B84-2E28-B01F-97D1-C580E076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1D289-09D7-B28A-AD97-C6160257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A943-9307-590B-D5C7-3346A87E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2D2B4-0BB6-9636-A874-242CBB2A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58FD9-47F1-BD4E-EF19-403D57D7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8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210258-71A6-5878-D071-1DF8B2603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F8CAB-3978-2D6B-3432-22933613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7D4DC-D4DD-4851-0B4D-5F955B3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410D-4160-0604-D385-A6598B91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1B772-0ED2-50EC-B133-6BB742F2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9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E508-1A54-517C-951D-CEB052F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D6E8-8AC9-2908-0A5F-DAAC750B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C2AE1-A2F4-4748-1FBF-CF29CED9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24421-2051-0EE3-6156-5588ABBA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64F1-296A-49B1-DCE8-5E1BBF06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1A0A-9AF5-CFF5-8D5C-E0119127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63156-CF2A-34CE-C84E-0F73CB9A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E47D4-679E-0CB8-8DB3-1A9D9121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C6624-3447-761B-31AF-ECBD5A93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1F4AB-4D08-2D20-9FD7-336D8558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B34B2-FD88-5242-80D6-1066221C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7EFA0-A7CC-C98F-A509-9A875897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7005E8-F9DA-EF97-8426-4F01A92E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790C7-8C54-3BA0-340F-5B0BA568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7F832-C079-DEE0-4608-496BBE03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60425-E332-7CC1-C164-89D2082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9DC06-213F-538D-B6C7-B2FEA98E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045A3-76A9-2A7D-0D9E-66853A26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7C81D-BFA3-0F1F-C67A-C8A92F27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C0529-551D-7577-EA75-88CAFB9D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029EF2-F469-357E-8E00-CDE5BE659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CC28E-FE0E-C75B-D8C5-B925FDD5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381330-2AB1-1F2A-0CA2-ADF51C1B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0DA4B6-0C9D-0F53-6859-9F6D3572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6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AB192-2424-A094-1921-7EE62F4C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96734-539C-9CB5-4025-2480EEC0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14D22-73EF-C459-7EC3-F7E75BB6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D7DC1-67D6-229B-80AB-037A36A9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5B1BAE-DAD1-1DB4-BB37-28C45F0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D8BEF-3380-D5F0-8A9D-D7AC583B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57A67-A108-5190-A695-E3D34CBC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5E9E-E91A-7E22-83E7-E1CB475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479E5-E31E-B4F2-1691-23084F60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E868A-4D3C-9CDE-AD13-BE420F65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953F6-D50C-432B-B6EC-F549AFA2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18E7A-EF09-CF92-B30D-FF8D0D74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C714A-1CD7-2D6C-7285-938757F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8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F505-22A5-1EE0-FAF1-0CAD44D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B0BF7E-79A5-C9B9-2407-C6AEA9E50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B2099-EE30-4EC2-EABE-9EC74B30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347A-4949-2EDC-502C-5EFBA3C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BC7A0-7B4A-8E79-F4AA-9AE7FACD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8AE58-8D28-52F6-E0C9-8D467D8E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8840E8-5B8E-A412-38CC-C3315DE5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F1773-FE4D-8296-B489-F17339AE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4AA80-905A-42FA-C9A3-905951FED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854F6-5012-42E4-9950-3C4B71E7B6A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C08A-3007-5167-D845-EA574F39A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CDC1B-AFD2-2C5A-5CC6-B87850F3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E614E-3349-46D0-BFA4-765F3E07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7F4756-9DF0-074E-302E-8DA0990A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kern="10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Introduction to the Twin Support Vector Machine (TWSVM)</a:t>
            </a:r>
            <a:br>
              <a:rPr lang="zh-CN" altLang="zh-CN" sz="4800" kern="100"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sz="480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09353-AAB1-C3CC-07E7-02FBD76E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Jiyang Liu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8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6797"/>
                <a:ext cx="10515600" cy="48972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After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we can determine hyperplanes for each class. The new data sample is assigned to class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by using the following decision function: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The pattern is assigned to the class which it’s distance is lesser.</a:t>
                </a:r>
              </a:p>
              <a:p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6797"/>
                <a:ext cx="10515600" cy="4897293"/>
              </a:xfrm>
              <a:blipFill>
                <a:blip r:embed="rId2"/>
                <a:stretch>
                  <a:fillRect l="-1043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9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 Twin Support Vector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/>
                  <a:t>By using the kernel function, TWSVM also classifies data samples that are difficult to classify using linear class boundaries: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Kernal surfaces in high dimensional space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  <a:blipFill>
                <a:blip r:embed="rId2"/>
                <a:stretch>
                  <a:fillRect l="-1217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1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 Twin Support Vector Machine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Lagrangian equation for the first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Using same idea as linear TWSVM, we can get normal vector and bias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  <a:blipFill>
                <a:blip r:embed="rId2"/>
                <a:stretch>
                  <a:fillRect l="-1217" t="-2166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9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 Twin Support Vector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new data sample is assigned to class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by using the following decision function: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The pattern is assigned to the class which it’s distance is lesser.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63402"/>
              </a:xfrm>
              <a:blipFill>
                <a:blip r:embed="rId2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6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95E6-8828-28C5-EB96-F99C0FD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EF54C-F426-2CCF-54B7-FFD24809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implemented the TWSVM algorithm in </a:t>
            </a:r>
            <a:r>
              <a:rPr lang="en-US" altLang="zh-CN" dirty="0" err="1"/>
              <a:t>matlab</a:t>
            </a:r>
            <a:r>
              <a:rPr lang="en-US" altLang="zh-CN" dirty="0"/>
              <a:t> and classified the Synthetic3 and Synthetic4 (which has poor classification results in the homework). The ratio of the training set to the test set was 80:20.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41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1C39A-F467-A4EA-3CD8-1C09A64D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29FA4-D81B-B716-B5FA-4159AC9B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929" y="581723"/>
            <a:ext cx="2787871" cy="61619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03094B-AADA-B181-F299-6DA3FCC5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9784"/>
            <a:ext cx="6223288" cy="50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B6227B56-C4E6-46EE-5740-643CC50E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75" y="1421770"/>
            <a:ext cx="2373625" cy="52463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6B0FEF-A850-6839-0F5A-C9ABCA90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Synthetic3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F00AD6-F87A-3C4D-DCC6-79CA292ECA42}"/>
              </a:ext>
            </a:extLst>
          </p:cNvPr>
          <p:cNvGrpSpPr/>
          <p:nvPr/>
        </p:nvGrpSpPr>
        <p:grpSpPr>
          <a:xfrm>
            <a:off x="778760" y="2233464"/>
            <a:ext cx="2632240" cy="541473"/>
            <a:chOff x="0" y="1390928"/>
            <a:chExt cx="2632240" cy="5414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5FB457-37F4-4985-34F0-4BCF07ADE721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83FB71-F71C-2AA8-986D-9939B0D0A92E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rgbClr val="FF0000"/>
                  </a:solidFill>
                </a:rPr>
                <a:t>TWSVM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D9F3B7-B45D-03F4-60C2-67A6F7530234}"/>
              </a:ext>
            </a:extLst>
          </p:cNvPr>
          <p:cNvGrpSpPr/>
          <p:nvPr/>
        </p:nvGrpSpPr>
        <p:grpSpPr>
          <a:xfrm>
            <a:off x="5396674" y="2570205"/>
            <a:ext cx="2632240" cy="541473"/>
            <a:chOff x="0" y="1390928"/>
            <a:chExt cx="2632240" cy="5414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F342F9-C099-A627-A8A7-C3056519E8A4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A5C1A08-78FC-84A9-3E52-94742C6E29FD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rgbClr val="FF0000"/>
                  </a:solidFill>
                </a:rPr>
                <a:t>Gradient descent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8418E3-4AC0-591C-BBEA-FB25406FD2C0}"/>
              </a:ext>
            </a:extLst>
          </p:cNvPr>
          <p:cNvGrpSpPr/>
          <p:nvPr/>
        </p:nvGrpSpPr>
        <p:grpSpPr>
          <a:xfrm>
            <a:off x="4873665" y="1027906"/>
            <a:ext cx="2632240" cy="541473"/>
            <a:chOff x="0" y="1390928"/>
            <a:chExt cx="2632240" cy="54147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24312D-4F6A-9F7E-C70D-F3306038B608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A5D39A-2A08-0E06-B170-2EB89A226627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rgbClr val="FF0000"/>
                  </a:solidFill>
                </a:rPr>
                <a:t>LDA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B0202F-E309-2AE7-9898-6CF285D7C883}"/>
              </a:ext>
            </a:extLst>
          </p:cNvPr>
          <p:cNvGrpSpPr/>
          <p:nvPr/>
        </p:nvGrpSpPr>
        <p:grpSpPr>
          <a:xfrm>
            <a:off x="5396674" y="4908754"/>
            <a:ext cx="2632240" cy="541473"/>
            <a:chOff x="0" y="1390928"/>
            <a:chExt cx="2632240" cy="54147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FD2269-64B8-E867-9CF7-14BAAD47CE5C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83C320-097C-7751-4E51-A1AA123F5F3A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rgbClr val="FF0000"/>
                  </a:solidFill>
                </a:rPr>
                <a:t>PLA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图片 26" descr="文本&#10;&#10;描述已自动生成">
            <a:extLst>
              <a:ext uri="{FF2B5EF4-FFF2-40B4-BE49-F238E27FC236}">
                <a16:creationId xmlns:a16="http://schemas.microsoft.com/office/drawing/2014/main" id="{4C3150BB-D0ED-202D-F5AA-46E3F8D0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378" y="208029"/>
            <a:ext cx="4076700" cy="2181225"/>
          </a:xfrm>
          <a:prstGeom prst="rect">
            <a:avLst/>
          </a:prstGeom>
        </p:spPr>
      </p:pic>
      <p:pic>
        <p:nvPicPr>
          <p:cNvPr id="28" name="图片 27" descr="图形用户界面&#10;&#10;描述已自动生成">
            <a:extLst>
              <a:ext uri="{FF2B5EF4-FFF2-40B4-BE49-F238E27FC236}">
                <a16:creationId xmlns:a16="http://schemas.microsoft.com/office/drawing/2014/main" id="{EF3A051C-0708-CC35-2429-145C5BBED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74" y="3249075"/>
            <a:ext cx="6077468" cy="1395661"/>
          </a:xfrm>
          <a:prstGeom prst="rect">
            <a:avLst/>
          </a:prstGeom>
        </p:spPr>
      </p:pic>
      <p:pic>
        <p:nvPicPr>
          <p:cNvPr id="30" name="图片 29" descr="手机屏幕的截图&#10;&#10;描述已自动生成">
            <a:extLst>
              <a:ext uri="{FF2B5EF4-FFF2-40B4-BE49-F238E27FC236}">
                <a16:creationId xmlns:a16="http://schemas.microsoft.com/office/drawing/2014/main" id="{B063B599-7F13-DDD2-787F-C4029121D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674" y="5504557"/>
            <a:ext cx="6323310" cy="1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4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B0FEF-A850-6839-0F5A-C9ABCA90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62C615-42C5-93EF-AAEA-79001D1C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9767" y="407268"/>
            <a:ext cx="3323360" cy="63342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8805CC-BA28-3D36-4459-C6FEFF1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23736"/>
            <a:ext cx="6603421" cy="53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B0FEF-A850-6839-0F5A-C9ABCA90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62C615-42C5-93EF-AAEA-79001D1C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5146" y="1565996"/>
            <a:ext cx="2632239" cy="5017003"/>
          </a:xfrm>
        </p:spPr>
      </p:pic>
      <p:pic>
        <p:nvPicPr>
          <p:cNvPr id="3" name="图片 2" descr="图形用户界面, 文本&#10;&#10;中度可信度描述已自动生成">
            <a:extLst>
              <a:ext uri="{FF2B5EF4-FFF2-40B4-BE49-F238E27FC236}">
                <a16:creationId xmlns:a16="http://schemas.microsoft.com/office/drawing/2014/main" id="{05EA7399-8E26-565D-A23D-A033DCB4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674" y="3232987"/>
            <a:ext cx="6067350" cy="1482004"/>
          </a:xfrm>
          <a:prstGeom prst="rect">
            <a:avLst/>
          </a:prstGeom>
        </p:spPr>
      </p:pic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E418994C-A410-BAD0-BDD3-F78A624AF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74" y="5538354"/>
            <a:ext cx="6111153" cy="112979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2F00AD6-F87A-3C4D-DCC6-79CA292ECA42}"/>
              </a:ext>
            </a:extLst>
          </p:cNvPr>
          <p:cNvGrpSpPr/>
          <p:nvPr/>
        </p:nvGrpSpPr>
        <p:grpSpPr>
          <a:xfrm>
            <a:off x="1355146" y="2350086"/>
            <a:ext cx="2632240" cy="541473"/>
            <a:chOff x="0" y="1390928"/>
            <a:chExt cx="2632240" cy="5414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5FB457-37F4-4985-34F0-4BCF07ADE721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83FB71-F71C-2AA8-986D-9939B0D0A92E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rgbClr val="FF0000"/>
                  </a:solidFill>
                </a:rPr>
                <a:t>TWSVM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D9F3B7-B45D-03F4-60C2-67A6F7530234}"/>
              </a:ext>
            </a:extLst>
          </p:cNvPr>
          <p:cNvGrpSpPr/>
          <p:nvPr/>
        </p:nvGrpSpPr>
        <p:grpSpPr>
          <a:xfrm>
            <a:off x="5396674" y="2570205"/>
            <a:ext cx="2632240" cy="541473"/>
            <a:chOff x="0" y="1390928"/>
            <a:chExt cx="2632240" cy="5414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F342F9-C099-A627-A8A7-C3056519E8A4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A5C1A08-78FC-84A9-3E52-94742C6E29FD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rgbClr val="FF0000"/>
                  </a:solidFill>
                </a:rPr>
                <a:t>Gradient descent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93A379B3-A92C-23D7-9A3E-8300E1017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865" y="322976"/>
            <a:ext cx="4067175" cy="21812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8418E3-4AC0-591C-BBEA-FB25406FD2C0}"/>
              </a:ext>
            </a:extLst>
          </p:cNvPr>
          <p:cNvGrpSpPr/>
          <p:nvPr/>
        </p:nvGrpSpPr>
        <p:grpSpPr>
          <a:xfrm>
            <a:off x="4873665" y="1027906"/>
            <a:ext cx="2632240" cy="541473"/>
            <a:chOff x="0" y="1390928"/>
            <a:chExt cx="2632240" cy="54147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24312D-4F6A-9F7E-C70D-F3306038B608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A5D39A-2A08-0E06-B170-2EB89A226627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rgbClr val="FF0000"/>
                  </a:solidFill>
                </a:rPr>
                <a:t>LDA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B0202F-E309-2AE7-9898-6CF285D7C883}"/>
              </a:ext>
            </a:extLst>
          </p:cNvPr>
          <p:cNvGrpSpPr/>
          <p:nvPr/>
        </p:nvGrpSpPr>
        <p:grpSpPr>
          <a:xfrm>
            <a:off x="5549074" y="4995252"/>
            <a:ext cx="2632240" cy="541473"/>
            <a:chOff x="0" y="1390928"/>
            <a:chExt cx="2632240" cy="54147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FD2269-64B8-E867-9CF7-14BAAD47CE5C}"/>
                </a:ext>
              </a:extLst>
            </p:cNvPr>
            <p:cNvSpPr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83C320-097C-7751-4E51-A1AA123F5F3A}"/>
                </a:ext>
              </a:extLst>
            </p:cNvPr>
            <p:cNvSpPr txBox="1"/>
            <p:nvPr/>
          </p:nvSpPr>
          <p:spPr>
            <a:xfrm>
              <a:off x="0" y="1390928"/>
              <a:ext cx="2632240" cy="54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rgbClr val="FF0000"/>
                  </a:solidFill>
                </a:rPr>
                <a:t>PLA</a:t>
              </a:r>
              <a:endParaRPr lang="zh-CN" altLang="en-US" sz="2500" b="1" kern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09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1584E-CEB6-1C0E-3B8D-F65A40D0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6192F-F7F5-C71A-A9CF-9D9F13F2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 multi-classification problems. For example: One versus One strategy.</a:t>
            </a:r>
          </a:p>
          <a:p>
            <a:r>
              <a:rPr lang="en-US" altLang="zh-CN" dirty="0"/>
              <a:t>If the classification function between class </a:t>
            </a:r>
            <a:r>
              <a:rPr lang="en-US" altLang="zh-CN" dirty="0" err="1"/>
              <a:t>i</a:t>
            </a:r>
            <a:r>
              <a:rPr lang="en-US" altLang="zh-CN" dirty="0"/>
              <a:t> and j classifies the given sample into class </a:t>
            </a:r>
            <a:r>
              <a:rPr lang="en-US" altLang="zh-CN" dirty="0" err="1"/>
              <a:t>i</a:t>
            </a:r>
            <a:r>
              <a:rPr lang="en-US" altLang="zh-CN" dirty="0"/>
              <a:t>, this binary classifier votes for category </a:t>
            </a:r>
            <a:r>
              <a:rPr lang="en-US" altLang="zh-CN" dirty="0" err="1"/>
              <a:t>i</a:t>
            </a:r>
            <a:r>
              <a:rPr lang="en-US" altLang="zh-CN" dirty="0"/>
              <a:t>. Otherwise, class j obtains the vote. Traversing all the binary classifiers, the given sample will be assigned to the class with the highest number of votes.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097A0-C77A-C1ED-BA9A-5520C053B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2" y="1690688"/>
            <a:ext cx="4760768" cy="420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7635-9A19-D02E-7ACA-632061B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4317A-8E69-45A3-A9C5-CACD2FF2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Twin support vector machine (TWSVM) is a new machine learning algorithm developed based on traditional support vector machine (SVM). It finds two non-parallel planes for each class by solving a pair of quadratic programming problems(QPPs). It improves calculation speed compared to traditional support vector machines (SVM).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6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1584E-CEB6-1C0E-3B8D-F65A40D0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6192F-F7F5-C71A-A9CF-9D9F13F2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Less computation.</a:t>
            </a:r>
          </a:p>
          <a:p>
            <a:r>
              <a:rPr lang="en-US" altLang="zh-CN" dirty="0"/>
              <a:t>For SVM, we need to solve a large QPP, using all the data.</a:t>
            </a:r>
          </a:p>
          <a:p>
            <a:r>
              <a:rPr lang="en-US" altLang="zh-CN" dirty="0"/>
              <a:t>For TWSVM, we only need to solve two smaller QPPs, which is equivalent to decomposing the QPP of SVM, and the calculation amount is greatly reduced.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097A0-C77A-C1ED-BA9A-5520C053B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2" y="1690688"/>
            <a:ext cx="4760768" cy="420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56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1584E-CEB6-1C0E-3B8D-F65A40D0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6192F-F7F5-C71A-A9CF-9D9F13F2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Class imbalance problem.</a:t>
            </a:r>
          </a:p>
          <a:p>
            <a:r>
              <a:rPr lang="en-US" altLang="zh-CN" dirty="0"/>
              <a:t>For multi-class data, if the number of samples in each class differs too much, the class imbalance problem may occur, and the classifier performs poorly when predicting a few classes.</a:t>
            </a:r>
          </a:p>
          <a:p>
            <a:r>
              <a:rPr lang="en-US" altLang="zh-CN" dirty="0"/>
              <a:t>We need to use class-balanced experimental data when using TWSVM.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097A0-C77A-C1ED-BA9A-5520C053B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2" y="1690688"/>
            <a:ext cx="4760768" cy="420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6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SVM Classifier using Sklearn: Code Examples - Analytics Yogi">
            <a:extLst>
              <a:ext uri="{FF2B5EF4-FFF2-40B4-BE49-F238E27FC236}">
                <a16:creationId xmlns:a16="http://schemas.microsoft.com/office/drawing/2014/main" id="{C1E5383B-038C-7AA8-0796-E76FAED1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619250"/>
            <a:ext cx="3560763" cy="3436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9AE4F3-4631-A62D-7143-F5BE58146DDA}"/>
              </a:ext>
            </a:extLst>
          </p:cNvPr>
          <p:cNvSpPr txBox="1"/>
          <p:nvPr/>
        </p:nvSpPr>
        <p:spPr>
          <a:xfrm>
            <a:off x="1262062" y="5171428"/>
            <a:ext cx="3560763" cy="687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</a:rPr>
              <a:t>SVM</a:t>
            </a:r>
            <a:endParaRPr lang="zh-CN" altLang="en-US" sz="130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A264FE-D47B-0557-175E-A48BA7D08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1619250"/>
            <a:ext cx="6038850" cy="3436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48AD98-B8C1-C59C-4542-5596F47A66AE}"/>
              </a:ext>
            </a:extLst>
          </p:cNvPr>
          <p:cNvSpPr txBox="1"/>
          <p:nvPr/>
        </p:nvSpPr>
        <p:spPr>
          <a:xfrm>
            <a:off x="4950927" y="5169501"/>
            <a:ext cx="6038850" cy="687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</a:rPr>
              <a:t>TWSVM</a:t>
            </a:r>
            <a:endParaRPr lang="zh-CN" alt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054E5-8452-C4B7-FB16-3BB8C0DD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700"/>
            <a:ext cx="4469967" cy="4364182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>The goal of TWSVM is to construct two non-parallel planes for each category by optimizing a pair of Quadratic Programming Problems, such that each hyperplane is closer to the data of one class while being far away from the data of the other class.</a:t>
            </a:r>
            <a:endParaRPr lang="zh-CN" alt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1CD0135-D5B3-2D5D-11F6-8AB78DAB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3244" y="1551590"/>
            <a:ext cx="5458968" cy="31338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the positive class and negative class samples be represented by 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Positive class: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; Negative class: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Equations of two non-parallel hyper-planes: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m/n samples, in k-dimension,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normal vectors to the hyperplane,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bias.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6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primal problem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penalty parameters,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denote the error variable associated with the ith data sample,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two vectors of suitable dimension and having all values of 1’s.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1623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05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Lagrangian</a:t>
                </a:r>
                <a:r>
                  <a:rPr lang="en-US" altLang="zh-CN" dirty="0"/>
                  <a:t> equation for the first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two vectors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are </a:t>
                </a:r>
                <a:r>
                  <a:rPr lang="en-US" altLang="zh-CN" dirty="0" err="1"/>
                  <a:t>Lagrangian</a:t>
                </a:r>
                <a:r>
                  <a:rPr lang="en-US" altLang="zh-CN" dirty="0"/>
                  <a:t> multipliers.</a:t>
                </a:r>
              </a:p>
              <a:p>
                <a:r>
                  <a:rPr lang="en-US" altLang="zh-CN" dirty="0"/>
                  <a:t>The primal optimal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72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To satisfied with the KKT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7293"/>
              </a:xfrm>
              <a:blipFill>
                <a:blip r:embed="rId2"/>
                <a:stretch>
                  <a:fillRect l="-1043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9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BB7EF3-0C43-9FD1-74B4-B1C0A5E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Twin Support Vector Machine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72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Merging first 2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 Rewrite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A is a big matrix and it’s difficult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, therefore we add </a:t>
                </a:r>
                <a:r>
                  <a:rPr lang="en-US" altLang="zh-CN" dirty="0"/>
                  <a:t>a regularization </a:t>
                </a:r>
                <a:r>
                  <a:rPr lang="en-US" altLang="zh-CN" b="0" dirty="0"/>
                  <a:t>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r>
                  <a:rPr lang="en-US" altLang="zh-CN" b="0" dirty="0"/>
                  <a:t>For the second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1C07D6-A65E-6E86-BE5C-C6C9DF09E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7293"/>
              </a:xfrm>
              <a:blipFill>
                <a:blip r:embed="rId2"/>
                <a:stretch>
                  <a:fillRect l="-1043" t="-286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6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963</Words>
  <Application>Microsoft Office PowerPoint</Application>
  <PresentationFormat>宽屏</PresentationFormat>
  <Paragraphs>110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Introduction to the Twin Support Vector Machine (TWSVM) </vt:lpstr>
      <vt:lpstr>Introduction</vt:lpstr>
      <vt:lpstr>PowerPoint 演示文稿</vt:lpstr>
      <vt:lpstr>PowerPoint 演示文稿</vt:lpstr>
      <vt:lpstr>Linear Twin Support Vector Machine</vt:lpstr>
      <vt:lpstr>Linear Twin Support Vector Machine</vt:lpstr>
      <vt:lpstr>Linear Twin Support Vector Machine</vt:lpstr>
      <vt:lpstr>Linear Twin Support Vector Machine</vt:lpstr>
      <vt:lpstr>Linear Twin Support Vector Machine</vt:lpstr>
      <vt:lpstr>Linear Twin Support Vector Machine</vt:lpstr>
      <vt:lpstr>Non-linear Twin Support Vector Machine</vt:lpstr>
      <vt:lpstr>Non-linear Twin Support Vector Machine</vt:lpstr>
      <vt:lpstr>Non-linear Twin Support Vector Machine</vt:lpstr>
      <vt:lpstr>Implementation</vt:lpstr>
      <vt:lpstr>Synthetic3</vt:lpstr>
      <vt:lpstr>Synthetic3</vt:lpstr>
      <vt:lpstr>Synthetic4</vt:lpstr>
      <vt:lpstr>Synthetic4</vt:lpstr>
      <vt:lpstr>Pros</vt:lpstr>
      <vt:lpstr>Pros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Twin Support Vector Machine (TWSVM)</dc:title>
  <dc:creator>Jiyang Liu</dc:creator>
  <cp:lastModifiedBy>Jiyang Liu</cp:lastModifiedBy>
  <cp:revision>19</cp:revision>
  <dcterms:created xsi:type="dcterms:W3CDTF">2024-04-06T23:46:05Z</dcterms:created>
  <dcterms:modified xsi:type="dcterms:W3CDTF">2024-04-18T23:05:13Z</dcterms:modified>
</cp:coreProperties>
</file>