
<file path=[Content_Types].xml><?xml version="1.0" encoding="utf-8"?>
<Types xmlns="http://schemas.openxmlformats.org/package/2006/content-types">
  <Default Extension="xml" ContentType="application/xml"/>
  <Default Extension="MP4" ContentType="video/mp4"/>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66"/>
  </p:normalViewPr>
  <p:slideViewPr>
    <p:cSldViewPr snapToGrid="0" snapToObjects="1">
      <p:cViewPr varScale="1">
        <p:scale>
          <a:sx n="92" d="100"/>
          <a:sy n="92" d="100"/>
        </p:scale>
        <p:origin x="19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7542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2" name="Google Shape;10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888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66827a6db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66827a6db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566827a6db_0_12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998078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6827a6d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66827a6d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566827a6db_3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149618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66827a6db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66827a6db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566827a6db_3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146313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66827a6db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566827a6db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566827a6db_3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11324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6827a6db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6827a6db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g566827a6db_3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58196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66827a6db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66827a6db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566827a6db_3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48784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57" name="Google Shape;45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957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7f34250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7f34250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g57f342509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898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7f342509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7f342509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latin typeface="Times New Roman"/>
                <a:ea typeface="Times New Roman"/>
                <a:cs typeface="Times New Roman"/>
                <a:sym typeface="Times New Roman"/>
              </a:rPr>
              <a:t>BD:</a:t>
            </a:r>
            <a:r>
              <a:rPr lang="en-US">
                <a:solidFill>
                  <a:srgbClr val="000000"/>
                </a:solidFill>
                <a:highlight>
                  <a:srgbClr val="FFFFFF"/>
                </a:highlight>
                <a:latin typeface="Times New Roman"/>
                <a:ea typeface="Times New Roman"/>
                <a:cs typeface="Times New Roman"/>
                <a:sym typeface="Times New Roman"/>
              </a:rPr>
              <a:t> Prior to earning her master’s degree in social service administration, Bridgette worked in charter and traditional public schools in Atlanta and Chicago for eleven years. She taught both middle school and high school, served as a Dean of Instruction for the Noble Network of Charter Schools, worked as a program director for both Teach For America and One Goal, and managed a school-based college counseling team aimed at attaching high school graduates to four-year college and other meaningful post-secondary opportunities. Bridgette’s experiences in supporting students from underserved communities during the onset of adolescence through their transitions to adulthood informs her research interests. Her research interests include urban education, transitions to adulthood, homelessness, post-secondary education organizations, community colleges, and policy advocacy in the education sector. Bridgette plans to study the emerging field of diverse organizations seeking to attach “disconnected” or “opportunity” youth to school and/or work.</a:t>
            </a:r>
            <a:endParaRPr>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a:solidFill>
                  <a:srgbClr val="000000"/>
                </a:solidFill>
                <a:highlight>
                  <a:srgbClr val="FFFFFF"/>
                </a:highlight>
                <a:latin typeface="Times New Roman"/>
                <a:ea typeface="Times New Roman"/>
                <a:cs typeface="Times New Roman"/>
                <a:sym typeface="Times New Roman"/>
              </a:rPr>
              <a:t>KS: Assistant Professor in the Department of Psychiatry at Rush Medical College and a faculty member at the Chicago Institute for Psychoanalysis. Over the past twenty years, I have served on the faculty of the Institute for Clinical Social Work as Chair of Conceptual Foundations and as a member of the IRB, and have lectured widely and taught numerous courses at Rush, at Loyola University Chicago, and at the University of Chicago, where I have also been a Field Instructor and Faculty Field Partner in the School of Social Service Administration. I Direct the Chicago Center for Contemporary Psychotherapy, where we train and supervise post-graduate clinical fellows in the practice of relational psychotherapy, and I am the author of the award-winning 2014 book from Duke University Press, </a:t>
            </a:r>
            <a:r>
              <a:rPr lang="en-US" i="1">
                <a:solidFill>
                  <a:srgbClr val="000000"/>
                </a:solidFill>
                <a:highlight>
                  <a:srgbClr val="FFFFFF"/>
                </a:highlight>
                <a:latin typeface="Times New Roman"/>
                <a:ea typeface="Times New Roman"/>
                <a:cs typeface="Times New Roman"/>
                <a:sym typeface="Times New Roman"/>
              </a:rPr>
              <a:t>Illusions of a Future: Psychoanalysis and the Biopolitics of Desire, </a:t>
            </a:r>
            <a:r>
              <a:rPr lang="en-US">
                <a:solidFill>
                  <a:srgbClr val="000000"/>
                </a:solidFill>
                <a:highlight>
                  <a:srgbClr val="FFFFFF"/>
                </a:highlight>
                <a:latin typeface="Times New Roman"/>
                <a:ea typeface="Times New Roman"/>
                <a:cs typeface="Times New Roman"/>
                <a:sym typeface="Times New Roman"/>
              </a:rPr>
              <a:t>a historical ethnography of psychoanalysis in the United States.</a:t>
            </a:r>
            <a:endParaRPr>
              <a:solidFill>
                <a:srgbClr val="000000"/>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rgbClr val="000000"/>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a:solidFill>
                  <a:srgbClr val="000000"/>
                </a:solidFill>
                <a:highlight>
                  <a:srgbClr val="FFFFFF"/>
                </a:highlight>
                <a:latin typeface="Times New Roman"/>
                <a:ea typeface="Times New Roman"/>
                <a:cs typeface="Times New Roman"/>
                <a:sym typeface="Times New Roman"/>
              </a:rPr>
              <a:t>SS:</a:t>
            </a:r>
            <a:r>
              <a:rPr lang="en-US">
                <a:solidFill>
                  <a:srgbClr val="000000"/>
                </a:solidFill>
                <a:latin typeface="Times New Roman"/>
                <a:ea typeface="Times New Roman"/>
                <a:cs typeface="Times New Roman"/>
                <a:sym typeface="Times New Roman"/>
              </a:rPr>
              <a:t>Assistant Director at the Gender and Sexuality Center (GSC) at the University of Illinois at Chicago providing guidance on educational workshops and departmental assessment and evaluation.</a:t>
            </a:r>
            <a:endParaRPr>
              <a:solidFill>
                <a:srgbClr val="000000"/>
              </a:solidFill>
              <a:latin typeface="Times New Roman"/>
              <a:ea typeface="Times New Roman"/>
              <a:cs typeface="Times New Roman"/>
              <a:sym typeface="Times New Roman"/>
            </a:endParaRPr>
          </a:p>
          <a:p>
            <a:pPr marL="457200" lvl="0" indent="-304800" algn="l" rtl="0">
              <a:lnSpc>
                <a:spcPct val="176000"/>
              </a:lnSpc>
              <a:spcBef>
                <a:spcPts val="0"/>
              </a:spcBef>
              <a:spcAft>
                <a:spcPts val="0"/>
              </a:spcAft>
              <a:buClr>
                <a:srgbClr val="000000"/>
              </a:buClr>
              <a:buSzPts val="1200"/>
              <a:buFont typeface="Times New Roman"/>
              <a:buChar char="●"/>
            </a:pPr>
            <a:r>
              <a:rPr lang="en-US">
                <a:solidFill>
                  <a:srgbClr val="000000"/>
                </a:solidFill>
                <a:latin typeface="Times New Roman"/>
                <a:ea typeface="Times New Roman"/>
                <a:cs typeface="Times New Roman"/>
                <a:sym typeface="Times New Roman"/>
              </a:rPr>
              <a:t>Admissions Counselor &amp; Pre-Collegiate Program Coordinator for gifted and talented students and students of color (Iowa State University).</a:t>
            </a:r>
            <a:endParaRPr>
              <a:solidFill>
                <a:srgbClr val="000000"/>
              </a:solidFill>
              <a:latin typeface="Times New Roman"/>
              <a:ea typeface="Times New Roman"/>
              <a:cs typeface="Times New Roman"/>
              <a:sym typeface="Times New Roman"/>
            </a:endParaRPr>
          </a:p>
          <a:p>
            <a:pPr marL="457200" lvl="0" indent="-304800" algn="l" rtl="0">
              <a:lnSpc>
                <a:spcPct val="176000"/>
              </a:lnSpc>
              <a:spcBef>
                <a:spcPts val="0"/>
              </a:spcBef>
              <a:spcAft>
                <a:spcPts val="0"/>
              </a:spcAft>
              <a:buClr>
                <a:srgbClr val="000000"/>
              </a:buClr>
              <a:buSzPts val="1200"/>
              <a:buFont typeface="Times New Roman"/>
              <a:buChar char="●"/>
            </a:pPr>
            <a:r>
              <a:rPr lang="en-US">
                <a:solidFill>
                  <a:srgbClr val="000000"/>
                </a:solidFill>
                <a:latin typeface="Times New Roman"/>
                <a:ea typeface="Times New Roman"/>
                <a:cs typeface="Times New Roman"/>
                <a:sym typeface="Times New Roman"/>
              </a:rPr>
              <a:t>Educational Program Specialist for the Ronald E. McNair Post-Baccalaureate Program (Georgia State University). </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500"/>
              </a:spcBef>
              <a:spcAft>
                <a:spcPts val="0"/>
              </a:spcAft>
              <a:buClr>
                <a:schemeClr val="hlink"/>
              </a:buClr>
              <a:buSzPts val="1100"/>
              <a:buFont typeface="Arial"/>
              <a:buNone/>
            </a:pPr>
            <a:endParaRPr>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484" name="Google Shape;484;g57f3425090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26253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7f342509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7f342509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7f3425090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816924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66827a6db_5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66827a6db_5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566827a6db_5_56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944080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566827a6d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566827a6d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g566827a6db_5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118797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66827a6db_5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566827a6db_5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Jenny’s Customer Discovery List: Moira, Margurtie, Lee, Tony,剩下是中文名字</a:t>
            </a:r>
            <a:endParaRPr/>
          </a:p>
        </p:txBody>
      </p:sp>
      <p:sp>
        <p:nvSpPr>
          <p:cNvPr id="548" name="Google Shape;548;g566827a6db_5_5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1113232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66827a6db_4_5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66827a6db_4_5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g566827a6db_4_558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121845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6827a6db_5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6827a6db_5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hlink"/>
              </a:buClr>
              <a:buSzPts val="1100"/>
              <a:buFont typeface="Arial"/>
              <a:buNone/>
            </a:pPr>
            <a:r>
              <a:rPr lang="en-US" sz="2400" b="1" i="1">
                <a:solidFill>
                  <a:srgbClr val="85200C"/>
                </a:solidFill>
                <a:latin typeface="Arial"/>
                <a:ea typeface="Arial"/>
                <a:cs typeface="Arial"/>
                <a:sym typeface="Arial"/>
              </a:rPr>
              <a:t>Although there are many resources avaliable for LGBTQ college students, national survey and our customer discovery show that there are still many LGBTQ college students suffer from mental health issues or feel socially isolated. </a:t>
            </a:r>
            <a:endParaRPr/>
          </a:p>
        </p:txBody>
      </p:sp>
      <p:sp>
        <p:nvSpPr>
          <p:cNvPr id="124" name="Google Shape;124;g566827a6db_5_5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54912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6827a6db_5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66827a6db_5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566827a6db_5_12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462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66827a6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66827a6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Shuying</a:t>
            </a:r>
            <a:endParaRPr/>
          </a:p>
          <a:p>
            <a:pPr marL="0" lvl="0" indent="0" algn="l" rtl="0">
              <a:spcBef>
                <a:spcPts val="0"/>
              </a:spcBef>
              <a:spcAft>
                <a:spcPts val="0"/>
              </a:spcAft>
              <a:buNone/>
            </a:pPr>
            <a:r>
              <a:rPr lang="en-US">
                <a:solidFill>
                  <a:srgbClr val="333333"/>
                </a:solidFill>
                <a:latin typeface="Arial"/>
                <a:ea typeface="Arial"/>
                <a:cs typeface="Arial"/>
                <a:sym typeface="Arial"/>
              </a:rPr>
              <a:t>the one who struggles intensely with depression</a:t>
            </a:r>
            <a:endParaRPr/>
          </a:p>
        </p:txBody>
      </p:sp>
      <p:sp>
        <p:nvSpPr>
          <p:cNvPr id="191" name="Google Shape;191;g566827a6db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136546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66827a6d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66827a6d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Shuying</a:t>
            </a:r>
            <a:endParaRPr/>
          </a:p>
          <a:p>
            <a:pPr marL="0" lvl="0" indent="0" algn="l" rtl="0">
              <a:spcBef>
                <a:spcPts val="0"/>
              </a:spcBef>
              <a:spcAft>
                <a:spcPts val="0"/>
              </a:spcAft>
              <a:buClr>
                <a:schemeClr val="hlink"/>
              </a:buClr>
              <a:buSzPts val="1100"/>
              <a:buFont typeface="Arial"/>
              <a:buNone/>
            </a:pPr>
            <a:r>
              <a:rPr lang="en-US">
                <a:solidFill>
                  <a:srgbClr val="000000"/>
                </a:solidFill>
                <a:latin typeface="Arial"/>
                <a:ea typeface="Arial"/>
                <a:cs typeface="Arial"/>
                <a:sym typeface="Arial"/>
              </a:rPr>
              <a:t>Peter hides the true self in order to protect his current status. </a:t>
            </a:r>
            <a:endParaRPr>
              <a:solidFill>
                <a:srgbClr val="000000"/>
              </a:solidFill>
              <a:latin typeface="Arial"/>
              <a:ea typeface="Arial"/>
              <a:cs typeface="Arial"/>
              <a:sym typeface="Arial"/>
            </a:endParaRPr>
          </a:p>
          <a:p>
            <a:pPr marL="0" lvl="0" indent="0" algn="l" rtl="0">
              <a:spcBef>
                <a:spcPts val="0"/>
              </a:spcBef>
              <a:spcAft>
                <a:spcPts val="0"/>
              </a:spcAft>
              <a:buClr>
                <a:schemeClr val="hlink"/>
              </a:buClr>
              <a:buSzPts val="1100"/>
              <a:buFont typeface="Arial"/>
              <a:buNone/>
            </a:pPr>
            <a:r>
              <a:rPr lang="en-US">
                <a:solidFill>
                  <a:srgbClr val="000000"/>
                </a:solidFill>
                <a:latin typeface="Arial"/>
                <a:ea typeface="Arial"/>
                <a:cs typeface="Arial"/>
                <a:sym typeface="Arial"/>
              </a:rPr>
              <a:t>Study as usual, play as usual, and no one finds his struggles.</a:t>
            </a:r>
            <a:endParaRPr>
              <a:solidFill>
                <a:srgbClr val="000000"/>
              </a:solidFill>
              <a:latin typeface="Arial"/>
              <a:ea typeface="Arial"/>
              <a:cs typeface="Arial"/>
              <a:sym typeface="Arial"/>
            </a:endParaRPr>
          </a:p>
          <a:p>
            <a:pPr marL="0" lvl="0" indent="0" algn="l" rtl="0">
              <a:spcBef>
                <a:spcPts val="0"/>
              </a:spcBef>
              <a:spcAft>
                <a:spcPts val="0"/>
              </a:spcAft>
              <a:buClr>
                <a:schemeClr val="hlink"/>
              </a:buClr>
              <a:buSzPts val="1100"/>
              <a:buFont typeface="Arial"/>
              <a:buNone/>
            </a:pPr>
            <a:r>
              <a:rPr lang="en-US">
                <a:solidFill>
                  <a:srgbClr val="000000"/>
                </a:solidFill>
                <a:latin typeface="Arial"/>
                <a:ea typeface="Arial"/>
                <a:cs typeface="Arial"/>
                <a:sym typeface="Arial"/>
              </a:rPr>
              <a:t>However, Peter can no longer hold these feelings, he wants to find the real him.</a:t>
            </a:r>
            <a:endParaRPr>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01" name="Google Shape;201;g566827a6db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86894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66827a6d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66827a6d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Shuying</a:t>
            </a:r>
            <a:endParaRPr/>
          </a:p>
          <a:p>
            <a:pPr marL="0" lvl="0" indent="0" algn="l" rtl="0">
              <a:spcBef>
                <a:spcPts val="0"/>
              </a:spcBef>
              <a:spcAft>
                <a:spcPts val="0"/>
              </a:spcAft>
              <a:buNone/>
            </a:pPr>
            <a:r>
              <a:rPr lang="en-US"/>
              <a:t>cause not all the wounds are visible</a:t>
            </a:r>
            <a:endParaRPr/>
          </a:p>
        </p:txBody>
      </p:sp>
      <p:sp>
        <p:nvSpPr>
          <p:cNvPr id="211" name="Google Shape;211;g566827a6db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508555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66827a6d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66827a6d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Shuying</a:t>
            </a:r>
            <a:endParaRPr/>
          </a:p>
          <a:p>
            <a:pPr marL="0" lvl="0" indent="0" algn="l" rtl="0">
              <a:spcBef>
                <a:spcPts val="0"/>
              </a:spcBef>
              <a:spcAft>
                <a:spcPts val="0"/>
              </a:spcAft>
              <a:buClr>
                <a:schemeClr val="hlink"/>
              </a:buClr>
              <a:buSzPts val="1100"/>
              <a:buFont typeface="Arial"/>
              <a:buNone/>
            </a:pPr>
            <a:r>
              <a:rPr lang="en-US">
                <a:solidFill>
                  <a:srgbClr val="000000"/>
                </a:solidFill>
                <a:latin typeface="Arial"/>
                <a:ea typeface="Arial"/>
                <a:cs typeface="Arial"/>
                <a:sym typeface="Arial"/>
              </a:rPr>
              <a:t>Off-Campus Resources:</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Google</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Facebook</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Pride (online app)</a:t>
            </a:r>
            <a:endParaRPr>
              <a:solidFill>
                <a:srgbClr val="000000"/>
              </a:solidFill>
              <a:latin typeface="Arial"/>
              <a:ea typeface="Arial"/>
              <a:cs typeface="Arial"/>
              <a:sym typeface="Arial"/>
            </a:endParaRPr>
          </a:p>
          <a:p>
            <a:pPr marL="0" lvl="0" indent="0" algn="l" rtl="0">
              <a:spcBef>
                <a:spcPts val="0"/>
              </a:spcBef>
              <a:spcAft>
                <a:spcPts val="0"/>
              </a:spcAft>
              <a:buClr>
                <a:schemeClr val="hlink"/>
              </a:buClr>
              <a:buSzPts val="1100"/>
              <a:buFont typeface="Arial"/>
              <a:buNone/>
            </a:pPr>
            <a:r>
              <a:rPr lang="en-US">
                <a:solidFill>
                  <a:srgbClr val="000000"/>
                </a:solidFill>
                <a:latin typeface="Arial"/>
                <a:ea typeface="Arial"/>
                <a:cs typeface="Arial"/>
                <a:sym typeface="Arial"/>
              </a:rPr>
              <a:t>School:</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LGBTQ Center</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Support Group</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LGBTQ Event</a:t>
            </a:r>
            <a:endParaRPr>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Char char="●"/>
            </a:pPr>
            <a:r>
              <a:rPr lang="en-US">
                <a:solidFill>
                  <a:srgbClr val="000000"/>
                </a:solidFill>
                <a:latin typeface="Arial"/>
                <a:ea typeface="Arial"/>
                <a:cs typeface="Arial"/>
                <a:sym typeface="Arial"/>
              </a:rPr>
              <a:t>Mentor</a:t>
            </a:r>
            <a:endParaRPr>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22" name="Google Shape;222;g566827a6db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100940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66827a6d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66827a6d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566827a6db_0_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56284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gi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962656" y="959986"/>
            <a:ext cx="8848344" cy="189486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Arial"/>
              <a:buNone/>
              <a:defRPr sz="40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6" name="Google Shape;16;p2"/>
          <p:cNvSpPr txBox="1">
            <a:spLocks noGrp="1"/>
          </p:cNvSpPr>
          <p:nvPr>
            <p:ph type="subTitle" idx="1"/>
          </p:nvPr>
        </p:nvSpPr>
        <p:spPr>
          <a:xfrm>
            <a:off x="2962656" y="2853453"/>
            <a:ext cx="8848344" cy="1447800"/>
          </a:xfrm>
          <a:prstGeom prst="rect">
            <a:avLst/>
          </a:prstGeom>
          <a:noFill/>
          <a:ln>
            <a:noFill/>
          </a:ln>
        </p:spPr>
        <p:txBody>
          <a:bodyPr spcFirstLastPara="1" wrap="square" lIns="91425" tIns="91425" rIns="91425" bIns="91425" anchor="t" anchorCtr="0"/>
          <a:lstStyle>
            <a:lvl1pPr marL="0" marR="0" lvl="0" indent="0" algn="l" rtl="0">
              <a:spcBef>
                <a:spcPts val="480"/>
              </a:spcBef>
              <a:spcAft>
                <a:spcPts val="0"/>
              </a:spcAft>
              <a:buClr>
                <a:schemeClr val="accent4"/>
              </a:buClr>
              <a:buSzPts val="2400"/>
              <a:buFont typeface="Noto Sans Symbols"/>
              <a:buNone/>
              <a:defRPr sz="2400" b="0" i="0" u="none" strike="noStrike" cap="none">
                <a:solidFill>
                  <a:srgbClr val="000000"/>
                </a:solidFill>
                <a:latin typeface="Arial"/>
                <a:ea typeface="Arial"/>
                <a:cs typeface="Arial"/>
                <a:sym typeface="Arial"/>
              </a:defRPr>
            </a:lvl1pPr>
            <a:lvl2pPr marL="457200" marR="0" lvl="1" indent="0" algn="ctr" rtl="0">
              <a:spcBef>
                <a:spcPts val="400"/>
              </a:spcBef>
              <a:spcAft>
                <a:spcPts val="0"/>
              </a:spcAft>
              <a:buClr>
                <a:schemeClr val="accent2"/>
              </a:buClr>
              <a:buSzPts val="2000"/>
              <a:buFont typeface="Noto Sans Symbols"/>
              <a:buNone/>
              <a:defRPr sz="2000" b="0" i="0" u="none" strike="noStrike" cap="none">
                <a:solidFill>
                  <a:srgbClr val="AB8888"/>
                </a:solidFill>
                <a:latin typeface="Arial"/>
                <a:ea typeface="Arial"/>
                <a:cs typeface="Arial"/>
                <a:sym typeface="Arial"/>
              </a:defRPr>
            </a:lvl2pPr>
            <a:lvl3pPr marL="914400" marR="0" lvl="2" indent="0" algn="ctr" rtl="0">
              <a:spcBef>
                <a:spcPts val="360"/>
              </a:spcBef>
              <a:spcAft>
                <a:spcPts val="0"/>
              </a:spcAft>
              <a:buClr>
                <a:schemeClr val="accent3"/>
              </a:buClr>
              <a:buSzPts val="1800"/>
              <a:buFont typeface="Noto Sans Symbols"/>
              <a:buNone/>
              <a:defRPr sz="1800" b="0" i="0" u="none" strike="noStrike" cap="none">
                <a:solidFill>
                  <a:srgbClr val="AB8888"/>
                </a:solidFill>
                <a:latin typeface="Arial"/>
                <a:ea typeface="Arial"/>
                <a:cs typeface="Arial"/>
                <a:sym typeface="Arial"/>
              </a:defRPr>
            </a:lvl3pPr>
            <a:lvl4pPr marL="1371600" marR="0" lvl="3" indent="0" algn="ctr" rtl="0">
              <a:spcBef>
                <a:spcPts val="320"/>
              </a:spcBef>
              <a:spcAft>
                <a:spcPts val="0"/>
              </a:spcAft>
              <a:buClr>
                <a:srgbClr val="AB8888"/>
              </a:buClr>
              <a:buSzPts val="1600"/>
              <a:buFont typeface="Arial"/>
              <a:buNone/>
              <a:defRPr sz="1600" b="0" i="0" u="none" strike="noStrike" cap="none">
                <a:solidFill>
                  <a:srgbClr val="AB8888"/>
                </a:solidFill>
                <a:latin typeface="Arial"/>
                <a:ea typeface="Arial"/>
                <a:cs typeface="Arial"/>
                <a:sym typeface="Arial"/>
              </a:defRPr>
            </a:lvl4pPr>
            <a:lvl5pPr marL="1828800" marR="0" lvl="4" indent="0" algn="ctr" rtl="0">
              <a:spcBef>
                <a:spcPts val="320"/>
              </a:spcBef>
              <a:spcAft>
                <a:spcPts val="0"/>
              </a:spcAft>
              <a:buClr>
                <a:srgbClr val="AB8888"/>
              </a:buClr>
              <a:buSzPts val="1600"/>
              <a:buFont typeface="Arial"/>
              <a:buNone/>
              <a:defRPr sz="1600" b="0" i="0" u="none" strike="noStrike" cap="none">
                <a:solidFill>
                  <a:srgbClr val="AB8888"/>
                </a:solidFill>
                <a:latin typeface="Arial"/>
                <a:ea typeface="Arial"/>
                <a:cs typeface="Arial"/>
                <a:sym typeface="Arial"/>
              </a:defRPr>
            </a:lvl5pPr>
            <a:lvl6pPr marL="2286000" marR="0" lvl="5"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6pPr>
            <a:lvl7pPr marL="2743200" marR="0" lvl="6"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7pPr>
            <a:lvl8pPr marL="3200400" marR="0" lvl="7"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8pPr>
            <a:lvl9pPr marL="3657600" marR="0" lvl="8"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9pPr>
          </a:lstStyle>
          <a:p>
            <a:endParaRPr/>
          </a:p>
        </p:txBody>
      </p:sp>
      <p:sp>
        <p:nvSpPr>
          <p:cNvPr id="17" name="Google Shape;17;p2"/>
          <p:cNvSpPr txBox="1">
            <a:spLocks noGrp="1"/>
          </p:cNvSpPr>
          <p:nvPr>
            <p:ph type="body" idx="2"/>
          </p:nvPr>
        </p:nvSpPr>
        <p:spPr>
          <a:xfrm>
            <a:off x="2962656" y="4306208"/>
            <a:ext cx="8848344" cy="527730"/>
          </a:xfrm>
          <a:prstGeom prst="rect">
            <a:avLst/>
          </a:prstGeom>
          <a:noFill/>
          <a:ln>
            <a:noFill/>
          </a:ln>
        </p:spPr>
        <p:txBody>
          <a:bodyPr spcFirstLastPara="1" wrap="square" lIns="91425" tIns="91425" rIns="91425" bIns="91425" anchor="t" anchorCtr="0"/>
          <a:lstStyle>
            <a:lvl1pPr marL="457200" marR="0" lvl="0" indent="-228600" algn="l" rtl="0">
              <a:spcBef>
                <a:spcPts val="560"/>
              </a:spcBef>
              <a:spcAft>
                <a:spcPts val="0"/>
              </a:spcAft>
              <a:buClr>
                <a:schemeClr val="accent4"/>
              </a:buClr>
              <a:buSzPts val="2400"/>
              <a:buFont typeface="Noto Sans Symbols"/>
              <a:buNone/>
              <a:defRPr sz="28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chemeClr val="dk2"/>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body" idx="3"/>
          </p:nvPr>
        </p:nvSpPr>
        <p:spPr>
          <a:xfrm>
            <a:off x="2962656" y="4828725"/>
            <a:ext cx="8848344" cy="7302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accent4"/>
              </a:buClr>
              <a:buSzPts val="2400"/>
              <a:buFont typeface="Noto Sans Symbols"/>
              <a:buNone/>
              <a:defRPr sz="2000" b="0" i="0" u="none" strike="noStrike" cap="none">
                <a:solidFill>
                  <a:schemeClr val="dk2"/>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chemeClr val="dk2"/>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9" name="Google Shape;19;p2"/>
          <p:cNvPicPr preferRelativeResize="0"/>
          <p:nvPr/>
        </p:nvPicPr>
        <p:blipFill rotWithShape="1">
          <a:blip r:embed="rId2">
            <a:alphaModFix/>
          </a:blip>
          <a:srcRect/>
          <a:stretch/>
        </p:blipFill>
        <p:spPr>
          <a:xfrm>
            <a:off x="107437" y="506410"/>
            <a:ext cx="2560320" cy="5050904"/>
          </a:xfrm>
          <a:prstGeom prst="rect">
            <a:avLst/>
          </a:prstGeom>
          <a:noFill/>
          <a:ln>
            <a:noFill/>
          </a:ln>
        </p:spPr>
      </p:pic>
      <p:pic>
        <p:nvPicPr>
          <p:cNvPr id="20" name="Google Shape;20;p2"/>
          <p:cNvPicPr preferRelativeResize="0"/>
          <p:nvPr/>
        </p:nvPicPr>
        <p:blipFill rotWithShape="1">
          <a:blip r:embed="rId3">
            <a:alphaModFix/>
          </a:blip>
          <a:srcRect/>
          <a:stretch/>
        </p:blipFill>
        <p:spPr>
          <a:xfrm>
            <a:off x="9706129" y="5992481"/>
            <a:ext cx="2241640" cy="791167"/>
          </a:xfrm>
          <a:prstGeom prst="rect">
            <a:avLst/>
          </a:prstGeom>
          <a:noFill/>
          <a:ln>
            <a:noFill/>
          </a:ln>
        </p:spPr>
      </p:pic>
      <p:pic>
        <p:nvPicPr>
          <p:cNvPr id="21" name="Google Shape;21;p2"/>
          <p:cNvPicPr preferRelativeResize="0"/>
          <p:nvPr/>
        </p:nvPicPr>
        <p:blipFill rotWithShape="1">
          <a:blip r:embed="rId4">
            <a:alphaModFix/>
          </a:blip>
          <a:srcRect/>
          <a:stretch/>
        </p:blipFill>
        <p:spPr>
          <a:xfrm>
            <a:off x="332951" y="6049064"/>
            <a:ext cx="1828800" cy="698252"/>
          </a:xfrm>
          <a:prstGeom prst="rect">
            <a:avLst/>
          </a:prstGeom>
          <a:noFill/>
          <a:ln>
            <a:noFill/>
          </a:ln>
        </p:spPr>
      </p:pic>
      <p:sp>
        <p:nvSpPr>
          <p:cNvPr id="22" name="Google Shape;22;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85" name="Google Shape;85;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800000"/>
                </a:solidFill>
              </a:defRPr>
            </a:lvl1pPr>
            <a:lvl2pPr lvl="1">
              <a:buNone/>
              <a:defRPr>
                <a:solidFill>
                  <a:srgbClr val="800000"/>
                </a:solidFill>
              </a:defRPr>
            </a:lvl2pPr>
            <a:lvl3pPr lvl="2">
              <a:buNone/>
              <a:defRPr>
                <a:solidFill>
                  <a:srgbClr val="800000"/>
                </a:solidFill>
              </a:defRPr>
            </a:lvl3pPr>
            <a:lvl4pPr lvl="3">
              <a:buNone/>
              <a:defRPr>
                <a:solidFill>
                  <a:srgbClr val="800000"/>
                </a:solidFill>
              </a:defRPr>
            </a:lvl4pPr>
            <a:lvl5pPr lvl="4">
              <a:buNone/>
              <a:defRPr>
                <a:solidFill>
                  <a:srgbClr val="800000"/>
                </a:solidFill>
              </a:defRPr>
            </a:lvl5pPr>
            <a:lvl6pPr lvl="5">
              <a:buNone/>
              <a:defRPr>
                <a:solidFill>
                  <a:srgbClr val="800000"/>
                </a:solidFill>
              </a:defRPr>
            </a:lvl6pPr>
            <a:lvl7pPr lvl="6">
              <a:buNone/>
              <a:defRPr>
                <a:solidFill>
                  <a:srgbClr val="800000"/>
                </a:solidFill>
              </a:defRPr>
            </a:lvl7pPr>
            <a:lvl8pPr lvl="7">
              <a:buNone/>
              <a:defRPr>
                <a:solidFill>
                  <a:srgbClr val="800000"/>
                </a:solidFill>
              </a:defRPr>
            </a:lvl8pPr>
            <a:lvl9pPr lvl="8">
              <a:buNone/>
              <a:defRPr>
                <a:solidFill>
                  <a:srgbClr val="8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20361" y="273051"/>
            <a:ext cx="4011084"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1"/>
              </a:buClr>
              <a:buSzPts val="1400"/>
              <a:buFont typeface="Arial"/>
              <a:buNone/>
              <a:defRPr sz="20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8" name="Google Shape;88;p12"/>
          <p:cNvSpPr txBox="1">
            <a:spLocks noGrp="1"/>
          </p:cNvSpPr>
          <p:nvPr>
            <p:ph type="body" idx="1"/>
          </p:nvPr>
        </p:nvSpPr>
        <p:spPr>
          <a:xfrm>
            <a:off x="4766733" y="273051"/>
            <a:ext cx="6815667" cy="5670549"/>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4"/>
              </a:buClr>
              <a:buSzPts val="3200"/>
              <a:buFont typeface="Noto Sans Symbols"/>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accent2"/>
              </a:buClr>
              <a:buSzPts val="2800"/>
              <a:buFont typeface="Noto Sans Symbols"/>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chemeClr val="accent3"/>
              </a:buClr>
              <a:buSzPts val="2400"/>
              <a:buFont typeface="Noto Sans Symbols"/>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89" name="Google Shape;89;p12"/>
          <p:cNvSpPr txBox="1">
            <a:spLocks noGrp="1"/>
          </p:cNvSpPr>
          <p:nvPr>
            <p:ph type="body" idx="2"/>
          </p:nvPr>
        </p:nvSpPr>
        <p:spPr>
          <a:xfrm>
            <a:off x="620361" y="1435103"/>
            <a:ext cx="4011084" cy="4544744"/>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accent4"/>
              </a:buClr>
              <a:buSzPts val="2400"/>
              <a:buFont typeface="Noto Sans Symbols"/>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chemeClr val="accent2"/>
              </a:buClr>
              <a:buSzPts val="2000"/>
              <a:buFont typeface="Noto Sans Symbols"/>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chemeClr val="accent3"/>
              </a:buClr>
              <a:buSzPts val="1800"/>
              <a:buFont typeface="Noto Sans Symbols"/>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000000"/>
              </a:buClr>
              <a:buSzPts val="16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000000"/>
              </a:buClr>
              <a:buSzPts val="16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chemeClr val="lt1"/>
              </a:buClr>
              <a:buSzPts val="2000"/>
              <a:buFont typeface="Arial"/>
              <a:buNone/>
              <a:defRPr sz="900" b="0" i="0" u="none" strike="noStrike" cap="none">
                <a:solidFill>
                  <a:schemeClr val="lt1"/>
                </a:solidFill>
                <a:latin typeface="Calibri"/>
                <a:ea typeface="Calibri"/>
                <a:cs typeface="Calibri"/>
                <a:sym typeface="Calibri"/>
              </a:defRPr>
            </a:lvl6pPr>
            <a:lvl7pPr marL="3200400" marR="0" lvl="6" indent="-228600" algn="l" rtl="0">
              <a:spcBef>
                <a:spcPts val="180"/>
              </a:spcBef>
              <a:spcAft>
                <a:spcPts val="0"/>
              </a:spcAft>
              <a:buClr>
                <a:schemeClr val="lt1"/>
              </a:buClr>
              <a:buSzPts val="2000"/>
              <a:buFont typeface="Arial"/>
              <a:buNone/>
              <a:defRPr sz="900" b="0" i="0" u="none" strike="noStrike" cap="none">
                <a:solidFill>
                  <a:schemeClr val="lt1"/>
                </a:solidFill>
                <a:latin typeface="Calibri"/>
                <a:ea typeface="Calibri"/>
                <a:cs typeface="Calibri"/>
                <a:sym typeface="Calibri"/>
              </a:defRPr>
            </a:lvl7pPr>
            <a:lvl8pPr marL="3657600" marR="0" lvl="7" indent="-228600" algn="l" rtl="0">
              <a:spcBef>
                <a:spcPts val="180"/>
              </a:spcBef>
              <a:spcAft>
                <a:spcPts val="0"/>
              </a:spcAft>
              <a:buClr>
                <a:schemeClr val="lt1"/>
              </a:buClr>
              <a:buSzPts val="2000"/>
              <a:buFont typeface="Arial"/>
              <a:buNone/>
              <a:defRPr sz="900" b="0" i="0" u="none" strike="noStrike" cap="none">
                <a:solidFill>
                  <a:schemeClr val="lt1"/>
                </a:solidFill>
                <a:latin typeface="Calibri"/>
                <a:ea typeface="Calibri"/>
                <a:cs typeface="Calibri"/>
                <a:sym typeface="Calibri"/>
              </a:defRPr>
            </a:lvl8pPr>
            <a:lvl9pPr marL="4114800" marR="0" lvl="8" indent="-228600" algn="l" rtl="0">
              <a:spcBef>
                <a:spcPts val="180"/>
              </a:spcBef>
              <a:spcAft>
                <a:spcPts val="0"/>
              </a:spcAft>
              <a:buClr>
                <a:schemeClr val="lt1"/>
              </a:buClr>
              <a:buSzPts val="2000"/>
              <a:buFont typeface="Arial"/>
              <a:buNone/>
              <a:defRPr sz="900" b="0" i="0" u="none" strike="noStrike" cap="none">
                <a:solidFill>
                  <a:schemeClr val="lt1"/>
                </a:solidFill>
                <a:latin typeface="Calibri"/>
                <a:ea typeface="Calibri"/>
                <a:cs typeface="Calibri"/>
                <a:sym typeface="Calibri"/>
              </a:defRPr>
            </a:lvl9pPr>
          </a:lstStyle>
          <a:p>
            <a:endParaRPr/>
          </a:p>
        </p:txBody>
      </p:sp>
      <p:sp>
        <p:nvSpPr>
          <p:cNvPr id="90" name="Google Shape;90;p12"/>
          <p:cNvSpPr txBox="1">
            <a:spLocks noGrp="1"/>
          </p:cNvSpPr>
          <p:nvPr>
            <p:ph type="body" idx="3"/>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91" name="Google Shape;91;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2"/>
        <p:cNvGrpSpPr/>
        <p:nvPr/>
      </p:nvGrpSpPr>
      <p:grpSpPr>
        <a:xfrm>
          <a:off x="0" y="0"/>
          <a:ext cx="0" cy="0"/>
          <a:chOff x="0" y="0"/>
          <a:chExt cx="0" cy="0"/>
        </a:xfrm>
      </p:grpSpPr>
      <p:sp>
        <p:nvSpPr>
          <p:cNvPr id="93" name="Google Shape;93;p13"/>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3"/>
          <p:cNvSpPr>
            <a:spLocks noGrp="1"/>
          </p:cNvSpPr>
          <p:nvPr>
            <p:ph type="pic" idx="2"/>
          </p:nvPr>
        </p:nvSpPr>
        <p:spPr>
          <a:xfrm>
            <a:off x="1066800" y="1385750"/>
            <a:ext cx="10515600" cy="455785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4"/>
              </a:buClr>
              <a:buSzPts val="1400"/>
              <a:buFont typeface="Noto Sans Symbols"/>
              <a:buNone/>
              <a:defRPr sz="3200" b="0" i="0" u="none" strike="noStrike" cap="none">
                <a:solidFill>
                  <a:schemeClr val="lt1"/>
                </a:solidFill>
                <a:latin typeface="Arial"/>
                <a:ea typeface="Arial"/>
                <a:cs typeface="Arial"/>
                <a:sym typeface="Arial"/>
              </a:defRPr>
            </a:lvl1pPr>
            <a:lvl2pPr marL="457200" marR="0" lvl="1" indent="0" algn="l" rtl="0">
              <a:spcBef>
                <a:spcPts val="560"/>
              </a:spcBef>
              <a:spcAft>
                <a:spcPts val="0"/>
              </a:spcAft>
              <a:buClr>
                <a:schemeClr val="accent2"/>
              </a:buClr>
              <a:buSzPts val="1400"/>
              <a:buFont typeface="Noto Sans Symbols"/>
              <a:buNone/>
              <a:defRPr sz="2800" b="0" i="0" u="none" strike="noStrike" cap="none">
                <a:solidFill>
                  <a:srgbClr val="000000"/>
                </a:solidFill>
                <a:latin typeface="Arial"/>
                <a:ea typeface="Arial"/>
                <a:cs typeface="Arial"/>
                <a:sym typeface="Arial"/>
              </a:defRPr>
            </a:lvl2pPr>
            <a:lvl3pPr marL="914400" marR="0" lvl="2" indent="0" algn="l" rtl="0">
              <a:spcBef>
                <a:spcPts val="480"/>
              </a:spcBef>
              <a:spcAft>
                <a:spcPts val="0"/>
              </a:spcAft>
              <a:buClr>
                <a:schemeClr val="accent3"/>
              </a:buClr>
              <a:buSzPts val="1400"/>
              <a:buFont typeface="Noto Sans Symbols"/>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286000" marR="0" lvl="5" indent="0" algn="l" rtl="0">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6pPr>
            <a:lvl7pPr marL="2743200" marR="0" lvl="6" indent="0" algn="l" rtl="0">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7pPr>
            <a:lvl8pPr marL="3200400" marR="0" lvl="7" indent="0" algn="l" rtl="0">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8pPr>
            <a:lvl9pPr marL="3657600" marR="0" lvl="8" indent="0" algn="l" rtl="0">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9pPr>
          </a:lstStyle>
          <a:p>
            <a:endParaRPr/>
          </a:p>
        </p:txBody>
      </p:sp>
      <p:pic>
        <p:nvPicPr>
          <p:cNvPr id="95" name="Google Shape;95;p13"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96" name="Google Shape;96;p13"/>
          <p:cNvSpPr txBox="1">
            <a:spLocks noGrp="1"/>
          </p:cNvSpPr>
          <p:nvPr>
            <p:ph type="body" idx="1"/>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97" name="Google Shape;97;p13"/>
          <p:cNvSpPr txBox="1">
            <a:spLocks noGrp="1"/>
          </p:cNvSpPr>
          <p:nvPr>
            <p:ph type="title"/>
          </p:nvPr>
        </p:nvSpPr>
        <p:spPr>
          <a:xfrm>
            <a:off x="1066800" y="1"/>
            <a:ext cx="10515601"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8" name="Google Shape;98;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800000"/>
                </a:solidFill>
              </a:defRPr>
            </a:lvl1pPr>
            <a:lvl2pPr lvl="1">
              <a:buNone/>
              <a:defRPr>
                <a:solidFill>
                  <a:srgbClr val="800000"/>
                </a:solidFill>
              </a:defRPr>
            </a:lvl2pPr>
            <a:lvl3pPr lvl="2">
              <a:buNone/>
              <a:defRPr>
                <a:solidFill>
                  <a:srgbClr val="800000"/>
                </a:solidFill>
              </a:defRPr>
            </a:lvl3pPr>
            <a:lvl4pPr lvl="3">
              <a:buNone/>
              <a:defRPr>
                <a:solidFill>
                  <a:srgbClr val="800000"/>
                </a:solidFill>
              </a:defRPr>
            </a:lvl4pPr>
            <a:lvl5pPr lvl="4">
              <a:buNone/>
              <a:defRPr>
                <a:solidFill>
                  <a:srgbClr val="800000"/>
                </a:solidFill>
              </a:defRPr>
            </a:lvl5pPr>
            <a:lvl6pPr lvl="5">
              <a:buNone/>
              <a:defRPr>
                <a:solidFill>
                  <a:srgbClr val="800000"/>
                </a:solidFill>
              </a:defRPr>
            </a:lvl6pPr>
            <a:lvl7pPr lvl="6">
              <a:buNone/>
              <a:defRPr>
                <a:solidFill>
                  <a:srgbClr val="800000"/>
                </a:solidFill>
              </a:defRPr>
            </a:lvl7pPr>
            <a:lvl8pPr lvl="7">
              <a:buNone/>
              <a:defRPr>
                <a:solidFill>
                  <a:srgbClr val="800000"/>
                </a:solidFill>
              </a:defRPr>
            </a:lvl8pPr>
            <a:lvl9pPr lvl="8">
              <a:buNone/>
              <a:defRPr>
                <a:solidFill>
                  <a:srgbClr val="8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3"/>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3"/>
          <p:cNvSpPr txBox="1">
            <a:spLocks noGrp="1"/>
          </p:cNvSpPr>
          <p:nvPr>
            <p:ph type="body" idx="1"/>
          </p:nvPr>
        </p:nvSpPr>
        <p:spPr>
          <a:xfrm>
            <a:off x="609600" y="1374650"/>
            <a:ext cx="10972799" cy="4612493"/>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4"/>
              </a:buClr>
              <a:buSzPts val="2400"/>
              <a:buFont typeface="Noto Sans Symbols"/>
              <a:buChar char="▪"/>
              <a:defRPr sz="2400" b="0" i="0" u="none" strike="noStrike" cap="none">
                <a:solidFill>
                  <a:schemeClr val="lt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6" name="Google Shape;26;p3"/>
          <p:cNvSpPr txBox="1">
            <a:spLocks noGrp="1"/>
          </p:cNvSpPr>
          <p:nvPr>
            <p:ph type="title"/>
          </p:nvPr>
        </p:nvSpPr>
        <p:spPr>
          <a:xfrm>
            <a:off x="1066801" y="1"/>
            <a:ext cx="10515600"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27" name="Google Shape;27;p3"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28" name="Google Shape;28;p3"/>
          <p:cNvSpPr txBox="1">
            <a:spLocks noGrp="1"/>
          </p:cNvSpPr>
          <p:nvPr>
            <p:ph type="body" idx="2"/>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9" name="Google Shape;29;p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2904564" y="1195755"/>
            <a:ext cx="8906435" cy="20632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Arial"/>
              <a:buNone/>
              <a:defRPr sz="32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2" name="Google Shape;32;p4"/>
          <p:cNvSpPr txBox="1">
            <a:spLocks noGrp="1"/>
          </p:cNvSpPr>
          <p:nvPr>
            <p:ph type="subTitle" idx="1"/>
          </p:nvPr>
        </p:nvSpPr>
        <p:spPr>
          <a:xfrm>
            <a:off x="2887080" y="3575538"/>
            <a:ext cx="8930290" cy="1125416"/>
          </a:xfrm>
          <a:prstGeom prst="rect">
            <a:avLst/>
          </a:prstGeom>
          <a:noFill/>
          <a:ln>
            <a:noFill/>
          </a:ln>
        </p:spPr>
        <p:txBody>
          <a:bodyPr spcFirstLastPara="1" wrap="square" lIns="91425" tIns="91425" rIns="91425" bIns="91425" anchor="ctr" anchorCtr="0"/>
          <a:lstStyle>
            <a:lvl1pPr marL="0" marR="0" lvl="0" indent="0" algn="l" rtl="0">
              <a:spcBef>
                <a:spcPts val="560"/>
              </a:spcBef>
              <a:spcAft>
                <a:spcPts val="0"/>
              </a:spcAft>
              <a:buClr>
                <a:schemeClr val="accent4"/>
              </a:buClr>
              <a:buSzPts val="2400"/>
              <a:buFont typeface="Noto Sans Symbols"/>
              <a:buNone/>
              <a:defRPr sz="2800" b="0" i="0" u="none" strike="noStrike" cap="none">
                <a:solidFill>
                  <a:srgbClr val="000000"/>
                </a:solidFill>
                <a:latin typeface="Arial"/>
                <a:ea typeface="Arial"/>
                <a:cs typeface="Arial"/>
                <a:sym typeface="Arial"/>
              </a:defRPr>
            </a:lvl1pPr>
            <a:lvl2pPr marL="457200" marR="0" lvl="1" indent="0" algn="ctr" rtl="0">
              <a:spcBef>
                <a:spcPts val="400"/>
              </a:spcBef>
              <a:spcAft>
                <a:spcPts val="0"/>
              </a:spcAft>
              <a:buClr>
                <a:schemeClr val="accent2"/>
              </a:buClr>
              <a:buSzPts val="2000"/>
              <a:buFont typeface="Noto Sans Symbols"/>
              <a:buNone/>
              <a:defRPr sz="2000" b="0" i="0" u="none" strike="noStrike" cap="none">
                <a:solidFill>
                  <a:srgbClr val="AB8888"/>
                </a:solidFill>
                <a:latin typeface="Arial"/>
                <a:ea typeface="Arial"/>
                <a:cs typeface="Arial"/>
                <a:sym typeface="Arial"/>
              </a:defRPr>
            </a:lvl2pPr>
            <a:lvl3pPr marL="914400" marR="0" lvl="2" indent="0" algn="ctr" rtl="0">
              <a:spcBef>
                <a:spcPts val="360"/>
              </a:spcBef>
              <a:spcAft>
                <a:spcPts val="0"/>
              </a:spcAft>
              <a:buClr>
                <a:schemeClr val="accent3"/>
              </a:buClr>
              <a:buSzPts val="1800"/>
              <a:buFont typeface="Noto Sans Symbols"/>
              <a:buNone/>
              <a:defRPr sz="1800" b="0" i="0" u="none" strike="noStrike" cap="none">
                <a:solidFill>
                  <a:srgbClr val="AB8888"/>
                </a:solidFill>
                <a:latin typeface="Arial"/>
                <a:ea typeface="Arial"/>
                <a:cs typeface="Arial"/>
                <a:sym typeface="Arial"/>
              </a:defRPr>
            </a:lvl3pPr>
            <a:lvl4pPr marL="1371600" marR="0" lvl="3" indent="0" algn="ctr" rtl="0">
              <a:spcBef>
                <a:spcPts val="320"/>
              </a:spcBef>
              <a:spcAft>
                <a:spcPts val="0"/>
              </a:spcAft>
              <a:buClr>
                <a:srgbClr val="AB8888"/>
              </a:buClr>
              <a:buSzPts val="1600"/>
              <a:buFont typeface="Arial"/>
              <a:buNone/>
              <a:defRPr sz="1600" b="0" i="0" u="none" strike="noStrike" cap="none">
                <a:solidFill>
                  <a:srgbClr val="AB8888"/>
                </a:solidFill>
                <a:latin typeface="Arial"/>
                <a:ea typeface="Arial"/>
                <a:cs typeface="Arial"/>
                <a:sym typeface="Arial"/>
              </a:defRPr>
            </a:lvl4pPr>
            <a:lvl5pPr marL="1828800" marR="0" lvl="4" indent="0" algn="ctr" rtl="0">
              <a:spcBef>
                <a:spcPts val="320"/>
              </a:spcBef>
              <a:spcAft>
                <a:spcPts val="0"/>
              </a:spcAft>
              <a:buClr>
                <a:srgbClr val="AB8888"/>
              </a:buClr>
              <a:buSzPts val="1600"/>
              <a:buFont typeface="Arial"/>
              <a:buNone/>
              <a:defRPr sz="1600" b="0" i="0" u="none" strike="noStrike" cap="none">
                <a:solidFill>
                  <a:srgbClr val="AB8888"/>
                </a:solidFill>
                <a:latin typeface="Arial"/>
                <a:ea typeface="Arial"/>
                <a:cs typeface="Arial"/>
                <a:sym typeface="Arial"/>
              </a:defRPr>
            </a:lvl5pPr>
            <a:lvl6pPr marL="2286000" marR="0" lvl="5"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6pPr>
            <a:lvl7pPr marL="2743200" marR="0" lvl="6"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7pPr>
            <a:lvl8pPr marL="3200400" marR="0" lvl="7"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8pPr>
            <a:lvl9pPr marL="3657600" marR="0" lvl="8" indent="0" algn="ctr" rtl="0">
              <a:spcBef>
                <a:spcPts val="400"/>
              </a:spcBef>
              <a:spcAft>
                <a:spcPts val="0"/>
              </a:spcAft>
              <a:buClr>
                <a:srgbClr val="AB8888"/>
              </a:buClr>
              <a:buSzPts val="2000"/>
              <a:buFont typeface="Arial"/>
              <a:buNone/>
              <a:defRPr sz="2000" b="0" i="0" u="none" strike="noStrike" cap="none">
                <a:solidFill>
                  <a:srgbClr val="AB8888"/>
                </a:solidFill>
                <a:latin typeface="Calibri"/>
                <a:ea typeface="Calibri"/>
                <a:cs typeface="Calibri"/>
                <a:sym typeface="Calibri"/>
              </a:defRPr>
            </a:lvl9pPr>
          </a:lstStyle>
          <a:p>
            <a:endParaRPr/>
          </a:p>
        </p:txBody>
      </p:sp>
      <p:sp>
        <p:nvSpPr>
          <p:cNvPr id="33" name="Google Shape;33;p4"/>
          <p:cNvSpPr txBox="1">
            <a:spLocks noGrp="1"/>
          </p:cNvSpPr>
          <p:nvPr>
            <p:ph type="body" idx="2"/>
          </p:nvPr>
        </p:nvSpPr>
        <p:spPr>
          <a:xfrm>
            <a:off x="2887080" y="4982308"/>
            <a:ext cx="8930290" cy="605692"/>
          </a:xfrm>
          <a:prstGeom prst="rect">
            <a:avLst/>
          </a:prstGeom>
          <a:noFill/>
          <a:ln>
            <a:noFill/>
          </a:ln>
        </p:spPr>
        <p:txBody>
          <a:bodyPr spcFirstLastPara="1" wrap="square" lIns="91425" tIns="91425" rIns="91425" bIns="91425" anchor="ctr" anchorCtr="0"/>
          <a:lstStyle>
            <a:lvl1pPr marL="457200" marR="0" lvl="0" indent="-228600" algn="l" rtl="0">
              <a:spcBef>
                <a:spcPts val="560"/>
              </a:spcBef>
              <a:spcAft>
                <a:spcPts val="0"/>
              </a:spcAft>
              <a:buClr>
                <a:schemeClr val="accent4"/>
              </a:buClr>
              <a:buSzPts val="2400"/>
              <a:buFont typeface="Arial"/>
              <a:buNone/>
              <a:defRPr sz="2800" b="0" i="0" u="none" strike="noStrike" cap="none">
                <a:solidFill>
                  <a:srgbClr val="000000"/>
                </a:solidFill>
                <a:latin typeface="Arial"/>
                <a:ea typeface="Arial"/>
                <a:cs typeface="Arial"/>
                <a:sym typeface="Arial"/>
              </a:defRPr>
            </a:lvl1pPr>
            <a:lvl2pPr marL="914400" marR="0" lvl="1" indent="-228600" algn="l" rtl="0">
              <a:spcBef>
                <a:spcPts val="360"/>
              </a:spcBef>
              <a:spcAft>
                <a:spcPts val="0"/>
              </a:spcAft>
              <a:buClr>
                <a:schemeClr val="accent2"/>
              </a:buClr>
              <a:buSzPts val="2000"/>
              <a:buFont typeface="Noto Sans Symbols"/>
              <a:buNone/>
              <a:defRPr sz="1800" b="0" i="0" u="none" strike="noStrike" cap="none">
                <a:solidFill>
                  <a:schemeClr val="dk2"/>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34" name="Google Shape;34;p4"/>
          <p:cNvSpPr txBox="1">
            <a:spLocks noGrp="1"/>
          </p:cNvSpPr>
          <p:nvPr>
            <p:ph type="body" idx="3"/>
          </p:nvPr>
        </p:nvSpPr>
        <p:spPr>
          <a:xfrm>
            <a:off x="2887080" y="5584651"/>
            <a:ext cx="8930290" cy="60569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accent4"/>
              </a:buClr>
              <a:buSzPts val="2400"/>
              <a:buFont typeface="Arial"/>
              <a:buNone/>
              <a:defRPr sz="2000" b="0" i="0" u="none" strike="noStrike" cap="none">
                <a:solidFill>
                  <a:schemeClr val="dk2"/>
                </a:solidFill>
                <a:latin typeface="Arial"/>
                <a:ea typeface="Arial"/>
                <a:cs typeface="Arial"/>
                <a:sym typeface="Arial"/>
              </a:defRPr>
            </a:lvl1pPr>
            <a:lvl2pPr marL="914400" marR="0" lvl="1" indent="-228600" algn="l" rtl="0">
              <a:spcBef>
                <a:spcPts val="360"/>
              </a:spcBef>
              <a:spcAft>
                <a:spcPts val="0"/>
              </a:spcAft>
              <a:buClr>
                <a:schemeClr val="accent2"/>
              </a:buClr>
              <a:buSzPts val="2000"/>
              <a:buFont typeface="Noto Sans Symbols"/>
              <a:buNone/>
              <a:defRPr sz="1800" b="0" i="0" u="none" strike="noStrike" cap="none">
                <a:solidFill>
                  <a:schemeClr val="dk2"/>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35" name="Google Shape;35;p4"/>
          <p:cNvPicPr preferRelativeResize="0"/>
          <p:nvPr/>
        </p:nvPicPr>
        <p:blipFill rotWithShape="1">
          <a:blip r:embed="rId2">
            <a:alphaModFix/>
          </a:blip>
          <a:srcRect/>
          <a:stretch/>
        </p:blipFill>
        <p:spPr>
          <a:xfrm>
            <a:off x="9706131" y="0"/>
            <a:ext cx="2241640" cy="791167"/>
          </a:xfrm>
          <a:prstGeom prst="rect">
            <a:avLst/>
          </a:prstGeom>
          <a:noFill/>
          <a:ln>
            <a:noFill/>
          </a:ln>
        </p:spPr>
      </p:pic>
      <p:pic>
        <p:nvPicPr>
          <p:cNvPr id="36" name="Google Shape;36;p4"/>
          <p:cNvPicPr preferRelativeResize="0"/>
          <p:nvPr/>
        </p:nvPicPr>
        <p:blipFill rotWithShape="1">
          <a:blip r:embed="rId3">
            <a:alphaModFix/>
          </a:blip>
          <a:srcRect/>
          <a:stretch/>
        </p:blipFill>
        <p:spPr>
          <a:xfrm>
            <a:off x="107437" y="1205657"/>
            <a:ext cx="2560320" cy="5050904"/>
          </a:xfrm>
          <a:prstGeom prst="rect">
            <a:avLst/>
          </a:prstGeom>
          <a:noFill/>
          <a:ln>
            <a:noFill/>
          </a:ln>
        </p:spPr>
      </p:pic>
      <p:pic>
        <p:nvPicPr>
          <p:cNvPr id="37" name="Google Shape;37;p4"/>
          <p:cNvPicPr preferRelativeResize="0"/>
          <p:nvPr/>
        </p:nvPicPr>
        <p:blipFill rotWithShape="1">
          <a:blip r:embed="rId4">
            <a:alphaModFix/>
          </a:blip>
          <a:srcRect/>
          <a:stretch/>
        </p:blipFill>
        <p:spPr>
          <a:xfrm>
            <a:off x="355007" y="53886"/>
            <a:ext cx="1828800" cy="704909"/>
          </a:xfrm>
          <a:prstGeom prst="rect">
            <a:avLst/>
          </a:prstGeom>
          <a:noFill/>
          <a:ln>
            <a:noFill/>
          </a:ln>
        </p:spPr>
      </p:pic>
      <p:sp>
        <p:nvSpPr>
          <p:cNvPr id="38" name="Google Shape;38;p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9"/>
        <p:cNvGrpSpPr/>
        <p:nvPr/>
      </p:nvGrpSpPr>
      <p:grpSpPr>
        <a:xfrm>
          <a:off x="0" y="0"/>
          <a:ext cx="0" cy="0"/>
          <a:chOff x="0" y="0"/>
          <a:chExt cx="0" cy="0"/>
        </a:xfrm>
      </p:grpSpPr>
      <p:sp>
        <p:nvSpPr>
          <p:cNvPr id="40" name="Google Shape;40;p5"/>
          <p:cNvSpPr txBox="1">
            <a:spLocks noGrp="1"/>
          </p:cNvSpPr>
          <p:nvPr>
            <p:ph type="body" idx="1"/>
          </p:nvPr>
        </p:nvSpPr>
        <p:spPr>
          <a:xfrm>
            <a:off x="2904565" y="1928814"/>
            <a:ext cx="8677835"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4"/>
              </a:buClr>
              <a:buSzPts val="2400"/>
              <a:buFont typeface="Noto Sans Symbols"/>
              <a:buNone/>
              <a:defRPr sz="2000" b="0" i="0" u="none" strike="noStrike" cap="none">
                <a:solidFill>
                  <a:srgbClr val="000000"/>
                </a:solidFill>
                <a:latin typeface="Arial"/>
                <a:ea typeface="Arial"/>
                <a:cs typeface="Arial"/>
                <a:sym typeface="Arial"/>
              </a:defRPr>
            </a:lvl1pPr>
            <a:lvl2pPr marL="914400" marR="0" lvl="1" indent="-228600" algn="l" rtl="0">
              <a:spcBef>
                <a:spcPts val="360"/>
              </a:spcBef>
              <a:spcAft>
                <a:spcPts val="0"/>
              </a:spcAft>
              <a:buClr>
                <a:schemeClr val="accent2"/>
              </a:buClr>
              <a:buSzPts val="2000"/>
              <a:buFont typeface="Noto Sans Symbols"/>
              <a:buNone/>
              <a:defRPr sz="1800" b="0" i="0" u="none" strike="noStrike" cap="none">
                <a:solidFill>
                  <a:srgbClr val="AB8888"/>
                </a:solidFill>
                <a:latin typeface="Arial"/>
                <a:ea typeface="Arial"/>
                <a:cs typeface="Arial"/>
                <a:sym typeface="Arial"/>
              </a:defRPr>
            </a:lvl2pPr>
            <a:lvl3pPr marL="1371600" marR="0" lvl="2" indent="-228600" algn="l" rtl="0">
              <a:spcBef>
                <a:spcPts val="320"/>
              </a:spcBef>
              <a:spcAft>
                <a:spcPts val="0"/>
              </a:spcAft>
              <a:buClr>
                <a:schemeClr val="accent3"/>
              </a:buClr>
              <a:buSzPts val="1800"/>
              <a:buFont typeface="Noto Sans Symbols"/>
              <a:buNone/>
              <a:defRPr sz="1600" b="0" i="0" u="none" strike="noStrike" cap="none">
                <a:solidFill>
                  <a:srgbClr val="AB8888"/>
                </a:solidFill>
                <a:latin typeface="Arial"/>
                <a:ea typeface="Arial"/>
                <a:cs typeface="Arial"/>
                <a:sym typeface="Arial"/>
              </a:defRPr>
            </a:lvl3pPr>
            <a:lvl4pPr marL="1828800" marR="0" lvl="3" indent="-228600" algn="l" rtl="0">
              <a:spcBef>
                <a:spcPts val="280"/>
              </a:spcBef>
              <a:spcAft>
                <a:spcPts val="0"/>
              </a:spcAft>
              <a:buClr>
                <a:srgbClr val="AB8888"/>
              </a:buClr>
              <a:buSzPts val="1600"/>
              <a:buFont typeface="Arial"/>
              <a:buNone/>
              <a:defRPr sz="1400" b="0" i="0" u="none" strike="noStrike" cap="none">
                <a:solidFill>
                  <a:srgbClr val="AB8888"/>
                </a:solidFill>
                <a:latin typeface="Arial"/>
                <a:ea typeface="Arial"/>
                <a:cs typeface="Arial"/>
                <a:sym typeface="Arial"/>
              </a:defRPr>
            </a:lvl4pPr>
            <a:lvl5pPr marL="2286000" marR="0" lvl="4" indent="-228600" algn="l" rtl="0">
              <a:spcBef>
                <a:spcPts val="280"/>
              </a:spcBef>
              <a:spcAft>
                <a:spcPts val="0"/>
              </a:spcAft>
              <a:buClr>
                <a:srgbClr val="AB8888"/>
              </a:buClr>
              <a:buSzPts val="1600"/>
              <a:buFont typeface="Arial"/>
              <a:buNone/>
              <a:defRPr sz="1400" b="0" i="0" u="none" strike="noStrike" cap="none">
                <a:solidFill>
                  <a:srgbClr val="AB8888"/>
                </a:solidFill>
                <a:latin typeface="Arial"/>
                <a:ea typeface="Arial"/>
                <a:cs typeface="Arial"/>
                <a:sym typeface="Arial"/>
              </a:defRPr>
            </a:lvl5pPr>
            <a:lvl6pPr marL="2743200" marR="0" lvl="5" indent="-228600" algn="l" rtl="0">
              <a:spcBef>
                <a:spcPts val="280"/>
              </a:spcBef>
              <a:spcAft>
                <a:spcPts val="0"/>
              </a:spcAft>
              <a:buClr>
                <a:srgbClr val="AB8888"/>
              </a:buClr>
              <a:buSzPts val="2000"/>
              <a:buFont typeface="Arial"/>
              <a:buNone/>
              <a:defRPr sz="1400" b="0" i="0" u="none" strike="noStrike" cap="none">
                <a:solidFill>
                  <a:srgbClr val="AB8888"/>
                </a:solidFill>
                <a:latin typeface="Calibri"/>
                <a:ea typeface="Calibri"/>
                <a:cs typeface="Calibri"/>
                <a:sym typeface="Calibri"/>
              </a:defRPr>
            </a:lvl6pPr>
            <a:lvl7pPr marL="3200400" marR="0" lvl="6" indent="-228600" algn="l" rtl="0">
              <a:spcBef>
                <a:spcPts val="280"/>
              </a:spcBef>
              <a:spcAft>
                <a:spcPts val="0"/>
              </a:spcAft>
              <a:buClr>
                <a:srgbClr val="AB8888"/>
              </a:buClr>
              <a:buSzPts val="2000"/>
              <a:buFont typeface="Arial"/>
              <a:buNone/>
              <a:defRPr sz="1400" b="0" i="0" u="none" strike="noStrike" cap="none">
                <a:solidFill>
                  <a:srgbClr val="AB8888"/>
                </a:solidFill>
                <a:latin typeface="Calibri"/>
                <a:ea typeface="Calibri"/>
                <a:cs typeface="Calibri"/>
                <a:sym typeface="Calibri"/>
              </a:defRPr>
            </a:lvl7pPr>
            <a:lvl8pPr marL="3657600" marR="0" lvl="7" indent="-228600" algn="l" rtl="0">
              <a:spcBef>
                <a:spcPts val="280"/>
              </a:spcBef>
              <a:spcAft>
                <a:spcPts val="0"/>
              </a:spcAft>
              <a:buClr>
                <a:srgbClr val="AB8888"/>
              </a:buClr>
              <a:buSzPts val="2000"/>
              <a:buFont typeface="Arial"/>
              <a:buNone/>
              <a:defRPr sz="1400" b="0" i="0" u="none" strike="noStrike" cap="none">
                <a:solidFill>
                  <a:srgbClr val="AB8888"/>
                </a:solidFill>
                <a:latin typeface="Calibri"/>
                <a:ea typeface="Calibri"/>
                <a:cs typeface="Calibri"/>
                <a:sym typeface="Calibri"/>
              </a:defRPr>
            </a:lvl8pPr>
            <a:lvl9pPr marL="4114800" marR="0" lvl="8" indent="-228600" algn="l" rtl="0">
              <a:spcBef>
                <a:spcPts val="280"/>
              </a:spcBef>
              <a:spcAft>
                <a:spcPts val="0"/>
              </a:spcAft>
              <a:buClr>
                <a:srgbClr val="AB8888"/>
              </a:buClr>
              <a:buSzPts val="2000"/>
              <a:buFont typeface="Arial"/>
              <a:buNone/>
              <a:defRPr sz="1400" b="0" i="0" u="none" strike="noStrike" cap="none">
                <a:solidFill>
                  <a:srgbClr val="AB8888"/>
                </a:solidFill>
                <a:latin typeface="Calibri"/>
                <a:ea typeface="Calibri"/>
                <a:cs typeface="Calibri"/>
                <a:sym typeface="Calibri"/>
              </a:defRPr>
            </a:lvl9pPr>
          </a:lstStyle>
          <a:p>
            <a:endParaRPr/>
          </a:p>
        </p:txBody>
      </p:sp>
      <p:sp>
        <p:nvSpPr>
          <p:cNvPr id="41" name="Google Shape;41;p5"/>
          <p:cNvSpPr txBox="1">
            <a:spLocks noGrp="1"/>
          </p:cNvSpPr>
          <p:nvPr>
            <p:ph type="body" idx="2"/>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42" name="Google Shape;42;p5"/>
          <p:cNvSpPr txBox="1">
            <a:spLocks noGrp="1"/>
          </p:cNvSpPr>
          <p:nvPr>
            <p:ph type="ctrTitle"/>
          </p:nvPr>
        </p:nvSpPr>
        <p:spPr>
          <a:xfrm>
            <a:off x="2904565" y="3429001"/>
            <a:ext cx="8677835" cy="189486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Arial"/>
              <a:buNone/>
              <a:defRPr sz="40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43" name="Google Shape;43;p5"/>
          <p:cNvPicPr preferRelativeResize="0"/>
          <p:nvPr/>
        </p:nvPicPr>
        <p:blipFill rotWithShape="1">
          <a:blip r:embed="rId2">
            <a:alphaModFix/>
          </a:blip>
          <a:srcRect/>
          <a:stretch/>
        </p:blipFill>
        <p:spPr>
          <a:xfrm>
            <a:off x="96679" y="506410"/>
            <a:ext cx="2560320" cy="5050904"/>
          </a:xfrm>
          <a:prstGeom prst="rect">
            <a:avLst/>
          </a:prstGeom>
          <a:noFill/>
          <a:ln>
            <a:noFill/>
          </a:ln>
        </p:spPr>
      </p:pic>
      <p:sp>
        <p:nvSpPr>
          <p:cNvPr id="44" name="Google Shape;44;p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5"/>
        <p:cNvGrpSpPr/>
        <p:nvPr/>
      </p:nvGrpSpPr>
      <p:grpSpPr>
        <a:xfrm>
          <a:off x="0" y="0"/>
          <a:ext cx="0" cy="0"/>
          <a:chOff x="0" y="0"/>
          <a:chExt cx="0" cy="0"/>
        </a:xfrm>
      </p:grpSpPr>
      <p:sp>
        <p:nvSpPr>
          <p:cNvPr id="46" name="Google Shape;46;p6"/>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6"/>
          <p:cNvSpPr txBox="1">
            <a:spLocks noGrp="1"/>
          </p:cNvSpPr>
          <p:nvPr>
            <p:ph type="title"/>
          </p:nvPr>
        </p:nvSpPr>
        <p:spPr>
          <a:xfrm>
            <a:off x="1066800" y="1"/>
            <a:ext cx="10670117"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48" name="Google Shape;48;p6"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49" name="Google Shape;49;p6"/>
          <p:cNvSpPr txBox="1">
            <a:spLocks noGrp="1"/>
          </p:cNvSpPr>
          <p:nvPr>
            <p:ph type="body" idx="1"/>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800000"/>
                </a:solidFill>
              </a:defRPr>
            </a:lvl1pPr>
            <a:lvl2pPr lvl="1">
              <a:buNone/>
              <a:defRPr>
                <a:solidFill>
                  <a:srgbClr val="800000"/>
                </a:solidFill>
              </a:defRPr>
            </a:lvl2pPr>
            <a:lvl3pPr lvl="2">
              <a:buNone/>
              <a:defRPr>
                <a:solidFill>
                  <a:srgbClr val="800000"/>
                </a:solidFill>
              </a:defRPr>
            </a:lvl3pPr>
            <a:lvl4pPr lvl="3">
              <a:buNone/>
              <a:defRPr>
                <a:solidFill>
                  <a:srgbClr val="800000"/>
                </a:solidFill>
              </a:defRPr>
            </a:lvl4pPr>
            <a:lvl5pPr lvl="4">
              <a:buNone/>
              <a:defRPr>
                <a:solidFill>
                  <a:srgbClr val="800000"/>
                </a:solidFill>
              </a:defRPr>
            </a:lvl5pPr>
            <a:lvl6pPr lvl="5">
              <a:buNone/>
              <a:defRPr>
                <a:solidFill>
                  <a:srgbClr val="800000"/>
                </a:solidFill>
              </a:defRPr>
            </a:lvl6pPr>
            <a:lvl7pPr lvl="6">
              <a:buNone/>
              <a:defRPr>
                <a:solidFill>
                  <a:srgbClr val="800000"/>
                </a:solidFill>
              </a:defRPr>
            </a:lvl7pPr>
            <a:lvl8pPr lvl="7">
              <a:buNone/>
              <a:defRPr>
                <a:solidFill>
                  <a:srgbClr val="800000"/>
                </a:solidFill>
              </a:defRPr>
            </a:lvl8pPr>
            <a:lvl9pPr lvl="8">
              <a:buNone/>
              <a:defRPr>
                <a:solidFill>
                  <a:srgbClr val="8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1"/>
        <p:cNvGrpSpPr/>
        <p:nvPr/>
      </p:nvGrpSpPr>
      <p:grpSpPr>
        <a:xfrm>
          <a:off x="0" y="0"/>
          <a:ext cx="0" cy="0"/>
          <a:chOff x="0" y="0"/>
          <a:chExt cx="0" cy="0"/>
        </a:xfrm>
      </p:grpSpPr>
      <p:sp>
        <p:nvSpPr>
          <p:cNvPr id="52" name="Google Shape;52;p7"/>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3" name="Google Shape;53;p7"/>
          <p:cNvSpPr txBox="1">
            <a:spLocks noGrp="1"/>
          </p:cNvSpPr>
          <p:nvPr>
            <p:ph type="body" idx="1"/>
          </p:nvPr>
        </p:nvSpPr>
        <p:spPr>
          <a:xfrm>
            <a:off x="609601" y="1393170"/>
            <a:ext cx="4896176" cy="4665785"/>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4"/>
              </a:buClr>
              <a:buSzPts val="2400"/>
              <a:buFont typeface="Noto Sans Symbols"/>
              <a:buChar char="▪"/>
              <a:defRPr sz="2400" b="0" i="0" u="none" strike="noStrike" cap="none">
                <a:solidFill>
                  <a:schemeClr val="lt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54" name="Google Shape;54;p7"/>
          <p:cNvSpPr>
            <a:spLocks noGrp="1"/>
          </p:cNvSpPr>
          <p:nvPr>
            <p:ph type="pic" idx="2"/>
          </p:nvPr>
        </p:nvSpPr>
        <p:spPr>
          <a:xfrm>
            <a:off x="5827185" y="1395858"/>
            <a:ext cx="5755216" cy="1984375"/>
          </a:xfrm>
          <a:prstGeom prst="rect">
            <a:avLst/>
          </a:prstGeom>
          <a:noFill/>
          <a:ln>
            <a:noFill/>
          </a:ln>
        </p:spPr>
        <p:txBody>
          <a:bodyPr spcFirstLastPara="1" wrap="square" lIns="91425" tIns="91425" rIns="91425" bIns="91425" anchor="t" anchorCtr="0"/>
          <a:lstStyle>
            <a:lvl1pPr marL="342900" marR="0" lvl="0" indent="-342900" algn="l" rtl="0">
              <a:spcBef>
                <a:spcPts val="480"/>
              </a:spcBef>
              <a:spcAft>
                <a:spcPts val="0"/>
              </a:spcAft>
              <a:buClr>
                <a:schemeClr val="accent4"/>
              </a:buClr>
              <a:buSzPts val="2400"/>
              <a:buFont typeface="Noto Sans Symbols"/>
              <a:buChar char="▪"/>
              <a:defRPr sz="2400" b="0" i="0" u="none" strike="noStrike" cap="none">
                <a:solidFill>
                  <a:schemeClr val="lt1"/>
                </a:solidFill>
                <a:latin typeface="Arial"/>
                <a:ea typeface="Arial"/>
                <a:cs typeface="Arial"/>
                <a:sym typeface="Arial"/>
              </a:defRPr>
            </a:lvl1pPr>
            <a:lvl2pPr marL="742950" marR="0" lvl="1" indent="-285750" algn="l" rtl="0">
              <a:spcBef>
                <a:spcPts val="400"/>
              </a:spcBef>
              <a:spcAft>
                <a:spcPts val="0"/>
              </a:spcAft>
              <a:buClr>
                <a:schemeClr val="accent2"/>
              </a:buClr>
              <a:buSzPts val="2000"/>
              <a:buFont typeface="Noto Sans Symbols"/>
              <a:buChar char="▪"/>
              <a:defRPr sz="2000" b="0" i="0" u="none" strike="noStrike" cap="none">
                <a:solidFill>
                  <a:srgbClr val="000000"/>
                </a:solidFill>
                <a:latin typeface="Arial"/>
                <a:ea typeface="Arial"/>
                <a:cs typeface="Arial"/>
                <a:sym typeface="Arial"/>
              </a:defRPr>
            </a:lvl2pPr>
            <a:lvl3pPr marL="1143000" marR="0" lvl="2" indent="-2286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600200" marR="0" lvl="3" indent="-2286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057400" marR="0" lvl="4" indent="-2286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2971800" marR="0" lvl="6" indent="-228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429000" marR="0" lvl="7" indent="-228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3886200" marR="0" lvl="8" indent="-228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55" name="Google Shape;55;p7"/>
          <p:cNvSpPr txBox="1">
            <a:spLocks noGrp="1"/>
          </p:cNvSpPr>
          <p:nvPr>
            <p:ph type="title"/>
          </p:nvPr>
        </p:nvSpPr>
        <p:spPr>
          <a:xfrm>
            <a:off x="1066800" y="1"/>
            <a:ext cx="10515601"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56" name="Google Shape;56;p7"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57" name="Google Shape;57;p7"/>
          <p:cNvSpPr txBox="1">
            <a:spLocks noGrp="1"/>
          </p:cNvSpPr>
          <p:nvPr>
            <p:ph type="body" idx="3"/>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58" name="Google Shape;58;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9"/>
        <p:cNvGrpSpPr/>
        <p:nvPr/>
      </p:nvGrpSpPr>
      <p:grpSpPr>
        <a:xfrm>
          <a:off x="0" y="0"/>
          <a:ext cx="0" cy="0"/>
          <a:chOff x="0" y="0"/>
          <a:chExt cx="0" cy="0"/>
        </a:xfrm>
      </p:grpSpPr>
      <p:sp>
        <p:nvSpPr>
          <p:cNvPr id="60" name="Google Shape;60;p8"/>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8"/>
          <p:cNvSpPr txBox="1">
            <a:spLocks noGrp="1"/>
          </p:cNvSpPr>
          <p:nvPr>
            <p:ph type="body" idx="1"/>
          </p:nvPr>
        </p:nvSpPr>
        <p:spPr>
          <a:xfrm>
            <a:off x="609600" y="1392937"/>
            <a:ext cx="5384799" cy="4690871"/>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4"/>
              </a:buClr>
              <a:buSzPts val="2800"/>
              <a:buFont typeface="Noto Sans Symbols"/>
              <a:buChar char="▪"/>
              <a:defRPr sz="2800" b="0"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2"/>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chemeClr val="accent3"/>
              </a:buClr>
              <a:buSzPts val="2000"/>
              <a:buFont typeface="Noto Sans Symbols"/>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2" name="Google Shape;62;p8"/>
          <p:cNvSpPr txBox="1">
            <a:spLocks noGrp="1"/>
          </p:cNvSpPr>
          <p:nvPr>
            <p:ph type="title"/>
          </p:nvPr>
        </p:nvSpPr>
        <p:spPr>
          <a:xfrm>
            <a:off x="1066800" y="1"/>
            <a:ext cx="10515601"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3" name="Google Shape;63;p8"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64" name="Google Shape;64;p8"/>
          <p:cNvSpPr txBox="1">
            <a:spLocks noGrp="1"/>
          </p:cNvSpPr>
          <p:nvPr>
            <p:ph type="body" idx="2"/>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5" name="Google Shape;65;p8"/>
          <p:cNvSpPr txBox="1">
            <a:spLocks noGrp="1"/>
          </p:cNvSpPr>
          <p:nvPr>
            <p:ph type="body" idx="3"/>
          </p:nvPr>
        </p:nvSpPr>
        <p:spPr>
          <a:xfrm>
            <a:off x="6197601" y="1392936"/>
            <a:ext cx="5384799" cy="4690871"/>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4"/>
              </a:buClr>
              <a:buSzPts val="2800"/>
              <a:buFont typeface="Noto Sans Symbols"/>
              <a:buChar char="▪"/>
              <a:defRPr sz="2800" b="0"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2"/>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chemeClr val="accent3"/>
              </a:buClr>
              <a:buSzPts val="2000"/>
              <a:buFont typeface="Noto Sans Symbols"/>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6" name="Google Shape;66;p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7"/>
        <p:cNvGrpSpPr/>
        <p:nvPr/>
      </p:nvGrpSpPr>
      <p:grpSpPr>
        <a:xfrm>
          <a:off x="0" y="0"/>
          <a:ext cx="0" cy="0"/>
          <a:chOff x="0" y="0"/>
          <a:chExt cx="0" cy="0"/>
        </a:xfrm>
      </p:grpSpPr>
      <p:sp>
        <p:nvSpPr>
          <p:cNvPr id="68" name="Google Shape;68;p9"/>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9"/>
          <p:cNvSpPr txBox="1">
            <a:spLocks noGrp="1"/>
          </p:cNvSpPr>
          <p:nvPr>
            <p:ph type="body" idx="1"/>
          </p:nvPr>
        </p:nvSpPr>
        <p:spPr>
          <a:xfrm>
            <a:off x="620358" y="1388810"/>
            <a:ext cx="5386917"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accent4"/>
              </a:buClr>
              <a:buSzPts val="2400"/>
              <a:buFont typeface="Noto Sans Symbols"/>
              <a:buNone/>
              <a:defRPr sz="2400" b="1"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6pPr>
            <a:lvl7pPr marL="3200400" marR="0" lvl="6"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7pPr>
            <a:lvl8pPr marL="3657600" marR="0" lvl="7"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8pPr>
            <a:lvl9pPr marL="4114800" marR="0" lvl="8"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9pPr>
          </a:lstStyle>
          <a:p>
            <a:endParaRPr/>
          </a:p>
        </p:txBody>
      </p:sp>
      <p:sp>
        <p:nvSpPr>
          <p:cNvPr id="70" name="Google Shape;70;p9"/>
          <p:cNvSpPr txBox="1">
            <a:spLocks noGrp="1"/>
          </p:cNvSpPr>
          <p:nvPr>
            <p:ph type="body" idx="2"/>
          </p:nvPr>
        </p:nvSpPr>
        <p:spPr>
          <a:xfrm>
            <a:off x="620358" y="2028571"/>
            <a:ext cx="5386917"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4"/>
              </a:buClr>
              <a:buSzPts val="2400"/>
              <a:buFont typeface="Noto Sans Symbols"/>
              <a:buChar char="▪"/>
              <a:defRPr sz="2400" b="0" i="0" u="none" strike="noStrike" cap="none">
                <a:solidFill>
                  <a:schemeClr val="lt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6pPr>
            <a:lvl7pPr marL="3200400" marR="0" lvl="6"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7pPr>
            <a:lvl8pPr marL="3657600" marR="0" lvl="7"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8pPr>
            <a:lvl9pPr marL="4114800" marR="0" lvl="8"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71" name="Google Shape;71;p9"/>
          <p:cNvSpPr txBox="1">
            <a:spLocks noGrp="1"/>
          </p:cNvSpPr>
          <p:nvPr>
            <p:ph type="body" idx="3"/>
          </p:nvPr>
        </p:nvSpPr>
        <p:spPr>
          <a:xfrm>
            <a:off x="6193370" y="1388810"/>
            <a:ext cx="5389033"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accent4"/>
              </a:buClr>
              <a:buSzPts val="2400"/>
              <a:buFont typeface="Noto Sans Symbols"/>
              <a:buNone/>
              <a:defRPr sz="2400" b="1"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6pPr>
            <a:lvl7pPr marL="3200400" marR="0" lvl="6"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7pPr>
            <a:lvl8pPr marL="3657600" marR="0" lvl="7"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8pPr>
            <a:lvl9pPr marL="4114800" marR="0" lvl="8" indent="-228600" algn="l" rtl="0">
              <a:spcBef>
                <a:spcPts val="320"/>
              </a:spcBef>
              <a:spcAft>
                <a:spcPts val="0"/>
              </a:spcAft>
              <a:buClr>
                <a:schemeClr val="lt1"/>
              </a:buClr>
              <a:buSzPts val="2000"/>
              <a:buFont typeface="Arial"/>
              <a:buNone/>
              <a:defRPr sz="1600" b="1" i="0" u="none" strike="noStrike" cap="none">
                <a:solidFill>
                  <a:schemeClr val="lt1"/>
                </a:solidFill>
                <a:latin typeface="Calibri"/>
                <a:ea typeface="Calibri"/>
                <a:cs typeface="Calibri"/>
                <a:sym typeface="Calibri"/>
              </a:defRPr>
            </a:lvl9pPr>
          </a:lstStyle>
          <a:p>
            <a:endParaRPr/>
          </a:p>
        </p:txBody>
      </p:sp>
      <p:sp>
        <p:nvSpPr>
          <p:cNvPr id="72" name="Google Shape;72;p9"/>
          <p:cNvSpPr txBox="1">
            <a:spLocks noGrp="1"/>
          </p:cNvSpPr>
          <p:nvPr>
            <p:ph type="body" idx="4"/>
          </p:nvPr>
        </p:nvSpPr>
        <p:spPr>
          <a:xfrm>
            <a:off x="6193370" y="2028571"/>
            <a:ext cx="5389033"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4"/>
              </a:buClr>
              <a:buSzPts val="2400"/>
              <a:buFont typeface="Noto Sans Symbols"/>
              <a:buChar char="▪"/>
              <a:defRPr sz="2400" b="0" i="0" u="none" strike="noStrike" cap="none">
                <a:solidFill>
                  <a:schemeClr val="lt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6pPr>
            <a:lvl7pPr marL="3200400" marR="0" lvl="6"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7pPr>
            <a:lvl8pPr marL="3657600" marR="0" lvl="7"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8pPr>
            <a:lvl9pPr marL="4114800" marR="0" lvl="8" indent="-330200" algn="l" rtl="0">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73" name="Google Shape;73;p9"/>
          <p:cNvSpPr txBox="1">
            <a:spLocks noGrp="1"/>
          </p:cNvSpPr>
          <p:nvPr>
            <p:ph type="title"/>
          </p:nvPr>
        </p:nvSpPr>
        <p:spPr>
          <a:xfrm>
            <a:off x="1066800" y="1"/>
            <a:ext cx="10515601"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74" name="Google Shape;74;p9"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75" name="Google Shape;75;p9"/>
          <p:cNvSpPr txBox="1">
            <a:spLocks noGrp="1"/>
          </p:cNvSpPr>
          <p:nvPr>
            <p:ph type="body" idx="5"/>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76" name="Google Shape;76;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7"/>
        <p:cNvGrpSpPr/>
        <p:nvPr/>
      </p:nvGrpSpPr>
      <p:grpSpPr>
        <a:xfrm>
          <a:off x="0" y="0"/>
          <a:ext cx="0" cy="0"/>
          <a:chOff x="0" y="0"/>
          <a:chExt cx="0" cy="0"/>
        </a:xfrm>
      </p:grpSpPr>
      <p:sp>
        <p:nvSpPr>
          <p:cNvPr id="78" name="Google Shape;78;p10"/>
          <p:cNvSpPr/>
          <p:nvPr/>
        </p:nvSpPr>
        <p:spPr>
          <a:xfrm>
            <a:off x="0" y="-11723"/>
            <a:ext cx="12192000" cy="9692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 name="Google Shape;79;p10"/>
          <p:cNvSpPr txBox="1">
            <a:spLocks noGrp="1"/>
          </p:cNvSpPr>
          <p:nvPr>
            <p:ph type="title"/>
          </p:nvPr>
        </p:nvSpPr>
        <p:spPr>
          <a:xfrm>
            <a:off x="1066800" y="1"/>
            <a:ext cx="10515601" cy="98901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80" name="Google Shape;80;p10" descr="E_RGB_tittle.gif"/>
          <p:cNvPicPr preferRelativeResize="0"/>
          <p:nvPr/>
        </p:nvPicPr>
        <p:blipFill rotWithShape="1">
          <a:blip r:embed="rId2">
            <a:alphaModFix/>
          </a:blip>
          <a:srcRect/>
          <a:stretch/>
        </p:blipFill>
        <p:spPr>
          <a:xfrm>
            <a:off x="310502" y="142534"/>
            <a:ext cx="548640" cy="1077859"/>
          </a:xfrm>
          <a:prstGeom prst="rect">
            <a:avLst/>
          </a:prstGeom>
          <a:noFill/>
          <a:ln>
            <a:noFill/>
          </a:ln>
        </p:spPr>
      </p:pic>
      <p:sp>
        <p:nvSpPr>
          <p:cNvPr id="81" name="Google Shape;81;p10"/>
          <p:cNvSpPr txBox="1">
            <a:spLocks noGrp="1"/>
          </p:cNvSpPr>
          <p:nvPr>
            <p:ph type="body" idx="1"/>
          </p:nvPr>
        </p:nvSpPr>
        <p:spPr>
          <a:xfrm>
            <a:off x="6098118" y="6324966"/>
            <a:ext cx="5908593" cy="387350"/>
          </a:xfrm>
          <a:prstGeom prst="rect">
            <a:avLst/>
          </a:prstGeom>
          <a:noFill/>
          <a:ln>
            <a:noFill/>
          </a:ln>
        </p:spPr>
        <p:txBody>
          <a:bodyPr spcFirstLastPara="1" wrap="square" lIns="91425" tIns="91425" rIns="91425" bIns="91425" anchor="t" anchorCtr="0"/>
          <a:lstStyle>
            <a:lvl1pPr marL="457200" marR="0" lvl="0" indent="-228600" algn="r" rtl="0">
              <a:spcBef>
                <a:spcPts val="360"/>
              </a:spcBef>
              <a:spcAft>
                <a:spcPts val="0"/>
              </a:spcAft>
              <a:buClr>
                <a:schemeClr val="accent4"/>
              </a:buClr>
              <a:buSzPts val="2400"/>
              <a:buFont typeface="Noto Sans Symbols"/>
              <a:buNone/>
              <a:defRPr sz="1800" b="0" i="0" u="none" strike="noStrike" cap="none">
                <a:solidFill>
                  <a:srgbClr val="800000"/>
                </a:solidFill>
                <a:latin typeface="Arial"/>
                <a:ea typeface="Arial"/>
                <a:cs typeface="Arial"/>
                <a:sym typeface="Arial"/>
              </a:defRPr>
            </a:lvl1pPr>
            <a:lvl2pPr marL="914400" marR="0" lvl="1" indent="-228600" algn="l" rtl="0">
              <a:spcBef>
                <a:spcPts val="400"/>
              </a:spcBef>
              <a:spcAft>
                <a:spcPts val="0"/>
              </a:spcAft>
              <a:buClr>
                <a:schemeClr val="accent2"/>
              </a:buClr>
              <a:buSzPts val="2000"/>
              <a:buFont typeface="Noto Sans Symbols"/>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chemeClr val="accent3"/>
              </a:buClr>
              <a:buSzPts val="1800"/>
              <a:buFont typeface="Noto Sans Symbols"/>
              <a:buNone/>
              <a:defRPr sz="1800" b="0"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82" name="Google Shape;82;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800000"/>
                </a:solidFill>
              </a:defRPr>
            </a:lvl1pPr>
            <a:lvl2pPr lvl="1">
              <a:buNone/>
              <a:defRPr>
                <a:solidFill>
                  <a:srgbClr val="800000"/>
                </a:solidFill>
              </a:defRPr>
            </a:lvl2pPr>
            <a:lvl3pPr lvl="2">
              <a:buNone/>
              <a:defRPr>
                <a:solidFill>
                  <a:srgbClr val="800000"/>
                </a:solidFill>
              </a:defRPr>
            </a:lvl3pPr>
            <a:lvl4pPr lvl="3">
              <a:buNone/>
              <a:defRPr>
                <a:solidFill>
                  <a:srgbClr val="800000"/>
                </a:solidFill>
              </a:defRPr>
            </a:lvl4pPr>
            <a:lvl5pPr lvl="4">
              <a:buNone/>
              <a:defRPr>
                <a:solidFill>
                  <a:srgbClr val="800000"/>
                </a:solidFill>
              </a:defRPr>
            </a:lvl5pPr>
            <a:lvl6pPr lvl="5">
              <a:buNone/>
              <a:defRPr>
                <a:solidFill>
                  <a:srgbClr val="800000"/>
                </a:solidFill>
              </a:defRPr>
            </a:lvl6pPr>
            <a:lvl7pPr lvl="6">
              <a:buNone/>
              <a:defRPr>
                <a:solidFill>
                  <a:srgbClr val="800000"/>
                </a:solidFill>
              </a:defRPr>
            </a:lvl7pPr>
            <a:lvl8pPr lvl="7">
              <a:buNone/>
              <a:defRPr>
                <a:solidFill>
                  <a:srgbClr val="800000"/>
                </a:solidFill>
              </a:defRPr>
            </a:lvl8pPr>
            <a:lvl9pPr lvl="8">
              <a:buNone/>
              <a:defRPr>
                <a:solidFill>
                  <a:srgbClr val="8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1371601"/>
            <a:ext cx="10972800" cy="4786775"/>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4"/>
              </a:buClr>
              <a:buSzPts val="2400"/>
              <a:buFont typeface="Noto Sans Symbols"/>
              <a:buChar char="▪"/>
              <a:defRPr sz="2400" b="0" i="0" u="none" strike="noStrike" cap="none">
                <a:solidFill>
                  <a:schemeClr val="lt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Noto Sans Symbols"/>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chemeClr val="accent3"/>
              </a:buClr>
              <a:buSzPts val="1800"/>
              <a:buFont typeface="Noto Sans Symbols"/>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1" name="Google Shape;11;p1"/>
          <p:cNvSpPr txBox="1">
            <a:spLocks noGrp="1"/>
          </p:cNvSpPr>
          <p:nvPr>
            <p:ph type="title"/>
          </p:nvPr>
        </p:nvSpPr>
        <p:spPr>
          <a:xfrm>
            <a:off x="1066801" y="227747"/>
            <a:ext cx="10515599" cy="761267"/>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 name="Google Shape;12;p1"/>
          <p:cNvPicPr preferRelativeResize="0"/>
          <p:nvPr/>
        </p:nvPicPr>
        <p:blipFill rotWithShape="1">
          <a:blip r:embed="rId14">
            <a:alphaModFix/>
          </a:blip>
          <a:srcRect/>
          <a:stretch/>
        </p:blipFill>
        <p:spPr>
          <a:xfrm>
            <a:off x="122567" y="6083070"/>
            <a:ext cx="2368296" cy="670140"/>
          </a:xfrm>
          <a:prstGeom prst="rect">
            <a:avLst/>
          </a:prstGeom>
          <a:noFill/>
          <a:ln>
            <a:noFill/>
          </a:ln>
        </p:spPr>
      </p:pic>
      <p:sp>
        <p:nvSpPr>
          <p:cNvPr id="13" name="Google Shape;13;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7.jp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21.xml"/><Relationship Id="rId5" Type="http://schemas.openxmlformats.org/officeDocument/2006/relationships/image" Target="../media/image7.jpg"/><Relationship Id="rId6" Type="http://schemas.openxmlformats.org/officeDocument/2006/relationships/image" Target="../media/image28.png"/><Relationship Id="rId1" Type="http://schemas.microsoft.com/office/2007/relationships/media" Target="../media/media1.MP4"/><Relationship Id="rId2" Type="http://schemas.openxmlformats.org/officeDocument/2006/relationships/video" Target="../media/media1.MP4"/></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jp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7.jp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7.jp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7.jp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2962650" y="959980"/>
            <a:ext cx="8848500" cy="995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Font typeface="Arial"/>
              <a:buNone/>
            </a:pPr>
            <a:r>
              <a:rPr lang="en-US"/>
              <a:t>4847s</a:t>
            </a:r>
            <a:endParaRPr sz="4000" b="1" i="0" u="none" strike="noStrike" cap="none">
              <a:solidFill>
                <a:schemeClr val="lt1"/>
              </a:solidFill>
              <a:latin typeface="Arial"/>
              <a:ea typeface="Arial"/>
              <a:cs typeface="Arial"/>
              <a:sym typeface="Arial"/>
            </a:endParaRPr>
          </a:p>
        </p:txBody>
      </p:sp>
      <p:sp>
        <p:nvSpPr>
          <p:cNvPr id="105" name="Google Shape;105;p14"/>
          <p:cNvSpPr txBox="1">
            <a:spLocks noGrp="1"/>
          </p:cNvSpPr>
          <p:nvPr>
            <p:ph type="subTitle" idx="1"/>
          </p:nvPr>
        </p:nvSpPr>
        <p:spPr>
          <a:xfrm>
            <a:off x="2962650" y="3571000"/>
            <a:ext cx="8848500" cy="73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accent4"/>
              </a:buClr>
              <a:buFont typeface="Noto Sans Symbols"/>
              <a:buNone/>
            </a:pPr>
            <a:r>
              <a:rPr lang="en-US"/>
              <a:t>April 15th, 2019</a:t>
            </a:r>
            <a:endParaRPr sz="2400" b="0" i="0" u="none" strike="noStrike" cap="none">
              <a:solidFill>
                <a:srgbClr val="000000"/>
              </a:solidFill>
              <a:latin typeface="Arial"/>
              <a:ea typeface="Arial"/>
              <a:cs typeface="Arial"/>
              <a:sym typeface="Arial"/>
            </a:endParaRPr>
          </a:p>
        </p:txBody>
      </p:sp>
      <p:sp>
        <p:nvSpPr>
          <p:cNvPr id="106" name="Google Shape;106;p14"/>
          <p:cNvSpPr txBox="1">
            <a:spLocks noGrp="1"/>
          </p:cNvSpPr>
          <p:nvPr>
            <p:ph type="body" idx="2"/>
          </p:nvPr>
        </p:nvSpPr>
        <p:spPr>
          <a:xfrm>
            <a:off x="2962500" y="4306200"/>
            <a:ext cx="8848500" cy="527700"/>
          </a:xfrm>
          <a:prstGeom prst="rect">
            <a:avLst/>
          </a:prstGeom>
          <a:noFill/>
          <a:ln>
            <a:noFill/>
          </a:ln>
        </p:spPr>
        <p:txBody>
          <a:bodyPr spcFirstLastPara="1" wrap="square" lIns="0" tIns="0" rIns="0" bIns="0" anchor="t" anchorCtr="0">
            <a:noAutofit/>
          </a:bodyPr>
          <a:lstStyle/>
          <a:p>
            <a:pPr marL="342900" marR="0" lvl="0" indent="-342900" algn="l" rtl="0">
              <a:spcBef>
                <a:spcPts val="0"/>
              </a:spcBef>
              <a:spcAft>
                <a:spcPts val="0"/>
              </a:spcAft>
              <a:buClr>
                <a:schemeClr val="accent4"/>
              </a:buClr>
              <a:buFont typeface="Noto Sans Symbols"/>
              <a:buNone/>
            </a:pPr>
            <a:r>
              <a:rPr lang="en-US" sz="1800"/>
              <a:t>Shuying Chen</a:t>
            </a:r>
            <a:endParaRPr sz="1800"/>
          </a:p>
          <a:p>
            <a:pPr marL="342900" marR="0" lvl="0" indent="-342900" algn="l" rtl="0">
              <a:spcBef>
                <a:spcPts val="0"/>
              </a:spcBef>
              <a:spcAft>
                <a:spcPts val="0"/>
              </a:spcAft>
              <a:buClr>
                <a:schemeClr val="accent4"/>
              </a:buClr>
              <a:buFont typeface="Noto Sans Symbols"/>
              <a:buNone/>
            </a:pPr>
            <a:r>
              <a:rPr lang="en-US" sz="1800"/>
              <a:t>Jiyang Li</a:t>
            </a:r>
            <a:endParaRPr sz="1800"/>
          </a:p>
          <a:p>
            <a:pPr marL="342900" marR="0" lvl="0" indent="-342900" algn="l" rtl="0">
              <a:spcBef>
                <a:spcPts val="0"/>
              </a:spcBef>
              <a:spcAft>
                <a:spcPts val="0"/>
              </a:spcAft>
              <a:buClr>
                <a:schemeClr val="accent4"/>
              </a:buClr>
              <a:buFont typeface="Noto Sans Symbols"/>
              <a:buNone/>
            </a:pPr>
            <a:r>
              <a:rPr lang="en-US" sz="1800"/>
              <a:t>Jenny Wang</a:t>
            </a:r>
            <a:endParaRPr sz="1800"/>
          </a:p>
          <a:p>
            <a:pPr marL="342900" marR="0" lvl="0" indent="-342900" algn="l" rtl="0">
              <a:spcBef>
                <a:spcPts val="0"/>
              </a:spcBef>
              <a:spcAft>
                <a:spcPts val="0"/>
              </a:spcAft>
              <a:buClr>
                <a:schemeClr val="accent4"/>
              </a:buClr>
              <a:buFont typeface="Noto Sans Symbols"/>
              <a:buNone/>
            </a:pPr>
            <a:r>
              <a:rPr lang="en-US" sz="1800"/>
              <a:t>Yewen Zeng </a:t>
            </a:r>
            <a:endParaRPr sz="1800"/>
          </a:p>
          <a:p>
            <a:pPr marL="342900" marR="0" lvl="0" indent="-342900" algn="l" rtl="0">
              <a:spcBef>
                <a:spcPts val="0"/>
              </a:spcBef>
              <a:spcAft>
                <a:spcPts val="0"/>
              </a:spcAft>
              <a:buClr>
                <a:schemeClr val="accent4"/>
              </a:buClr>
              <a:buFont typeface="Noto Sans Symbols"/>
              <a:buNone/>
            </a:pPr>
            <a:endParaRPr sz="1800"/>
          </a:p>
        </p:txBody>
      </p:sp>
      <p:sp>
        <p:nvSpPr>
          <p:cNvPr id="107" name="Google Shape;107;p14"/>
          <p:cNvSpPr txBox="1">
            <a:spLocks noGrp="1"/>
          </p:cNvSpPr>
          <p:nvPr>
            <p:ph type="ctrTitle"/>
          </p:nvPr>
        </p:nvSpPr>
        <p:spPr>
          <a:xfrm>
            <a:off x="2962575" y="2017455"/>
            <a:ext cx="8848500" cy="995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Font typeface="Arial"/>
              <a:buNone/>
            </a:pPr>
            <a:r>
              <a:rPr lang="en-US" sz="3600" b="0">
                <a:solidFill>
                  <a:schemeClr val="accent3"/>
                </a:solidFill>
              </a:rPr>
              <a:t>Find the right therapists for U</a:t>
            </a:r>
            <a:endParaRPr sz="3600" b="0" u="none" strike="noStrike" cap="none">
              <a:solidFill>
                <a:schemeClr val="accent3"/>
              </a:solidFill>
              <a:latin typeface="Arial"/>
              <a:ea typeface="Arial"/>
              <a:cs typeface="Arial"/>
              <a:sym typeface="Arial"/>
            </a:endParaRPr>
          </a:p>
        </p:txBody>
      </p:sp>
      <p:sp>
        <p:nvSpPr>
          <p:cNvPr id="108" name="Google Shape;108;p1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pic>
        <p:nvPicPr>
          <p:cNvPr id="109" name="Google Shape;109;p14"/>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Our experience</a:t>
            </a:r>
            <a:endParaRPr/>
          </a:p>
        </p:txBody>
      </p:sp>
      <p:sp>
        <p:nvSpPr>
          <p:cNvPr id="256" name="Google Shape;256;p23"/>
          <p:cNvSpPr txBox="1"/>
          <p:nvPr/>
        </p:nvSpPr>
        <p:spPr>
          <a:xfrm>
            <a:off x="3351325" y="2433900"/>
            <a:ext cx="8606100" cy="18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rgbClr val="980000"/>
                </a:solidFill>
              </a:rPr>
              <a:t>2</a:t>
            </a:r>
            <a:r>
              <a:rPr lang="en-US" sz="4800"/>
              <a:t> weeks intake</a:t>
            </a:r>
            <a:endParaRPr sz="4800"/>
          </a:p>
          <a:p>
            <a:pPr marL="0" lvl="0" indent="0" algn="l" rtl="0">
              <a:spcBef>
                <a:spcPts val="0"/>
              </a:spcBef>
              <a:spcAft>
                <a:spcPts val="0"/>
              </a:spcAft>
              <a:buNone/>
            </a:pPr>
            <a:r>
              <a:rPr lang="en-US" sz="4800" b="1">
                <a:solidFill>
                  <a:srgbClr val="980000"/>
                </a:solidFill>
              </a:rPr>
              <a:t>2</a:t>
            </a:r>
            <a:r>
              <a:rPr lang="en-US" sz="4800"/>
              <a:t> weeks scheduling</a:t>
            </a:r>
            <a:endParaRPr sz="4800"/>
          </a:p>
          <a:p>
            <a:pPr marL="0" lvl="0" indent="0" algn="l" rtl="0">
              <a:spcBef>
                <a:spcPts val="0"/>
              </a:spcBef>
              <a:spcAft>
                <a:spcPts val="0"/>
              </a:spcAft>
              <a:buNone/>
            </a:pPr>
            <a:r>
              <a:rPr lang="en-US" sz="4800" b="1">
                <a:solidFill>
                  <a:srgbClr val="980000"/>
                </a:solidFill>
              </a:rPr>
              <a:t>45</a:t>
            </a:r>
            <a:r>
              <a:rPr lang="en-US" sz="4800"/>
              <a:t> mins session</a:t>
            </a:r>
            <a:endParaRPr sz="4800"/>
          </a:p>
        </p:txBody>
      </p:sp>
      <p:sp>
        <p:nvSpPr>
          <p:cNvPr id="257" name="Google Shape;257;p2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58" name="Google Shape;258;p23"/>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fade">
                                      <p:cBhvr>
                                        <p:cTn id="7" dur="10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fade">
                                      <p:cBhvr>
                                        <p:cTn id="12" dur="1000"/>
                                        <p:tgtEl>
                                          <p:spTgt spid="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2" end="2"/>
                                            </p:txEl>
                                          </p:spTgt>
                                        </p:tgtEl>
                                        <p:attrNameLst>
                                          <p:attrName>style.visibility</p:attrName>
                                        </p:attrNameLst>
                                      </p:cBhvr>
                                      <p:to>
                                        <p:strVal val="visible"/>
                                      </p:to>
                                    </p:set>
                                    <p:animEffect transition="in" filter="fade">
                                      <p:cBhvr>
                                        <p:cTn id="17" dur="1000"/>
                                        <p:tgtEl>
                                          <p:spTgt spid="2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t>Product Offering -- Therapists referral(online &amp; in-person)</a:t>
            </a:r>
            <a:endParaRPr sz="3600"/>
          </a:p>
        </p:txBody>
      </p:sp>
      <p:sp>
        <p:nvSpPr>
          <p:cNvPr id="265" name="Google Shape;265;p24"/>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grpSp>
        <p:nvGrpSpPr>
          <p:cNvPr id="266" name="Google Shape;266;p24"/>
          <p:cNvGrpSpPr/>
          <p:nvPr/>
        </p:nvGrpSpPr>
        <p:grpSpPr>
          <a:xfrm>
            <a:off x="3728596" y="2098647"/>
            <a:ext cx="2446472" cy="4461214"/>
            <a:chOff x="1083025" y="1574025"/>
            <a:chExt cx="1834900" cy="3345994"/>
          </a:xfrm>
        </p:grpSpPr>
        <p:sp>
          <p:nvSpPr>
            <p:cNvPr id="267" name="Google Shape;267;p2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a:solidFill>
                    <a:srgbClr val="DD7E6B"/>
                  </a:solidFill>
                  <a:latin typeface="Roboto"/>
                  <a:ea typeface="Roboto"/>
                  <a:cs typeface="Roboto"/>
                  <a:sym typeface="Roboto"/>
                </a:rPr>
                <a:t>2nd Step</a:t>
              </a:r>
              <a:endParaRPr>
                <a:solidFill>
                  <a:srgbClr val="DD7E6B"/>
                </a:solidFill>
                <a:latin typeface="Roboto"/>
                <a:ea typeface="Roboto"/>
                <a:cs typeface="Roboto"/>
                <a:sym typeface="Roboto"/>
              </a:endParaRPr>
            </a:p>
          </p:txBody>
        </p:sp>
        <p:sp>
          <p:nvSpPr>
            <p:cNvPr id="268" name="Google Shape;268;p2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800" b="1">
                  <a:solidFill>
                    <a:srgbClr val="CC4125"/>
                  </a:solidFill>
                  <a:latin typeface="Roboto"/>
                  <a:ea typeface="Roboto"/>
                  <a:cs typeface="Roboto"/>
                  <a:sym typeface="Roboto"/>
                </a:rPr>
                <a:t>Match Therapists</a:t>
              </a:r>
              <a:endParaRPr sz="1800" b="1">
                <a:solidFill>
                  <a:srgbClr val="CC4125"/>
                </a:solidFill>
                <a:latin typeface="Roboto"/>
                <a:ea typeface="Roboto"/>
                <a:cs typeface="Roboto"/>
                <a:sym typeface="Roboto"/>
              </a:endParaRPr>
            </a:p>
          </p:txBody>
        </p:sp>
        <p:sp>
          <p:nvSpPr>
            <p:cNvPr id="269" name="Google Shape;269;p24"/>
            <p:cNvSpPr txBox="1"/>
            <p:nvPr/>
          </p:nvSpPr>
          <p:spPr>
            <a:xfrm>
              <a:off x="1215707" y="3151819"/>
              <a:ext cx="1545600" cy="1768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b="1">
                  <a:solidFill>
                    <a:srgbClr val="DD7E6B"/>
                  </a:solidFill>
                  <a:latin typeface="Roboto"/>
                  <a:ea typeface="Roboto"/>
                  <a:cs typeface="Roboto"/>
                  <a:sym typeface="Roboto"/>
                </a:rPr>
                <a:t>FInd prefered types of therapist </a:t>
              </a:r>
              <a:endParaRPr b="1">
                <a:solidFill>
                  <a:srgbClr val="DD7E6B"/>
                </a:solidFill>
                <a:latin typeface="Roboto"/>
                <a:ea typeface="Roboto"/>
                <a:cs typeface="Roboto"/>
                <a:sym typeface="Roboto"/>
              </a:endParaRPr>
            </a:p>
            <a:p>
              <a:pPr marL="0" lvl="0" indent="0" algn="l" rtl="0">
                <a:lnSpc>
                  <a:spcPct val="115000"/>
                </a:lnSpc>
                <a:spcBef>
                  <a:spcPts val="2100"/>
                </a:spcBef>
                <a:spcAft>
                  <a:spcPts val="2100"/>
                </a:spcAft>
                <a:buNone/>
              </a:pPr>
              <a:r>
                <a:rPr lang="en-US" b="1">
                  <a:solidFill>
                    <a:srgbClr val="DD7E6B"/>
                  </a:solidFill>
                  <a:latin typeface="Roboto"/>
                  <a:ea typeface="Roboto"/>
                  <a:cs typeface="Roboto"/>
                  <a:sym typeface="Roboto"/>
                </a:rPr>
                <a:t>Make an appointment for the clients</a:t>
              </a:r>
              <a:endParaRPr b="1">
                <a:solidFill>
                  <a:srgbClr val="DD7E6B"/>
                </a:solidFill>
                <a:latin typeface="Roboto"/>
                <a:ea typeface="Roboto"/>
                <a:cs typeface="Roboto"/>
                <a:sym typeface="Roboto"/>
              </a:endParaRPr>
            </a:p>
          </p:txBody>
        </p:sp>
        <p:cxnSp>
          <p:nvCxnSpPr>
            <p:cNvPr id="270" name="Google Shape;270;p2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71" name="Google Shape;271;p2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272" name="Google Shape;272;p2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3" name="Google Shape;273;p24"/>
          <p:cNvGrpSpPr/>
          <p:nvPr/>
        </p:nvGrpSpPr>
        <p:grpSpPr>
          <a:xfrm>
            <a:off x="6011056" y="2097699"/>
            <a:ext cx="2446472" cy="3086856"/>
            <a:chOff x="1083025" y="1574025"/>
            <a:chExt cx="1834900" cy="2315200"/>
          </a:xfrm>
        </p:grpSpPr>
        <p:sp>
          <p:nvSpPr>
            <p:cNvPr id="274" name="Google Shape;274;p2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2100"/>
                </a:spcAft>
                <a:buNone/>
              </a:pPr>
              <a:r>
                <a:rPr lang="en-US">
                  <a:solidFill>
                    <a:srgbClr val="858585"/>
                  </a:solidFill>
                  <a:latin typeface="Roboto"/>
                  <a:ea typeface="Roboto"/>
                  <a:cs typeface="Roboto"/>
                  <a:sym typeface="Roboto"/>
                </a:rPr>
                <a:t>3rd Stup</a:t>
              </a:r>
              <a:endParaRPr>
                <a:solidFill>
                  <a:srgbClr val="858585"/>
                </a:solidFill>
                <a:latin typeface="Roboto"/>
                <a:ea typeface="Roboto"/>
                <a:cs typeface="Roboto"/>
                <a:sym typeface="Roboto"/>
              </a:endParaRPr>
            </a:p>
          </p:txBody>
        </p:sp>
        <p:sp>
          <p:nvSpPr>
            <p:cNvPr id="275" name="Google Shape;275;p2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800" b="1">
                  <a:solidFill>
                    <a:srgbClr val="858585"/>
                  </a:solidFill>
                  <a:latin typeface="Roboto"/>
                  <a:ea typeface="Roboto"/>
                  <a:cs typeface="Roboto"/>
                  <a:sym typeface="Roboto"/>
                </a:rPr>
                <a:t>Follow-up with Clients</a:t>
              </a:r>
              <a:endParaRPr sz="1800" b="1">
                <a:solidFill>
                  <a:srgbClr val="858585"/>
                </a:solidFill>
                <a:latin typeface="Roboto"/>
                <a:ea typeface="Roboto"/>
                <a:cs typeface="Roboto"/>
                <a:sym typeface="Roboto"/>
              </a:endParaRPr>
            </a:p>
          </p:txBody>
        </p:sp>
        <p:sp>
          <p:nvSpPr>
            <p:cNvPr id="276" name="Google Shape;276;p24"/>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b="1">
                  <a:solidFill>
                    <a:srgbClr val="858585"/>
                  </a:solidFill>
                  <a:latin typeface="Roboto"/>
                  <a:ea typeface="Roboto"/>
                  <a:cs typeface="Roboto"/>
                  <a:sym typeface="Roboto"/>
                </a:rPr>
                <a:t>Make sure they have a satisfied experience</a:t>
              </a:r>
              <a:endParaRPr b="1">
                <a:solidFill>
                  <a:srgbClr val="858585"/>
                </a:solidFill>
                <a:latin typeface="Roboto"/>
                <a:ea typeface="Roboto"/>
                <a:cs typeface="Roboto"/>
                <a:sym typeface="Roboto"/>
              </a:endParaRPr>
            </a:p>
            <a:p>
              <a:pPr marL="0" lvl="0" indent="0" algn="l" rtl="0">
                <a:lnSpc>
                  <a:spcPct val="115000"/>
                </a:lnSpc>
                <a:spcBef>
                  <a:spcPts val="2100"/>
                </a:spcBef>
                <a:spcAft>
                  <a:spcPts val="2100"/>
                </a:spcAft>
                <a:buNone/>
              </a:pPr>
              <a:r>
                <a:rPr lang="en-US" b="1">
                  <a:solidFill>
                    <a:srgbClr val="858585"/>
                  </a:solidFill>
                  <a:latin typeface="Roboto"/>
                  <a:ea typeface="Roboto"/>
                  <a:cs typeface="Roboto"/>
                  <a:sym typeface="Roboto"/>
                </a:rPr>
                <a:t>If not, adjust and rematch the therapists</a:t>
              </a:r>
              <a:endParaRPr b="1">
                <a:solidFill>
                  <a:srgbClr val="858585"/>
                </a:solidFill>
                <a:latin typeface="Roboto"/>
                <a:ea typeface="Roboto"/>
                <a:cs typeface="Roboto"/>
                <a:sym typeface="Roboto"/>
              </a:endParaRPr>
            </a:p>
          </p:txBody>
        </p:sp>
        <p:cxnSp>
          <p:nvCxnSpPr>
            <p:cNvPr id="277" name="Google Shape;277;p2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78" name="Google Shape;278;p2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279" name="Google Shape;279;p2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24"/>
          <p:cNvGrpSpPr/>
          <p:nvPr/>
        </p:nvGrpSpPr>
        <p:grpSpPr>
          <a:xfrm>
            <a:off x="1449997" y="2098647"/>
            <a:ext cx="2446472" cy="3732138"/>
            <a:chOff x="1083025" y="1574025"/>
            <a:chExt cx="1834900" cy="2799173"/>
          </a:xfrm>
        </p:grpSpPr>
        <p:sp>
          <p:nvSpPr>
            <p:cNvPr id="281" name="Google Shape;281;p2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2100"/>
                </a:spcAft>
                <a:buNone/>
              </a:pPr>
              <a:r>
                <a:rPr lang="en-US">
                  <a:solidFill>
                    <a:srgbClr val="CC4125"/>
                  </a:solidFill>
                  <a:latin typeface="Roboto"/>
                  <a:ea typeface="Roboto"/>
                  <a:cs typeface="Roboto"/>
                  <a:sym typeface="Roboto"/>
                </a:rPr>
                <a:t>1st Step</a:t>
              </a:r>
              <a:endParaRPr>
                <a:solidFill>
                  <a:srgbClr val="CC4125"/>
                </a:solidFill>
                <a:latin typeface="Roboto"/>
                <a:ea typeface="Roboto"/>
                <a:cs typeface="Roboto"/>
                <a:sym typeface="Roboto"/>
              </a:endParaRPr>
            </a:p>
          </p:txBody>
        </p:sp>
        <p:sp>
          <p:nvSpPr>
            <p:cNvPr id="282" name="Google Shape;282;p2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800" b="1">
                  <a:solidFill>
                    <a:srgbClr val="CC4125"/>
                  </a:solidFill>
                  <a:latin typeface="Roboto"/>
                  <a:ea typeface="Roboto"/>
                  <a:cs typeface="Roboto"/>
                  <a:sym typeface="Roboto"/>
                </a:rPr>
                <a:t>New Signed-up User</a:t>
              </a:r>
              <a:endParaRPr sz="1800" b="1">
                <a:solidFill>
                  <a:srgbClr val="CC4125"/>
                </a:solidFill>
                <a:latin typeface="Roboto"/>
                <a:ea typeface="Roboto"/>
                <a:cs typeface="Roboto"/>
                <a:sym typeface="Roboto"/>
              </a:endParaRPr>
            </a:p>
          </p:txBody>
        </p:sp>
        <p:cxnSp>
          <p:nvCxnSpPr>
            <p:cNvPr id="283" name="Google Shape;283;p2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84" name="Google Shape;284;p2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285" name="Google Shape;285;p2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6" name="Google Shape;286;p24"/>
            <p:cNvSpPr txBox="1"/>
            <p:nvPr/>
          </p:nvSpPr>
          <p:spPr>
            <a:xfrm>
              <a:off x="1215574" y="3232598"/>
              <a:ext cx="1545600" cy="1140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b="1">
                  <a:solidFill>
                    <a:srgbClr val="CC4125"/>
                  </a:solidFill>
                  <a:latin typeface="Roboto"/>
                  <a:ea typeface="Roboto"/>
                  <a:cs typeface="Roboto"/>
                  <a:sym typeface="Roboto"/>
                </a:rPr>
                <a:t>1.  Therapist Preferences</a:t>
              </a:r>
              <a:endParaRPr b="1">
                <a:solidFill>
                  <a:srgbClr val="CC4125"/>
                </a:solidFill>
                <a:latin typeface="Roboto"/>
                <a:ea typeface="Roboto"/>
                <a:cs typeface="Roboto"/>
                <a:sym typeface="Roboto"/>
              </a:endParaRPr>
            </a:p>
            <a:p>
              <a:pPr marL="0" lvl="0" indent="0" algn="l" rtl="0">
                <a:lnSpc>
                  <a:spcPct val="100000"/>
                </a:lnSpc>
                <a:spcBef>
                  <a:spcPts val="2100"/>
                </a:spcBef>
                <a:spcAft>
                  <a:spcPts val="0"/>
                </a:spcAft>
                <a:buNone/>
              </a:pPr>
              <a:r>
                <a:rPr lang="en-US" b="1">
                  <a:solidFill>
                    <a:srgbClr val="CC4125"/>
                  </a:solidFill>
                  <a:latin typeface="Roboto"/>
                  <a:ea typeface="Roboto"/>
                  <a:cs typeface="Roboto"/>
                  <a:sym typeface="Roboto"/>
                </a:rPr>
                <a:t>2. provide Insurance information  </a:t>
              </a:r>
              <a:endParaRPr b="1">
                <a:solidFill>
                  <a:srgbClr val="CC4125"/>
                </a:solidFill>
                <a:latin typeface="Roboto"/>
                <a:ea typeface="Roboto"/>
                <a:cs typeface="Roboto"/>
                <a:sym typeface="Roboto"/>
              </a:endParaRPr>
            </a:p>
            <a:p>
              <a:pPr marL="0" lvl="0" indent="0" algn="l" rtl="0">
                <a:lnSpc>
                  <a:spcPct val="100000"/>
                </a:lnSpc>
                <a:spcBef>
                  <a:spcPts val="2100"/>
                </a:spcBef>
                <a:spcAft>
                  <a:spcPts val="2100"/>
                </a:spcAft>
                <a:buNone/>
              </a:pPr>
              <a:r>
                <a:rPr lang="en-US" b="1">
                  <a:solidFill>
                    <a:srgbClr val="CC4125"/>
                  </a:solidFill>
                  <a:latin typeface="Roboto"/>
                  <a:ea typeface="Roboto"/>
                  <a:cs typeface="Roboto"/>
                  <a:sym typeface="Roboto"/>
                </a:rPr>
                <a:t>3.availability </a:t>
              </a:r>
              <a:endParaRPr b="1">
                <a:solidFill>
                  <a:srgbClr val="CC4125"/>
                </a:solidFill>
                <a:latin typeface="Roboto"/>
                <a:ea typeface="Roboto"/>
                <a:cs typeface="Roboto"/>
                <a:sym typeface="Roboto"/>
              </a:endParaRPr>
            </a:p>
          </p:txBody>
        </p:sp>
      </p:grpSp>
      <p:grpSp>
        <p:nvGrpSpPr>
          <p:cNvPr id="287" name="Google Shape;287;p24"/>
          <p:cNvGrpSpPr/>
          <p:nvPr/>
        </p:nvGrpSpPr>
        <p:grpSpPr>
          <a:xfrm>
            <a:off x="8295408" y="2097684"/>
            <a:ext cx="2446472" cy="3086856"/>
            <a:chOff x="1083025" y="1574025"/>
            <a:chExt cx="1834900" cy="2315200"/>
          </a:xfrm>
        </p:grpSpPr>
        <p:sp>
          <p:nvSpPr>
            <p:cNvPr id="288" name="Google Shape;288;p2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1800" b="1">
                  <a:solidFill>
                    <a:srgbClr val="858585"/>
                  </a:solidFill>
                  <a:latin typeface="Roboto"/>
                  <a:ea typeface="Roboto"/>
                  <a:cs typeface="Roboto"/>
                  <a:sym typeface="Roboto"/>
                </a:rPr>
                <a:t>Cese</a:t>
              </a:r>
              <a:endParaRPr sz="1800" b="1">
                <a:solidFill>
                  <a:srgbClr val="858585"/>
                </a:solidFill>
                <a:latin typeface="Roboto"/>
                <a:ea typeface="Roboto"/>
                <a:cs typeface="Roboto"/>
                <a:sym typeface="Roboto"/>
              </a:endParaRPr>
            </a:p>
            <a:p>
              <a:pPr marL="0" lvl="0" indent="0" algn="l" rtl="0">
                <a:lnSpc>
                  <a:spcPct val="115000"/>
                </a:lnSpc>
                <a:spcBef>
                  <a:spcPts val="0"/>
                </a:spcBef>
                <a:spcAft>
                  <a:spcPts val="0"/>
                </a:spcAft>
                <a:buNone/>
              </a:pPr>
              <a:r>
                <a:rPr lang="en-US" sz="1800" b="1">
                  <a:solidFill>
                    <a:srgbClr val="858585"/>
                  </a:solidFill>
                  <a:latin typeface="Roboto"/>
                  <a:ea typeface="Roboto"/>
                  <a:cs typeface="Roboto"/>
                  <a:sym typeface="Roboto"/>
                </a:rPr>
                <a:t>Management</a:t>
              </a:r>
              <a:endParaRPr sz="1800" b="1">
                <a:solidFill>
                  <a:srgbClr val="858585"/>
                </a:solidFill>
                <a:latin typeface="Roboto"/>
                <a:ea typeface="Roboto"/>
                <a:cs typeface="Roboto"/>
                <a:sym typeface="Roboto"/>
              </a:endParaRPr>
            </a:p>
          </p:txBody>
        </p:sp>
        <p:sp>
          <p:nvSpPr>
            <p:cNvPr id="289" name="Google Shape;289;p24"/>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b="1">
                  <a:solidFill>
                    <a:srgbClr val="858585"/>
                  </a:solidFill>
                  <a:latin typeface="Roboto"/>
                  <a:ea typeface="Roboto"/>
                  <a:cs typeface="Roboto"/>
                  <a:sym typeface="Roboto"/>
                </a:rPr>
                <a:t>Encourage clients to participate more in the community(depends on individual case) -- provide social support</a:t>
              </a:r>
              <a:endParaRPr b="1">
                <a:solidFill>
                  <a:srgbClr val="858585"/>
                </a:solidFill>
                <a:latin typeface="Roboto"/>
                <a:ea typeface="Roboto"/>
                <a:cs typeface="Roboto"/>
                <a:sym typeface="Roboto"/>
              </a:endParaRPr>
            </a:p>
          </p:txBody>
        </p:sp>
        <p:cxnSp>
          <p:nvCxnSpPr>
            <p:cNvPr id="290" name="Google Shape;290;p2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91" name="Google Shape;291;p2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292" name="Google Shape;292;p2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3" name="Google Shape;293;p2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a:solidFill>
                    <a:srgbClr val="858585"/>
                  </a:solidFill>
                  <a:latin typeface="Roboto"/>
                  <a:ea typeface="Roboto"/>
                  <a:cs typeface="Roboto"/>
                  <a:sym typeface="Roboto"/>
                </a:rPr>
                <a:t>4th Step</a:t>
              </a:r>
              <a:endParaRPr>
                <a:solidFill>
                  <a:srgbClr val="858585"/>
                </a:solidFill>
                <a:latin typeface="Roboto"/>
                <a:ea typeface="Roboto"/>
                <a:cs typeface="Roboto"/>
                <a:sym typeface="Roboto"/>
              </a:endParaRPr>
            </a:p>
          </p:txBody>
        </p:sp>
      </p:grpSp>
      <p:sp>
        <p:nvSpPr>
          <p:cNvPr id="294" name="Google Shape;294;p2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295" name="Google Shape;295;p24"/>
          <p:cNvGrpSpPr/>
          <p:nvPr/>
        </p:nvGrpSpPr>
        <p:grpSpPr>
          <a:xfrm>
            <a:off x="1449997" y="2260505"/>
            <a:ext cx="2446472" cy="1211207"/>
            <a:chOff x="1083025" y="1695421"/>
            <a:chExt cx="1834900" cy="908428"/>
          </a:xfrm>
        </p:grpSpPr>
        <p:cxnSp>
          <p:nvCxnSpPr>
            <p:cNvPr id="296" name="Google Shape;296;p24"/>
            <p:cNvCxnSpPr/>
            <p:nvPr/>
          </p:nvCxnSpPr>
          <p:spPr>
            <a:xfrm>
              <a:off x="2180202" y="1695421"/>
              <a:ext cx="718500" cy="741900"/>
            </a:xfrm>
            <a:prstGeom prst="straightConnector1">
              <a:avLst/>
            </a:prstGeom>
            <a:noFill/>
            <a:ln w="9525" cap="flat" cmpd="sng">
              <a:solidFill>
                <a:srgbClr val="B02C20"/>
              </a:solidFill>
              <a:prstDash val="solid"/>
              <a:round/>
              <a:headEnd type="none" w="sm" len="sm"/>
              <a:tailEnd type="none" w="sm" len="sm"/>
            </a:ln>
          </p:spPr>
        </p:cxnSp>
        <p:sp>
          <p:nvSpPr>
            <p:cNvPr id="297" name="Google Shape;297;p24"/>
            <p:cNvSpPr/>
            <p:nvPr/>
          </p:nvSpPr>
          <p:spPr>
            <a:xfrm flipH="1">
              <a:off x="1083025" y="2306625"/>
              <a:ext cx="1834800" cy="143400"/>
            </a:xfrm>
            <a:prstGeom prst="parallelogram">
              <a:avLst>
                <a:gd name="adj" fmla="val 96952"/>
              </a:avLst>
            </a:prstGeom>
            <a:solidFill>
              <a:srgbClr val="B02C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298" name="Google Shape;298;p24"/>
            <p:cNvSpPr/>
            <p:nvPr/>
          </p:nvSpPr>
          <p:spPr>
            <a:xfrm>
              <a:off x="1083125" y="2460449"/>
              <a:ext cx="1834800" cy="143400"/>
            </a:xfrm>
            <a:prstGeom prst="parallelogram">
              <a:avLst>
                <a:gd name="adj" fmla="val 96952"/>
              </a:avLst>
            </a:prstGeom>
            <a:solidFill>
              <a:srgbClr val="80201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99" name="Google Shape;299;p24"/>
          <p:cNvGrpSpPr/>
          <p:nvPr/>
        </p:nvGrpSpPr>
        <p:grpSpPr>
          <a:xfrm>
            <a:off x="8295408" y="2259542"/>
            <a:ext cx="2446472" cy="1211207"/>
            <a:chOff x="1083025" y="1695421"/>
            <a:chExt cx="1834900" cy="908428"/>
          </a:xfrm>
        </p:grpSpPr>
        <p:cxnSp>
          <p:nvCxnSpPr>
            <p:cNvPr id="300" name="Google Shape;300;p2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301" name="Google Shape;301;p2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302" name="Google Shape;302;p2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3" name="Google Shape;303;p24"/>
          <p:cNvGrpSpPr/>
          <p:nvPr/>
        </p:nvGrpSpPr>
        <p:grpSpPr>
          <a:xfrm>
            <a:off x="3728596" y="2260505"/>
            <a:ext cx="2446472" cy="1211207"/>
            <a:chOff x="1083025" y="1695421"/>
            <a:chExt cx="1834900" cy="908428"/>
          </a:xfrm>
        </p:grpSpPr>
        <p:cxnSp>
          <p:nvCxnSpPr>
            <p:cNvPr id="304" name="Google Shape;304;p24"/>
            <p:cNvCxnSpPr/>
            <p:nvPr/>
          </p:nvCxnSpPr>
          <p:spPr>
            <a:xfrm>
              <a:off x="2180202" y="1695421"/>
              <a:ext cx="718500" cy="741900"/>
            </a:xfrm>
            <a:prstGeom prst="straightConnector1">
              <a:avLst/>
            </a:prstGeom>
            <a:noFill/>
            <a:ln w="9525" cap="flat" cmpd="sng">
              <a:solidFill>
                <a:srgbClr val="B02C20"/>
              </a:solidFill>
              <a:prstDash val="solid"/>
              <a:round/>
              <a:headEnd type="none" w="sm" len="sm"/>
              <a:tailEnd type="none" w="sm" len="sm"/>
            </a:ln>
          </p:spPr>
        </p:cxnSp>
        <p:sp>
          <p:nvSpPr>
            <p:cNvPr id="305" name="Google Shape;305;p24"/>
            <p:cNvSpPr/>
            <p:nvPr/>
          </p:nvSpPr>
          <p:spPr>
            <a:xfrm flipH="1">
              <a:off x="1083025" y="2306625"/>
              <a:ext cx="1834800" cy="143400"/>
            </a:xfrm>
            <a:prstGeom prst="parallelogram">
              <a:avLst>
                <a:gd name="adj" fmla="val 96952"/>
              </a:avLst>
            </a:prstGeom>
            <a:solidFill>
              <a:srgbClr val="B02C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t>  </a:t>
              </a:r>
              <a:endParaRPr sz="1900"/>
            </a:p>
          </p:txBody>
        </p:sp>
        <p:sp>
          <p:nvSpPr>
            <p:cNvPr id="306" name="Google Shape;306;p24"/>
            <p:cNvSpPr/>
            <p:nvPr/>
          </p:nvSpPr>
          <p:spPr>
            <a:xfrm>
              <a:off x="1083125" y="2460449"/>
              <a:ext cx="1834800" cy="143400"/>
            </a:xfrm>
            <a:prstGeom prst="parallelogram">
              <a:avLst>
                <a:gd name="adj" fmla="val 96952"/>
              </a:avLst>
            </a:prstGeom>
            <a:solidFill>
              <a:srgbClr val="80201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pic>
        <p:nvPicPr>
          <p:cNvPr id="307" name="Google Shape;307;p24"/>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960750" y="159076"/>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Market Competitors</a:t>
            </a:r>
            <a:endParaRPr/>
          </a:p>
        </p:txBody>
      </p:sp>
      <p:sp>
        <p:nvSpPr>
          <p:cNvPr id="314" name="Google Shape;314;p25"/>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315" name="Google Shape;315;p25"/>
          <p:cNvSpPr/>
          <p:nvPr/>
        </p:nvSpPr>
        <p:spPr>
          <a:xfrm>
            <a:off x="4447284" y="2534191"/>
            <a:ext cx="1342800" cy="4005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100">
                <a:solidFill>
                  <a:srgbClr val="FFFFFF"/>
                </a:solidFill>
                <a:latin typeface="Roboto"/>
                <a:ea typeface="Roboto"/>
                <a:cs typeface="Roboto"/>
                <a:sym typeface="Roboto"/>
              </a:rPr>
              <a:t>Price</a:t>
            </a:r>
            <a:endParaRPr sz="1100">
              <a:solidFill>
                <a:srgbClr val="FFFFFF"/>
              </a:solidFill>
              <a:latin typeface="Roboto"/>
              <a:ea typeface="Roboto"/>
              <a:cs typeface="Roboto"/>
              <a:sym typeface="Roboto"/>
            </a:endParaRPr>
          </a:p>
        </p:txBody>
      </p:sp>
      <p:sp>
        <p:nvSpPr>
          <p:cNvPr id="316" name="Google Shape;316;p25"/>
          <p:cNvSpPr/>
          <p:nvPr/>
        </p:nvSpPr>
        <p:spPr>
          <a:xfrm>
            <a:off x="5805905" y="2534191"/>
            <a:ext cx="1342800" cy="4005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100">
                <a:solidFill>
                  <a:srgbClr val="FFFFFF"/>
                </a:solidFill>
                <a:latin typeface="Roboto"/>
                <a:ea typeface="Roboto"/>
                <a:cs typeface="Roboto"/>
                <a:sym typeface="Roboto"/>
              </a:rPr>
              <a:t>Therapists</a:t>
            </a:r>
            <a:endParaRPr sz="1100">
              <a:solidFill>
                <a:srgbClr val="FFFFFF"/>
              </a:solidFill>
              <a:latin typeface="Roboto"/>
              <a:ea typeface="Roboto"/>
              <a:cs typeface="Roboto"/>
              <a:sym typeface="Roboto"/>
            </a:endParaRPr>
          </a:p>
        </p:txBody>
      </p:sp>
      <p:sp>
        <p:nvSpPr>
          <p:cNvPr id="317" name="Google Shape;317;p25"/>
          <p:cNvSpPr/>
          <p:nvPr/>
        </p:nvSpPr>
        <p:spPr>
          <a:xfrm>
            <a:off x="7164550" y="2534191"/>
            <a:ext cx="3770400" cy="4005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100">
                <a:solidFill>
                  <a:srgbClr val="FFFFFF"/>
                </a:solidFill>
                <a:latin typeface="Roboto"/>
                <a:ea typeface="Roboto"/>
                <a:cs typeface="Roboto"/>
                <a:sym typeface="Roboto"/>
              </a:rPr>
              <a:t>Why Are We Different from them</a:t>
            </a:r>
            <a:endParaRPr sz="1100">
              <a:solidFill>
                <a:srgbClr val="FFFFFF"/>
              </a:solidFill>
              <a:latin typeface="Roboto"/>
              <a:ea typeface="Roboto"/>
              <a:cs typeface="Roboto"/>
              <a:sym typeface="Roboto"/>
            </a:endParaRPr>
          </a:p>
        </p:txBody>
      </p:sp>
      <p:sp>
        <p:nvSpPr>
          <p:cNvPr id="318" name="Google Shape;318;p25"/>
          <p:cNvSpPr/>
          <p:nvPr/>
        </p:nvSpPr>
        <p:spPr>
          <a:xfrm>
            <a:off x="1257050" y="2534191"/>
            <a:ext cx="3174300" cy="4005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19" name="Google Shape;319;p25"/>
          <p:cNvGrpSpPr/>
          <p:nvPr/>
        </p:nvGrpSpPr>
        <p:grpSpPr>
          <a:xfrm>
            <a:off x="1258266" y="3862615"/>
            <a:ext cx="9676410" cy="899244"/>
            <a:chOff x="943723" y="3783775"/>
            <a:chExt cx="7257489" cy="674450"/>
          </a:xfrm>
        </p:grpSpPr>
        <p:sp>
          <p:nvSpPr>
            <p:cNvPr id="320" name="Google Shape;320;p25"/>
            <p:cNvSpPr/>
            <p:nvPr/>
          </p:nvSpPr>
          <p:spPr>
            <a:xfrm>
              <a:off x="5373412" y="3783788"/>
              <a:ext cx="2827800" cy="674400"/>
            </a:xfrm>
            <a:prstGeom prst="rect">
              <a:avLst/>
            </a:prstGeom>
            <a:solidFill>
              <a:srgbClr val="701C7F"/>
            </a:solidFill>
            <a:ln>
              <a:noFill/>
            </a:ln>
          </p:spPr>
          <p:txBody>
            <a:bodyPr spcFirstLastPara="1" wrap="square" lIns="121900" tIns="121900" rIns="121900" bIns="121900" anchor="t" anchorCtr="0">
              <a:noAutofit/>
            </a:bodyPr>
            <a:lstStyle/>
            <a:p>
              <a:pPr marL="609600" lvl="0" indent="-374650" algn="l" rtl="0">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Subscription fee $45 per week</a:t>
              </a:r>
              <a:endParaRPr sz="1100">
                <a:solidFill>
                  <a:srgbClr val="FFFFFF"/>
                </a:solidFill>
                <a:latin typeface="Roboto"/>
                <a:ea typeface="Roboto"/>
                <a:cs typeface="Roboto"/>
                <a:sym typeface="Roboto"/>
              </a:endParaRPr>
            </a:p>
            <a:p>
              <a:pPr marL="609600" lvl="0" indent="-374650" algn="l" rtl="0">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Target General Population</a:t>
              </a:r>
              <a:endParaRPr sz="1100">
                <a:solidFill>
                  <a:srgbClr val="FFFFFF"/>
                </a:solidFill>
                <a:latin typeface="Roboto"/>
                <a:ea typeface="Roboto"/>
                <a:cs typeface="Roboto"/>
                <a:sym typeface="Roboto"/>
              </a:endParaRPr>
            </a:p>
          </p:txBody>
        </p:sp>
        <p:sp>
          <p:nvSpPr>
            <p:cNvPr id="321" name="Google Shape;321;p25"/>
            <p:cNvSpPr/>
            <p:nvPr/>
          </p:nvSpPr>
          <p:spPr>
            <a:xfrm>
              <a:off x="943723" y="3783775"/>
              <a:ext cx="23799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2" name="Google Shape;322;p25"/>
            <p:cNvSpPr/>
            <p:nvPr/>
          </p:nvSpPr>
          <p:spPr>
            <a:xfrm>
              <a:off x="1632122" y="3783788"/>
              <a:ext cx="674400" cy="674400"/>
            </a:xfrm>
            <a:prstGeom prst="rtTriangle">
              <a:avLst/>
            </a:prstGeom>
            <a:solidFill>
              <a:srgbClr val="7F209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25"/>
            <p:cNvSpPr/>
            <p:nvPr/>
          </p:nvSpPr>
          <p:spPr>
            <a:xfrm>
              <a:off x="943723" y="3783788"/>
              <a:ext cx="687600" cy="674400"/>
            </a:xfrm>
            <a:prstGeom prst="rtTriangle">
              <a:avLst/>
            </a:prstGeom>
            <a:solidFill>
              <a:srgbClr val="9225A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4" name="Google Shape;324;p25"/>
            <p:cNvSpPr/>
            <p:nvPr/>
          </p:nvSpPr>
          <p:spPr>
            <a:xfrm>
              <a:off x="3335463" y="3783788"/>
              <a:ext cx="10071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5" name="Google Shape;325;p25"/>
            <p:cNvSpPr/>
            <p:nvPr/>
          </p:nvSpPr>
          <p:spPr>
            <a:xfrm>
              <a:off x="4354429" y="3783788"/>
              <a:ext cx="10071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6" name="Google Shape;326;p25"/>
            <p:cNvSpPr/>
            <p:nvPr/>
          </p:nvSpPr>
          <p:spPr>
            <a:xfrm>
              <a:off x="1210848" y="3783832"/>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n-US" sz="2100">
                  <a:solidFill>
                    <a:srgbClr val="FFFFFF"/>
                  </a:solidFill>
                  <a:latin typeface="Roboto"/>
                  <a:ea typeface="Roboto"/>
                  <a:cs typeface="Roboto"/>
                  <a:sym typeface="Roboto"/>
                </a:rPr>
                <a:t>2</a:t>
              </a:r>
              <a:endParaRPr sz="2100">
                <a:solidFill>
                  <a:srgbClr val="FFFFFF"/>
                </a:solidFill>
                <a:latin typeface="Roboto"/>
                <a:ea typeface="Roboto"/>
                <a:cs typeface="Roboto"/>
                <a:sym typeface="Roboto"/>
              </a:endParaRPr>
            </a:p>
          </p:txBody>
        </p:sp>
        <p:sp>
          <p:nvSpPr>
            <p:cNvPr id="327" name="Google Shape;327;p25"/>
            <p:cNvSpPr/>
            <p:nvPr/>
          </p:nvSpPr>
          <p:spPr>
            <a:xfrm>
              <a:off x="1704725" y="3783825"/>
              <a:ext cx="148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300">
                  <a:solidFill>
                    <a:srgbClr val="FFFFFF"/>
                  </a:solidFill>
                  <a:latin typeface="Roboto"/>
                  <a:ea typeface="Roboto"/>
                  <a:cs typeface="Roboto"/>
                  <a:sym typeface="Roboto"/>
                </a:rPr>
                <a:t>Better Help</a:t>
              </a:r>
              <a:endParaRPr sz="1300">
                <a:solidFill>
                  <a:srgbClr val="FFFFFF"/>
                </a:solidFill>
                <a:latin typeface="Roboto"/>
                <a:ea typeface="Roboto"/>
                <a:cs typeface="Roboto"/>
                <a:sym typeface="Roboto"/>
              </a:endParaRPr>
            </a:p>
          </p:txBody>
        </p:sp>
      </p:grpSp>
      <p:grpSp>
        <p:nvGrpSpPr>
          <p:cNvPr id="328" name="Google Shape;328;p25"/>
          <p:cNvGrpSpPr/>
          <p:nvPr/>
        </p:nvGrpSpPr>
        <p:grpSpPr>
          <a:xfrm>
            <a:off x="1258266" y="4776292"/>
            <a:ext cx="9676410" cy="899244"/>
            <a:chOff x="943723" y="4469050"/>
            <a:chExt cx="7257489" cy="674450"/>
          </a:xfrm>
        </p:grpSpPr>
        <p:sp>
          <p:nvSpPr>
            <p:cNvPr id="329" name="Google Shape;329;p25"/>
            <p:cNvSpPr/>
            <p:nvPr/>
          </p:nvSpPr>
          <p:spPr>
            <a:xfrm>
              <a:off x="5373412" y="4469063"/>
              <a:ext cx="2827800" cy="674400"/>
            </a:xfrm>
            <a:prstGeom prst="rect">
              <a:avLst/>
            </a:prstGeom>
            <a:solidFill>
              <a:srgbClr val="701C7F"/>
            </a:solidFill>
            <a:ln>
              <a:noFill/>
            </a:ln>
          </p:spPr>
          <p:txBody>
            <a:bodyPr spcFirstLastPara="1" wrap="square" lIns="121900" tIns="121900" rIns="121900" bIns="121900" anchor="t" anchorCtr="0">
              <a:noAutofit/>
            </a:bodyPr>
            <a:lstStyle/>
            <a:p>
              <a:pPr marL="609600" lvl="0" indent="-374650" algn="l" rtl="0">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No Therapists referral</a:t>
              </a:r>
              <a:endParaRPr sz="1100">
                <a:solidFill>
                  <a:srgbClr val="FFFFFF"/>
                </a:solidFill>
                <a:latin typeface="Roboto"/>
                <a:ea typeface="Roboto"/>
                <a:cs typeface="Roboto"/>
                <a:sym typeface="Roboto"/>
              </a:endParaRPr>
            </a:p>
            <a:p>
              <a:pPr marL="609600" lvl="0" indent="-374650" algn="l" rtl="0">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Only provide Mentorship Program</a:t>
              </a:r>
              <a:endParaRPr sz="1100">
                <a:solidFill>
                  <a:srgbClr val="FFFFFF"/>
                </a:solidFill>
                <a:latin typeface="Roboto"/>
                <a:ea typeface="Roboto"/>
                <a:cs typeface="Roboto"/>
                <a:sym typeface="Roboto"/>
              </a:endParaRPr>
            </a:p>
            <a:p>
              <a:pPr marL="609600" lvl="0" indent="0" algn="l" rtl="0">
                <a:lnSpc>
                  <a:spcPct val="115000"/>
                </a:lnSpc>
                <a:spcBef>
                  <a:spcPts val="0"/>
                </a:spcBef>
                <a:spcAft>
                  <a:spcPts val="0"/>
                </a:spcAft>
                <a:buNone/>
              </a:pPr>
              <a:endParaRPr sz="1100">
                <a:solidFill>
                  <a:srgbClr val="FFFFFF"/>
                </a:solidFill>
                <a:latin typeface="Roboto"/>
                <a:ea typeface="Roboto"/>
                <a:cs typeface="Roboto"/>
                <a:sym typeface="Roboto"/>
              </a:endParaRPr>
            </a:p>
          </p:txBody>
        </p:sp>
        <p:sp>
          <p:nvSpPr>
            <p:cNvPr id="330" name="Google Shape;330;p25"/>
            <p:cNvSpPr/>
            <p:nvPr/>
          </p:nvSpPr>
          <p:spPr>
            <a:xfrm>
              <a:off x="943723" y="4469050"/>
              <a:ext cx="23799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1" name="Google Shape;331;p25"/>
            <p:cNvSpPr/>
            <p:nvPr/>
          </p:nvSpPr>
          <p:spPr>
            <a:xfrm>
              <a:off x="1632122" y="4469063"/>
              <a:ext cx="674400" cy="674400"/>
            </a:xfrm>
            <a:prstGeom prst="rtTriangle">
              <a:avLst/>
            </a:prstGeom>
            <a:solidFill>
              <a:srgbClr val="7F209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2" name="Google Shape;332;p25"/>
            <p:cNvSpPr/>
            <p:nvPr/>
          </p:nvSpPr>
          <p:spPr>
            <a:xfrm>
              <a:off x="943723" y="4469063"/>
              <a:ext cx="687600" cy="674400"/>
            </a:xfrm>
            <a:prstGeom prst="rtTriangle">
              <a:avLst/>
            </a:prstGeom>
            <a:solidFill>
              <a:srgbClr val="9225A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3" name="Google Shape;333;p25"/>
            <p:cNvSpPr/>
            <p:nvPr/>
          </p:nvSpPr>
          <p:spPr>
            <a:xfrm>
              <a:off x="3335463" y="4469063"/>
              <a:ext cx="10071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4" name="Google Shape;334;p25"/>
            <p:cNvSpPr/>
            <p:nvPr/>
          </p:nvSpPr>
          <p:spPr>
            <a:xfrm>
              <a:off x="4354429" y="4469063"/>
              <a:ext cx="10071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5" name="Google Shape;335;p25"/>
            <p:cNvSpPr/>
            <p:nvPr/>
          </p:nvSpPr>
          <p:spPr>
            <a:xfrm>
              <a:off x="1210848" y="4469107"/>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n-US" sz="2100">
                  <a:solidFill>
                    <a:srgbClr val="FFFFFF"/>
                  </a:solidFill>
                  <a:latin typeface="Roboto"/>
                  <a:ea typeface="Roboto"/>
                  <a:cs typeface="Roboto"/>
                  <a:sym typeface="Roboto"/>
                </a:rPr>
                <a:t>3</a:t>
              </a:r>
              <a:endParaRPr sz="2100">
                <a:solidFill>
                  <a:srgbClr val="FFFFFF"/>
                </a:solidFill>
                <a:latin typeface="Roboto"/>
                <a:ea typeface="Roboto"/>
                <a:cs typeface="Roboto"/>
                <a:sym typeface="Roboto"/>
              </a:endParaRPr>
            </a:p>
          </p:txBody>
        </p:sp>
        <p:sp>
          <p:nvSpPr>
            <p:cNvPr id="336" name="Google Shape;336;p25"/>
            <p:cNvSpPr/>
            <p:nvPr/>
          </p:nvSpPr>
          <p:spPr>
            <a:xfrm>
              <a:off x="1704725" y="4469100"/>
              <a:ext cx="148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300">
                  <a:solidFill>
                    <a:srgbClr val="FFFFFF"/>
                  </a:solidFill>
                  <a:latin typeface="Roboto"/>
                  <a:ea typeface="Roboto"/>
                  <a:cs typeface="Roboto"/>
                  <a:sym typeface="Roboto"/>
                </a:rPr>
                <a:t>LGBTQ MD</a:t>
              </a:r>
              <a:endParaRPr sz="1300">
                <a:solidFill>
                  <a:srgbClr val="FFFFFF"/>
                </a:solidFill>
                <a:latin typeface="Roboto"/>
                <a:ea typeface="Roboto"/>
                <a:cs typeface="Roboto"/>
                <a:sym typeface="Roboto"/>
              </a:endParaRPr>
            </a:p>
          </p:txBody>
        </p:sp>
      </p:grpSp>
      <p:grpSp>
        <p:nvGrpSpPr>
          <p:cNvPr id="337" name="Google Shape;337;p25"/>
          <p:cNvGrpSpPr/>
          <p:nvPr/>
        </p:nvGrpSpPr>
        <p:grpSpPr>
          <a:xfrm>
            <a:off x="1258266" y="2948938"/>
            <a:ext cx="9676410" cy="899244"/>
            <a:chOff x="943723" y="3098500"/>
            <a:chExt cx="7257489" cy="674450"/>
          </a:xfrm>
        </p:grpSpPr>
        <p:sp>
          <p:nvSpPr>
            <p:cNvPr id="338" name="Google Shape;338;p25"/>
            <p:cNvSpPr/>
            <p:nvPr/>
          </p:nvSpPr>
          <p:spPr>
            <a:xfrm>
              <a:off x="5373412" y="3098513"/>
              <a:ext cx="2827800" cy="674400"/>
            </a:xfrm>
            <a:prstGeom prst="rect">
              <a:avLst/>
            </a:prstGeom>
            <a:solidFill>
              <a:srgbClr val="701C7F"/>
            </a:solidFill>
            <a:ln>
              <a:noFill/>
            </a:ln>
          </p:spPr>
          <p:txBody>
            <a:bodyPr spcFirstLastPara="1" wrap="square" lIns="121900" tIns="121900" rIns="121900" bIns="121900" anchor="t" anchorCtr="0">
              <a:noAutofit/>
            </a:bodyPr>
            <a:lstStyle/>
            <a:p>
              <a:pPr marL="609600" lvl="0" indent="-374650" algn="l" rtl="0">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It has a subscription fee for $65 per week</a:t>
              </a:r>
              <a:endParaRPr sz="1100">
                <a:solidFill>
                  <a:srgbClr val="FFFFFF"/>
                </a:solidFill>
                <a:latin typeface="Roboto"/>
                <a:ea typeface="Roboto"/>
                <a:cs typeface="Roboto"/>
                <a:sym typeface="Roboto"/>
              </a:endParaRPr>
            </a:p>
            <a:p>
              <a:pPr marL="609600" lvl="0" indent="-393700" algn="l" rtl="0">
                <a:spcBef>
                  <a:spcPts val="0"/>
                </a:spcBef>
                <a:spcAft>
                  <a:spcPts val="0"/>
                </a:spcAft>
                <a:buClr>
                  <a:srgbClr val="FFFFFF"/>
                </a:buClr>
                <a:buSzPts val="1400"/>
                <a:buChar char="●"/>
              </a:pPr>
              <a:r>
                <a:rPr lang="en-US" sz="1100">
                  <a:solidFill>
                    <a:srgbClr val="FFFFFF"/>
                  </a:solidFill>
                  <a:latin typeface="Roboto"/>
                  <a:ea typeface="Roboto"/>
                  <a:cs typeface="Roboto"/>
                  <a:sym typeface="Roboto"/>
                </a:rPr>
                <a:t>Not target College students</a:t>
              </a:r>
              <a:endParaRPr sz="1100">
                <a:solidFill>
                  <a:srgbClr val="FFFFFF"/>
                </a:solidFill>
                <a:latin typeface="Roboto"/>
                <a:ea typeface="Roboto"/>
                <a:cs typeface="Roboto"/>
                <a:sym typeface="Roboto"/>
              </a:endParaRPr>
            </a:p>
            <a:p>
              <a:pPr marL="609600" lvl="0" indent="-393700" algn="l" rtl="0">
                <a:spcBef>
                  <a:spcPts val="0"/>
                </a:spcBef>
                <a:spcAft>
                  <a:spcPts val="0"/>
                </a:spcAft>
                <a:buClr>
                  <a:srgbClr val="FFFFFF"/>
                </a:buClr>
                <a:buSzPts val="1400"/>
                <a:buChar char="●"/>
              </a:pPr>
              <a:r>
                <a:rPr lang="en-US" sz="1100">
                  <a:solidFill>
                    <a:srgbClr val="FFFFFF"/>
                  </a:solidFill>
                  <a:latin typeface="Roboto"/>
                  <a:ea typeface="Roboto"/>
                  <a:cs typeface="Roboto"/>
                  <a:sym typeface="Roboto"/>
                </a:rPr>
                <a:t>Not therapists/psychologists, they provide social workers</a:t>
              </a:r>
              <a:endParaRPr sz="1100">
                <a:solidFill>
                  <a:srgbClr val="FFFFFF"/>
                </a:solidFill>
                <a:latin typeface="Roboto"/>
                <a:ea typeface="Roboto"/>
                <a:cs typeface="Roboto"/>
                <a:sym typeface="Roboto"/>
              </a:endParaRPr>
            </a:p>
          </p:txBody>
        </p:sp>
        <p:sp>
          <p:nvSpPr>
            <p:cNvPr id="339" name="Google Shape;339;p25"/>
            <p:cNvSpPr/>
            <p:nvPr/>
          </p:nvSpPr>
          <p:spPr>
            <a:xfrm>
              <a:off x="943723" y="3098500"/>
              <a:ext cx="23799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0" name="Google Shape;340;p25"/>
            <p:cNvSpPr/>
            <p:nvPr/>
          </p:nvSpPr>
          <p:spPr>
            <a:xfrm>
              <a:off x="1632122" y="3098513"/>
              <a:ext cx="674400" cy="674400"/>
            </a:xfrm>
            <a:prstGeom prst="rtTriangle">
              <a:avLst/>
            </a:prstGeom>
            <a:solidFill>
              <a:srgbClr val="7F209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1" name="Google Shape;341;p25"/>
            <p:cNvSpPr/>
            <p:nvPr/>
          </p:nvSpPr>
          <p:spPr>
            <a:xfrm>
              <a:off x="943723" y="3098513"/>
              <a:ext cx="687600" cy="674400"/>
            </a:xfrm>
            <a:prstGeom prst="rtTriangle">
              <a:avLst/>
            </a:prstGeom>
            <a:solidFill>
              <a:srgbClr val="9225A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2" name="Google Shape;342;p25"/>
            <p:cNvSpPr/>
            <p:nvPr/>
          </p:nvSpPr>
          <p:spPr>
            <a:xfrm>
              <a:off x="4354429" y="3098513"/>
              <a:ext cx="10071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3" name="Google Shape;343;p25"/>
            <p:cNvSpPr/>
            <p:nvPr/>
          </p:nvSpPr>
          <p:spPr>
            <a:xfrm>
              <a:off x="1210848" y="3098557"/>
              <a:ext cx="425700" cy="4092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None/>
              </a:pPr>
              <a:r>
                <a:rPr lang="en-US" sz="2100">
                  <a:solidFill>
                    <a:srgbClr val="FFFFFF"/>
                  </a:solidFill>
                  <a:latin typeface="Roboto"/>
                  <a:ea typeface="Roboto"/>
                  <a:cs typeface="Roboto"/>
                  <a:sym typeface="Roboto"/>
                </a:rPr>
                <a:t>1</a:t>
              </a:r>
              <a:endParaRPr sz="2100">
                <a:solidFill>
                  <a:srgbClr val="FFFFFF"/>
                </a:solidFill>
                <a:latin typeface="Roboto"/>
                <a:ea typeface="Roboto"/>
                <a:cs typeface="Roboto"/>
                <a:sym typeface="Roboto"/>
              </a:endParaRPr>
            </a:p>
          </p:txBody>
        </p:sp>
        <p:sp>
          <p:nvSpPr>
            <p:cNvPr id="344" name="Google Shape;344;p25"/>
            <p:cNvSpPr/>
            <p:nvPr/>
          </p:nvSpPr>
          <p:spPr>
            <a:xfrm>
              <a:off x="3633813" y="3230513"/>
              <a:ext cx="410400" cy="410400"/>
            </a:xfrm>
            <a:prstGeom prst="mathMultiply">
              <a:avLst>
                <a:gd name="adj1" fmla="val 5080"/>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5" name="Google Shape;345;p25"/>
            <p:cNvSpPr/>
            <p:nvPr/>
          </p:nvSpPr>
          <p:spPr>
            <a:xfrm>
              <a:off x="1704725" y="3098550"/>
              <a:ext cx="1488600" cy="67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300">
                  <a:solidFill>
                    <a:srgbClr val="FFFFFF"/>
                  </a:solidFill>
                  <a:latin typeface="Roboto"/>
                  <a:ea typeface="Roboto"/>
                  <a:cs typeface="Roboto"/>
                  <a:sym typeface="Roboto"/>
                </a:rPr>
                <a:t>Pride Counseling</a:t>
              </a:r>
              <a:endParaRPr sz="1300">
                <a:solidFill>
                  <a:srgbClr val="FFFFFF"/>
                </a:solidFill>
                <a:latin typeface="Roboto"/>
                <a:ea typeface="Roboto"/>
                <a:cs typeface="Roboto"/>
                <a:sym typeface="Roboto"/>
              </a:endParaRPr>
            </a:p>
          </p:txBody>
        </p:sp>
        <p:sp>
          <p:nvSpPr>
            <p:cNvPr id="346" name="Google Shape;346;p25"/>
            <p:cNvSpPr/>
            <p:nvPr/>
          </p:nvSpPr>
          <p:spPr>
            <a:xfrm>
              <a:off x="3335463" y="3098513"/>
              <a:ext cx="1007100" cy="674400"/>
            </a:xfrm>
            <a:prstGeom prst="rect">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7" name="Google Shape;347;p25"/>
          <p:cNvSpPr txBox="1"/>
          <p:nvPr/>
        </p:nvSpPr>
        <p:spPr>
          <a:xfrm>
            <a:off x="4594225" y="3107925"/>
            <a:ext cx="1036800" cy="5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rPr>
              <a:t>$65/</a:t>
            </a:r>
            <a:endParaRPr sz="1800" b="1">
              <a:solidFill>
                <a:srgbClr val="FFFFFF"/>
              </a:solidFill>
            </a:endParaRPr>
          </a:p>
          <a:p>
            <a:pPr marL="0" lvl="0" indent="0" algn="l" rtl="0">
              <a:spcBef>
                <a:spcPts val="0"/>
              </a:spcBef>
              <a:spcAft>
                <a:spcPts val="0"/>
              </a:spcAft>
              <a:buNone/>
            </a:pPr>
            <a:r>
              <a:rPr lang="en-US" sz="1800" b="1">
                <a:solidFill>
                  <a:srgbClr val="FFFFFF"/>
                </a:solidFill>
              </a:rPr>
              <a:t>Week</a:t>
            </a:r>
            <a:endParaRPr sz="1800" b="1">
              <a:solidFill>
                <a:srgbClr val="FFFFFF"/>
              </a:solidFill>
            </a:endParaRPr>
          </a:p>
        </p:txBody>
      </p:sp>
      <p:sp>
        <p:nvSpPr>
          <p:cNvPr id="348" name="Google Shape;348;p25"/>
          <p:cNvSpPr txBox="1"/>
          <p:nvPr/>
        </p:nvSpPr>
        <p:spPr>
          <a:xfrm>
            <a:off x="4594225" y="4075275"/>
            <a:ext cx="969900" cy="3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rPr>
              <a:t>$45/</a:t>
            </a:r>
            <a:endParaRPr sz="1800" b="1">
              <a:solidFill>
                <a:srgbClr val="FFFFFF"/>
              </a:solidFill>
            </a:endParaRPr>
          </a:p>
          <a:p>
            <a:pPr marL="0" lvl="0" indent="0" algn="l" rtl="0">
              <a:spcBef>
                <a:spcPts val="0"/>
              </a:spcBef>
              <a:spcAft>
                <a:spcPts val="0"/>
              </a:spcAft>
              <a:buNone/>
            </a:pPr>
            <a:r>
              <a:rPr lang="en-US" sz="1800" b="1">
                <a:solidFill>
                  <a:srgbClr val="FFFFFF"/>
                </a:solidFill>
              </a:rPr>
              <a:t>Week</a:t>
            </a:r>
            <a:endParaRPr sz="1800" b="1">
              <a:solidFill>
                <a:srgbClr val="FFFFFF"/>
              </a:solidFill>
            </a:endParaRPr>
          </a:p>
        </p:txBody>
      </p:sp>
      <p:sp>
        <p:nvSpPr>
          <p:cNvPr id="349" name="Google Shape;349;p25"/>
          <p:cNvSpPr txBox="1"/>
          <p:nvPr/>
        </p:nvSpPr>
        <p:spPr>
          <a:xfrm>
            <a:off x="4594225" y="4874875"/>
            <a:ext cx="899100" cy="5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FFFFFF"/>
                </a:solidFill>
              </a:rPr>
              <a:t>Free</a:t>
            </a:r>
            <a:endParaRPr sz="2400" b="1">
              <a:solidFill>
                <a:srgbClr val="FFFFFF"/>
              </a:solidFill>
            </a:endParaRPr>
          </a:p>
        </p:txBody>
      </p:sp>
      <p:sp>
        <p:nvSpPr>
          <p:cNvPr id="350" name="Google Shape;350;p25"/>
          <p:cNvSpPr txBox="1"/>
          <p:nvPr/>
        </p:nvSpPr>
        <p:spPr>
          <a:xfrm>
            <a:off x="5805900" y="3086688"/>
            <a:ext cx="969900" cy="7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Online Only</a:t>
            </a:r>
            <a:endParaRPr sz="1800">
              <a:solidFill>
                <a:srgbClr val="FFFFFF"/>
              </a:solidFill>
            </a:endParaRPr>
          </a:p>
        </p:txBody>
      </p:sp>
      <p:sp>
        <p:nvSpPr>
          <p:cNvPr id="351" name="Google Shape;351;p25"/>
          <p:cNvSpPr txBox="1"/>
          <p:nvPr/>
        </p:nvSpPr>
        <p:spPr>
          <a:xfrm>
            <a:off x="5805900" y="3975775"/>
            <a:ext cx="1342800" cy="6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Online Only</a:t>
            </a:r>
            <a:endParaRPr>
              <a:solidFill>
                <a:srgbClr val="FFFFFF"/>
              </a:solidFill>
            </a:endParaRPr>
          </a:p>
        </p:txBody>
      </p:sp>
      <p:sp>
        <p:nvSpPr>
          <p:cNvPr id="352" name="Google Shape;352;p25"/>
          <p:cNvSpPr txBox="1"/>
          <p:nvPr/>
        </p:nvSpPr>
        <p:spPr>
          <a:xfrm>
            <a:off x="5772450" y="4894713"/>
            <a:ext cx="1036800" cy="6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NONE</a:t>
            </a:r>
            <a:endParaRPr sz="1800">
              <a:solidFill>
                <a:srgbClr val="FFFFFF"/>
              </a:solidFill>
            </a:endParaRPr>
          </a:p>
        </p:txBody>
      </p:sp>
      <p:sp>
        <p:nvSpPr>
          <p:cNvPr id="353" name="Google Shape;353;p2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54" name="Google Shape;354;p25"/>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Market Size</a:t>
            </a:r>
            <a:endParaRPr/>
          </a:p>
        </p:txBody>
      </p:sp>
      <p:sp>
        <p:nvSpPr>
          <p:cNvPr id="361" name="Google Shape;361;p26"/>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grpSp>
        <p:nvGrpSpPr>
          <p:cNvPr id="362" name="Google Shape;362;p26"/>
          <p:cNvGrpSpPr/>
          <p:nvPr/>
        </p:nvGrpSpPr>
        <p:grpSpPr>
          <a:xfrm>
            <a:off x="8050499" y="3214860"/>
            <a:ext cx="3292799" cy="1845954"/>
            <a:chOff x="6038025" y="2598925"/>
            <a:chExt cx="2469661" cy="1384500"/>
          </a:xfrm>
        </p:grpSpPr>
        <p:cxnSp>
          <p:nvCxnSpPr>
            <p:cNvPr id="363" name="Google Shape;363;p26"/>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364" name="Google Shape;364;p26"/>
            <p:cNvSpPr txBox="1"/>
            <p:nvPr/>
          </p:nvSpPr>
          <p:spPr>
            <a:xfrm>
              <a:off x="6640486" y="2598925"/>
              <a:ext cx="1867200" cy="13845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600" b="1">
                  <a:latin typeface="Roboto"/>
                  <a:ea typeface="Roboto"/>
                  <a:cs typeface="Roboto"/>
                  <a:sym typeface="Roboto"/>
                </a:rPr>
                <a:t>$195.6 billion in the U.S.</a:t>
              </a:r>
              <a:endParaRPr sz="1600" b="1">
                <a:latin typeface="Roboto"/>
                <a:ea typeface="Roboto"/>
                <a:cs typeface="Roboto"/>
                <a:sym typeface="Roboto"/>
              </a:endParaRPr>
            </a:p>
            <a:p>
              <a:pPr marL="0" lvl="0" indent="0" algn="l" rtl="0">
                <a:spcBef>
                  <a:spcPts val="0"/>
                </a:spcBef>
                <a:spcAft>
                  <a:spcPts val="0"/>
                </a:spcAft>
                <a:buNone/>
              </a:pPr>
              <a:endParaRPr sz="1600" b="1">
                <a:latin typeface="Roboto"/>
                <a:ea typeface="Roboto"/>
                <a:cs typeface="Roboto"/>
                <a:sym typeface="Roboto"/>
              </a:endParaRPr>
            </a:p>
            <a:p>
              <a:pPr marL="0" marR="12192" lvl="0" indent="457200" algn="l" rtl="0">
                <a:lnSpc>
                  <a:spcPct val="115000"/>
                </a:lnSpc>
                <a:spcBef>
                  <a:spcPts val="168"/>
                </a:spcBef>
                <a:spcAft>
                  <a:spcPts val="0"/>
                </a:spcAft>
                <a:buClr>
                  <a:schemeClr val="hlink"/>
                </a:buClr>
                <a:buSzPts val="1100"/>
                <a:buFont typeface="Arial"/>
                <a:buNone/>
              </a:pPr>
              <a:r>
                <a:rPr lang="en-US" sz="1100">
                  <a:solidFill>
                    <a:schemeClr val="hlink"/>
                  </a:solidFill>
                </a:rPr>
                <a:t>By the year 2015, mental health spending was $195.6 billion in the US.  US per capita spending for mental health services in 2015 was about </a:t>
              </a:r>
              <a:r>
                <a:rPr lang="en-US" sz="1100" b="1" i="1">
                  <a:solidFill>
                    <a:schemeClr val="hlink"/>
                  </a:solidFill>
                </a:rPr>
                <a:t>$608.49 </a:t>
              </a:r>
              <a:r>
                <a:rPr lang="en-US" sz="1100">
                  <a:solidFill>
                    <a:schemeClr val="hlink"/>
                  </a:solidFill>
                </a:rPr>
                <a:t>per person.</a:t>
              </a:r>
              <a:endParaRPr sz="1100" b="1">
                <a:latin typeface="Roboto"/>
                <a:ea typeface="Roboto"/>
                <a:cs typeface="Roboto"/>
                <a:sym typeface="Roboto"/>
              </a:endParaRPr>
            </a:p>
          </p:txBody>
        </p:sp>
        <p:sp>
          <p:nvSpPr>
            <p:cNvPr id="365" name="Google Shape;365;p26"/>
            <p:cNvSpPr/>
            <p:nvPr/>
          </p:nvSpPr>
          <p:spPr>
            <a:xfrm>
              <a:off x="6424027" y="3212150"/>
              <a:ext cx="198600" cy="198300"/>
            </a:xfrm>
            <a:prstGeom prst="ellipse">
              <a:avLst/>
            </a:prstGeom>
            <a:solidFill>
              <a:srgbClr val="9225A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 name="Google Shape;366;p26"/>
            <p:cNvSpPr txBox="1"/>
            <p:nvPr/>
          </p:nvSpPr>
          <p:spPr>
            <a:xfrm>
              <a:off x="6399017" y="3156109"/>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13</a:t>
              </a:r>
              <a:endParaRPr sz="1100">
                <a:solidFill>
                  <a:srgbClr val="FFFFFF"/>
                </a:solidFill>
                <a:latin typeface="Roboto"/>
                <a:ea typeface="Roboto"/>
                <a:cs typeface="Roboto"/>
                <a:sym typeface="Roboto"/>
              </a:endParaRPr>
            </a:p>
          </p:txBody>
        </p:sp>
      </p:grpSp>
      <p:grpSp>
        <p:nvGrpSpPr>
          <p:cNvPr id="367" name="Google Shape;367;p26"/>
          <p:cNvGrpSpPr/>
          <p:nvPr/>
        </p:nvGrpSpPr>
        <p:grpSpPr>
          <a:xfrm>
            <a:off x="6543970" y="983375"/>
            <a:ext cx="4799318" cy="2447539"/>
            <a:chOff x="4908100" y="889958"/>
            <a:chExt cx="3599579" cy="1835700"/>
          </a:xfrm>
        </p:grpSpPr>
        <p:cxnSp>
          <p:nvCxnSpPr>
            <p:cNvPr id="368" name="Google Shape;368;p26"/>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369" name="Google Shape;369;p26"/>
            <p:cNvSpPr txBox="1"/>
            <p:nvPr/>
          </p:nvSpPr>
          <p:spPr>
            <a:xfrm>
              <a:off x="6640479" y="889958"/>
              <a:ext cx="1867200" cy="18357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600" b="1">
                  <a:latin typeface="Roboto"/>
                  <a:ea typeface="Roboto"/>
                  <a:cs typeface="Roboto"/>
                  <a:sym typeface="Roboto"/>
                </a:rPr>
                <a:t>20,000</a:t>
              </a:r>
              <a:r>
                <a:rPr lang="en-US" sz="1100">
                  <a:solidFill>
                    <a:srgbClr val="222222"/>
                  </a:solidFill>
                </a:rPr>
                <a:t> </a:t>
              </a:r>
              <a:r>
                <a:rPr lang="en-US" sz="1600" b="1">
                  <a:latin typeface="Roboto"/>
                  <a:ea typeface="Roboto"/>
                  <a:cs typeface="Roboto"/>
                  <a:sym typeface="Roboto"/>
                </a:rPr>
                <a:t>LGBTQ college students in Illinois</a:t>
              </a:r>
              <a:endParaRPr sz="1600" b="1">
                <a:latin typeface="Roboto"/>
                <a:ea typeface="Roboto"/>
                <a:cs typeface="Roboto"/>
                <a:sym typeface="Roboto"/>
              </a:endParaRPr>
            </a:p>
            <a:p>
              <a:pPr marL="0" lvl="0" indent="0" algn="l" rtl="0">
                <a:spcBef>
                  <a:spcPts val="0"/>
                </a:spcBef>
                <a:spcAft>
                  <a:spcPts val="0"/>
                </a:spcAft>
                <a:buNone/>
              </a:pPr>
              <a:endParaRPr sz="1600" b="1">
                <a:latin typeface="Roboto"/>
                <a:ea typeface="Roboto"/>
                <a:cs typeface="Roboto"/>
                <a:sym typeface="Roboto"/>
              </a:endParaRPr>
            </a:p>
            <a:p>
              <a:pPr marL="0" marR="12192" lvl="0" indent="457200" algn="l" rtl="0">
                <a:lnSpc>
                  <a:spcPct val="115000"/>
                </a:lnSpc>
                <a:spcBef>
                  <a:spcPts val="168"/>
                </a:spcBef>
                <a:spcAft>
                  <a:spcPts val="0"/>
                </a:spcAft>
                <a:buClr>
                  <a:schemeClr val="hlink"/>
                </a:buClr>
                <a:buSzPts val="1100"/>
                <a:buFont typeface="Arial"/>
                <a:buNone/>
              </a:pPr>
              <a:r>
                <a:rPr lang="en-US" sz="1100">
                  <a:solidFill>
                    <a:srgbClr val="222222"/>
                  </a:solidFill>
                </a:rPr>
                <a:t>there are approximately 0.44 million enrolled college students in 2018. Given the 4.5% rate, the market size is about 20,000 LGBTQ college students in Illinois. </a:t>
              </a:r>
              <a:endParaRPr sz="1100">
                <a:solidFill>
                  <a:srgbClr val="222222"/>
                </a:solidFill>
              </a:endParaRPr>
            </a:p>
            <a:p>
              <a:pPr marL="0" lvl="0" indent="0" algn="l" rtl="0">
                <a:spcBef>
                  <a:spcPts val="0"/>
                </a:spcBef>
                <a:spcAft>
                  <a:spcPts val="2100"/>
                </a:spcAft>
                <a:buNone/>
              </a:pPr>
              <a:endParaRPr sz="1100">
                <a:latin typeface="Roboto"/>
                <a:ea typeface="Roboto"/>
                <a:cs typeface="Roboto"/>
                <a:sym typeface="Roboto"/>
              </a:endParaRPr>
            </a:p>
          </p:txBody>
        </p:sp>
        <p:sp>
          <p:nvSpPr>
            <p:cNvPr id="370" name="Google Shape;370;p26"/>
            <p:cNvSpPr/>
            <p:nvPr/>
          </p:nvSpPr>
          <p:spPr>
            <a:xfrm>
              <a:off x="6427830" y="1493307"/>
              <a:ext cx="198600" cy="198300"/>
            </a:xfrm>
            <a:prstGeom prst="ellipse">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 name="Google Shape;371;p26"/>
            <p:cNvSpPr txBox="1"/>
            <p:nvPr/>
          </p:nvSpPr>
          <p:spPr>
            <a:xfrm>
              <a:off x="6402820" y="1436790"/>
              <a:ext cx="247500" cy="312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2100"/>
                </a:spcAft>
                <a:buNone/>
              </a:pPr>
              <a:r>
                <a:rPr lang="en-US" sz="1100">
                  <a:solidFill>
                    <a:srgbClr val="FFFFFF"/>
                  </a:solidFill>
                  <a:latin typeface="Roboto"/>
                  <a:ea typeface="Roboto"/>
                  <a:cs typeface="Roboto"/>
                  <a:sym typeface="Roboto"/>
                </a:rPr>
                <a:t>3133</a:t>
              </a:r>
              <a:endParaRPr sz="1100">
                <a:solidFill>
                  <a:srgbClr val="FFFFFF"/>
                </a:solidFill>
                <a:latin typeface="Roboto"/>
                <a:ea typeface="Roboto"/>
                <a:cs typeface="Roboto"/>
                <a:sym typeface="Roboto"/>
              </a:endParaRPr>
            </a:p>
          </p:txBody>
        </p:sp>
      </p:grpSp>
      <p:grpSp>
        <p:nvGrpSpPr>
          <p:cNvPr id="372" name="Google Shape;372;p26"/>
          <p:cNvGrpSpPr/>
          <p:nvPr/>
        </p:nvGrpSpPr>
        <p:grpSpPr>
          <a:xfrm>
            <a:off x="3752692" y="1260962"/>
            <a:ext cx="4686298" cy="4335895"/>
            <a:chOff x="2991269" y="1153325"/>
            <a:chExt cx="3514811" cy="3252003"/>
          </a:xfrm>
        </p:grpSpPr>
        <p:sp>
          <p:nvSpPr>
            <p:cNvPr id="373" name="Google Shape;373;p26"/>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374" name="Google Shape;374;p26"/>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551561"/>
            </a:solidFill>
            <a:ln>
              <a:noFill/>
            </a:ln>
          </p:spPr>
        </p:sp>
        <p:sp>
          <p:nvSpPr>
            <p:cNvPr id="375" name="Google Shape;375;p26"/>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9225A5"/>
            </a:solidFill>
            <a:ln>
              <a:noFill/>
            </a:ln>
          </p:spPr>
        </p:sp>
        <p:sp>
          <p:nvSpPr>
            <p:cNvPr id="376" name="Google Shape;376;p26"/>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77" name="Google Shape;377;p26"/>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551561"/>
            </a:solidFill>
            <a:ln>
              <a:noFill/>
            </a:ln>
          </p:spPr>
        </p:sp>
        <p:sp>
          <p:nvSpPr>
            <p:cNvPr id="378" name="Google Shape;378;p26"/>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761E86"/>
            </a:solidFill>
            <a:ln>
              <a:noFill/>
            </a:ln>
          </p:spPr>
        </p:sp>
        <p:sp>
          <p:nvSpPr>
            <p:cNvPr id="379" name="Google Shape;379;p26"/>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551561"/>
            </a:solidFill>
            <a:ln>
              <a:noFill/>
            </a:ln>
          </p:spPr>
        </p:sp>
        <p:sp>
          <p:nvSpPr>
            <p:cNvPr id="380" name="Google Shape;380;p26"/>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sp>
      </p:grpSp>
      <p:grpSp>
        <p:nvGrpSpPr>
          <p:cNvPr id="381" name="Google Shape;381;p26"/>
          <p:cNvGrpSpPr/>
          <p:nvPr/>
        </p:nvGrpSpPr>
        <p:grpSpPr>
          <a:xfrm>
            <a:off x="848407" y="1284172"/>
            <a:ext cx="3992872" cy="2024123"/>
            <a:chOff x="636321" y="1168528"/>
            <a:chExt cx="2994729" cy="1518130"/>
          </a:xfrm>
        </p:grpSpPr>
        <p:sp>
          <p:nvSpPr>
            <p:cNvPr id="382" name="Google Shape;382;p26"/>
            <p:cNvSpPr txBox="1"/>
            <p:nvPr/>
          </p:nvSpPr>
          <p:spPr>
            <a:xfrm>
              <a:off x="636321" y="1168528"/>
              <a:ext cx="1867200" cy="1384500"/>
            </a:xfrm>
            <a:prstGeom prst="rect">
              <a:avLst/>
            </a:prstGeom>
            <a:noFill/>
            <a:ln>
              <a:noFill/>
            </a:ln>
          </p:spPr>
          <p:txBody>
            <a:bodyPr spcFirstLastPara="1" wrap="square" lIns="121900" tIns="121900" rIns="121900" bIns="121900" anchor="ctr" anchorCtr="0">
              <a:noAutofit/>
            </a:bodyPr>
            <a:lstStyle/>
            <a:p>
              <a:pPr marL="0" marR="12192" lvl="0" indent="0" algn="l" rtl="0">
                <a:lnSpc>
                  <a:spcPct val="115000"/>
                </a:lnSpc>
                <a:spcBef>
                  <a:spcPts val="168"/>
                </a:spcBef>
                <a:spcAft>
                  <a:spcPts val="0"/>
                </a:spcAft>
                <a:buNone/>
              </a:pPr>
              <a:r>
                <a:rPr lang="en-US" b="1">
                  <a:solidFill>
                    <a:srgbClr val="222222"/>
                  </a:solidFill>
                </a:rPr>
                <a:t> 0.9 million LGBT College</a:t>
              </a:r>
              <a:endParaRPr b="1">
                <a:solidFill>
                  <a:srgbClr val="222222"/>
                </a:solidFill>
              </a:endParaRPr>
            </a:p>
            <a:p>
              <a:pPr marL="0" marR="12192" lvl="0" indent="457200" algn="l" rtl="0">
                <a:lnSpc>
                  <a:spcPct val="115000"/>
                </a:lnSpc>
                <a:spcBef>
                  <a:spcPts val="168"/>
                </a:spcBef>
                <a:spcAft>
                  <a:spcPts val="0"/>
                </a:spcAft>
                <a:buNone/>
              </a:pPr>
              <a:endParaRPr sz="1100">
                <a:solidFill>
                  <a:schemeClr val="hlink"/>
                </a:solidFill>
              </a:endParaRPr>
            </a:p>
            <a:p>
              <a:pPr marL="0" marR="12192" lvl="0" indent="457200" algn="l" rtl="0">
                <a:lnSpc>
                  <a:spcPct val="115000"/>
                </a:lnSpc>
                <a:spcBef>
                  <a:spcPts val="168"/>
                </a:spcBef>
                <a:spcAft>
                  <a:spcPts val="0"/>
                </a:spcAft>
                <a:buNone/>
              </a:pPr>
              <a:r>
                <a:rPr lang="en-US" sz="1100">
                  <a:solidFill>
                    <a:schemeClr val="hlink"/>
                  </a:solidFill>
                </a:rPr>
                <a:t>19.9 million students are attending to American colleges.According to the </a:t>
              </a:r>
              <a:r>
                <a:rPr lang="en-US" sz="1100">
                  <a:solidFill>
                    <a:srgbClr val="222222"/>
                  </a:solidFill>
                </a:rPr>
                <a:t>Gallup poll, a conservative rate of LGBT rate for the US is about 4.5%.</a:t>
              </a:r>
              <a:endParaRPr sz="1600" b="1">
                <a:latin typeface="Roboto"/>
                <a:ea typeface="Roboto"/>
                <a:cs typeface="Roboto"/>
                <a:sym typeface="Roboto"/>
              </a:endParaRPr>
            </a:p>
            <a:p>
              <a:pPr marL="0" lvl="0" indent="0" algn="r" rtl="0">
                <a:spcBef>
                  <a:spcPts val="0"/>
                </a:spcBef>
                <a:spcAft>
                  <a:spcPts val="2100"/>
                </a:spcAft>
                <a:buNone/>
              </a:pPr>
              <a:endParaRPr sz="1100" b="1">
                <a:latin typeface="Roboto"/>
                <a:ea typeface="Roboto"/>
                <a:cs typeface="Roboto"/>
                <a:sym typeface="Roboto"/>
              </a:endParaRPr>
            </a:p>
          </p:txBody>
        </p:sp>
        <p:cxnSp>
          <p:nvCxnSpPr>
            <p:cNvPr id="383" name="Google Shape;383;p26"/>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384" name="Google Shape;384;p26"/>
            <p:cNvSpPr/>
            <p:nvPr/>
          </p:nvSpPr>
          <p:spPr>
            <a:xfrm>
              <a:off x="2523501" y="2431050"/>
              <a:ext cx="198600" cy="198300"/>
            </a:xfrm>
            <a:prstGeom prst="ellipse">
              <a:avLst/>
            </a:prstGeom>
            <a:solidFill>
              <a:srgbClr val="761E8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26"/>
            <p:cNvSpPr txBox="1"/>
            <p:nvPr/>
          </p:nvSpPr>
          <p:spPr>
            <a:xfrm>
              <a:off x="2498491" y="2373759"/>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2</a:t>
              </a:r>
              <a:endParaRPr sz="1100">
                <a:solidFill>
                  <a:srgbClr val="FFFFFF"/>
                </a:solidFill>
                <a:latin typeface="Roboto"/>
                <a:ea typeface="Roboto"/>
                <a:cs typeface="Roboto"/>
                <a:sym typeface="Roboto"/>
              </a:endParaRPr>
            </a:p>
          </p:txBody>
        </p:sp>
      </p:grpSp>
      <p:grpSp>
        <p:nvGrpSpPr>
          <p:cNvPr id="386" name="Google Shape;386;p26"/>
          <p:cNvGrpSpPr/>
          <p:nvPr/>
        </p:nvGrpSpPr>
        <p:grpSpPr>
          <a:xfrm>
            <a:off x="587091" y="2842215"/>
            <a:ext cx="2747276" cy="2909400"/>
            <a:chOff x="2961500" y="961400"/>
            <a:chExt cx="3221100" cy="3220500"/>
          </a:xfrm>
        </p:grpSpPr>
        <p:sp>
          <p:nvSpPr>
            <p:cNvPr id="387" name="Google Shape;387;p26"/>
            <p:cNvSpPr/>
            <p:nvPr/>
          </p:nvSpPr>
          <p:spPr>
            <a:xfrm>
              <a:off x="2961500" y="961400"/>
              <a:ext cx="3221100" cy="3220500"/>
            </a:xfrm>
            <a:prstGeom prst="ellipse">
              <a:avLst/>
            </a:prstGeom>
            <a:solidFill>
              <a:srgbClr val="761E8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26"/>
            <p:cNvSpPr txBox="1"/>
            <p:nvPr/>
          </p:nvSpPr>
          <p:spPr>
            <a:xfrm>
              <a:off x="3782900" y="1200950"/>
              <a:ext cx="1578000" cy="744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20,000 LGBTQ College Student</a:t>
              </a:r>
              <a:endParaRPr sz="1300">
                <a:solidFill>
                  <a:srgbClr val="FFFFFF"/>
                </a:solidFill>
                <a:latin typeface="Roboto"/>
                <a:ea typeface="Roboto"/>
                <a:cs typeface="Roboto"/>
                <a:sym typeface="Roboto"/>
              </a:endParaRPr>
            </a:p>
          </p:txBody>
        </p:sp>
      </p:grpSp>
      <p:grpSp>
        <p:nvGrpSpPr>
          <p:cNvPr id="389" name="Google Shape;389;p26"/>
          <p:cNvGrpSpPr/>
          <p:nvPr/>
        </p:nvGrpSpPr>
        <p:grpSpPr>
          <a:xfrm>
            <a:off x="775609" y="3825330"/>
            <a:ext cx="2370258" cy="1926288"/>
            <a:chOff x="2640192" y="1742384"/>
            <a:chExt cx="2195700" cy="2195700"/>
          </a:xfrm>
        </p:grpSpPr>
        <p:sp>
          <p:nvSpPr>
            <p:cNvPr id="390" name="Google Shape;390;p26"/>
            <p:cNvSpPr/>
            <p:nvPr/>
          </p:nvSpPr>
          <p:spPr>
            <a:xfrm>
              <a:off x="2640192" y="1742384"/>
              <a:ext cx="2195700" cy="2195700"/>
            </a:xfrm>
            <a:prstGeom prst="ellipse">
              <a:avLst/>
            </a:prstGeom>
            <a:solidFill>
              <a:srgbClr val="9225A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26"/>
            <p:cNvSpPr txBox="1"/>
            <p:nvPr/>
          </p:nvSpPr>
          <p:spPr>
            <a:xfrm>
              <a:off x="2999439" y="2666674"/>
              <a:ext cx="1477200" cy="534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200">
                  <a:solidFill>
                    <a:srgbClr val="222222"/>
                  </a:solidFill>
                  <a:highlight>
                    <a:srgbClr val="FFFFFF"/>
                  </a:highlight>
                </a:rPr>
                <a:t>1/10 of penetration rate </a:t>
              </a:r>
              <a:endParaRPr sz="1200">
                <a:solidFill>
                  <a:srgbClr val="222222"/>
                </a:solidFill>
                <a:highlight>
                  <a:srgbClr val="FFFFFF"/>
                </a:highlight>
              </a:endParaRPr>
            </a:p>
            <a:p>
              <a:pPr marL="0" lvl="0" indent="0" algn="ctr" rtl="0">
                <a:spcBef>
                  <a:spcPts val="0"/>
                </a:spcBef>
                <a:spcAft>
                  <a:spcPts val="0"/>
                </a:spcAft>
                <a:buNone/>
              </a:pPr>
              <a:r>
                <a:rPr lang="en-US" sz="1200">
                  <a:solidFill>
                    <a:srgbClr val="222222"/>
                  </a:solidFill>
                  <a:highlight>
                    <a:srgbClr val="FFFFFF"/>
                  </a:highlight>
                </a:rPr>
                <a:t>=2000 LGBTQ Collge Clients</a:t>
              </a:r>
              <a:endParaRPr sz="1200">
                <a:solidFill>
                  <a:srgbClr val="222222"/>
                </a:solidFill>
                <a:highlight>
                  <a:srgbClr val="FFFFFF"/>
                </a:highlight>
              </a:endParaRPr>
            </a:p>
          </p:txBody>
        </p:sp>
      </p:grpSp>
      <p:sp>
        <p:nvSpPr>
          <p:cNvPr id="392" name="Google Shape;392;p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93" name="Google Shape;393;p26"/>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Preliminary cost </a:t>
            </a:r>
            <a:endParaRPr/>
          </a:p>
        </p:txBody>
      </p:sp>
      <p:sp>
        <p:nvSpPr>
          <p:cNvPr id="400" name="Google Shape;400;p27"/>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401" name="Google Shape;401;p27"/>
          <p:cNvSpPr/>
          <p:nvPr/>
        </p:nvSpPr>
        <p:spPr>
          <a:xfrm>
            <a:off x="4361598" y="1951084"/>
            <a:ext cx="3465600" cy="2665200"/>
          </a:xfrm>
          <a:prstGeom prst="triangle">
            <a:avLst>
              <a:gd name="adj" fmla="val 50000"/>
            </a:avLst>
          </a:prstGeom>
          <a:solidFill>
            <a:srgbClr val="D686E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2" name="Google Shape;402;p27"/>
          <p:cNvSpPr txBox="1"/>
          <p:nvPr/>
        </p:nvSpPr>
        <p:spPr>
          <a:xfrm>
            <a:off x="5132478" y="3374125"/>
            <a:ext cx="1924800" cy="10725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600" b="1">
                <a:solidFill>
                  <a:srgbClr val="701C7F"/>
                </a:solidFill>
                <a:latin typeface="Roboto"/>
                <a:ea typeface="Roboto"/>
                <a:cs typeface="Roboto"/>
                <a:sym typeface="Roboto"/>
              </a:rPr>
              <a:t>Initial Total Cost:</a:t>
            </a:r>
            <a:endParaRPr sz="1600" b="1">
              <a:solidFill>
                <a:srgbClr val="701C7F"/>
              </a:solidFill>
              <a:latin typeface="Roboto"/>
              <a:ea typeface="Roboto"/>
              <a:cs typeface="Roboto"/>
              <a:sym typeface="Roboto"/>
            </a:endParaRPr>
          </a:p>
          <a:p>
            <a:pPr marL="0" lvl="0" indent="0" algn="ctr" rtl="0">
              <a:lnSpc>
                <a:spcPct val="115000"/>
              </a:lnSpc>
              <a:spcBef>
                <a:spcPts val="0"/>
              </a:spcBef>
              <a:spcAft>
                <a:spcPts val="0"/>
              </a:spcAft>
              <a:buNone/>
            </a:pPr>
            <a:r>
              <a:rPr lang="en-US" sz="1600" b="1">
                <a:solidFill>
                  <a:srgbClr val="701C7F"/>
                </a:solidFill>
                <a:latin typeface="Roboto"/>
                <a:ea typeface="Roboto"/>
                <a:cs typeface="Roboto"/>
                <a:sym typeface="Roboto"/>
              </a:rPr>
              <a:t>$65,000</a:t>
            </a:r>
            <a:endParaRPr sz="1600" b="1">
              <a:solidFill>
                <a:srgbClr val="701C7F"/>
              </a:solidFill>
              <a:latin typeface="Roboto"/>
              <a:ea typeface="Roboto"/>
              <a:cs typeface="Roboto"/>
              <a:sym typeface="Roboto"/>
            </a:endParaRPr>
          </a:p>
          <a:p>
            <a:pPr marL="0" lvl="0" indent="0" algn="ctr" rtl="0">
              <a:lnSpc>
                <a:spcPct val="115000"/>
              </a:lnSpc>
              <a:spcBef>
                <a:spcPts val="0"/>
              </a:spcBef>
              <a:spcAft>
                <a:spcPts val="0"/>
              </a:spcAft>
              <a:buNone/>
            </a:pPr>
            <a:endParaRPr sz="1600" b="1">
              <a:solidFill>
                <a:srgbClr val="701C7F"/>
              </a:solidFill>
              <a:latin typeface="Roboto"/>
              <a:ea typeface="Roboto"/>
              <a:cs typeface="Roboto"/>
              <a:sym typeface="Roboto"/>
            </a:endParaRPr>
          </a:p>
        </p:txBody>
      </p:sp>
      <p:grpSp>
        <p:nvGrpSpPr>
          <p:cNvPr id="403" name="Google Shape;403;p27"/>
          <p:cNvGrpSpPr/>
          <p:nvPr/>
        </p:nvGrpSpPr>
        <p:grpSpPr>
          <a:xfrm>
            <a:off x="4930629" y="4212861"/>
            <a:ext cx="3266410" cy="1052031"/>
            <a:chOff x="3698064" y="3159725"/>
            <a:chExt cx="2449869" cy="789043"/>
          </a:xfrm>
        </p:grpSpPr>
        <p:sp>
          <p:nvSpPr>
            <p:cNvPr id="404" name="Google Shape;404;p27"/>
            <p:cNvSpPr/>
            <p:nvPr/>
          </p:nvSpPr>
          <p:spPr>
            <a:xfrm rot="10800000">
              <a:off x="3698064" y="3575617"/>
              <a:ext cx="1740900" cy="125400"/>
            </a:xfrm>
            <a:prstGeom prst="rightArrow">
              <a:avLst>
                <a:gd name="adj1" fmla="val 25514"/>
                <a:gd name="adj2" fmla="val 64322"/>
              </a:avLst>
            </a:prstGeom>
            <a:solidFill>
              <a:srgbClr val="761E8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5" name="Google Shape;405;p27"/>
            <p:cNvSpPr txBox="1"/>
            <p:nvPr/>
          </p:nvSpPr>
          <p:spPr>
            <a:xfrm rot="620">
              <a:off x="3771608" y="3655818"/>
              <a:ext cx="1662900" cy="2928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100">
                  <a:solidFill>
                    <a:srgbClr val="761E86"/>
                  </a:solidFill>
                </a:rPr>
                <a:t>Reoccurring: Human Capital $5000 *3 = $15,000</a:t>
              </a:r>
              <a:endParaRPr sz="1100">
                <a:solidFill>
                  <a:srgbClr val="761E86"/>
                </a:solidFill>
              </a:endParaRPr>
            </a:p>
          </p:txBody>
        </p:sp>
        <p:sp>
          <p:nvSpPr>
            <p:cNvPr id="406" name="Google Shape;406;p27"/>
            <p:cNvSpPr/>
            <p:nvPr/>
          </p:nvSpPr>
          <p:spPr>
            <a:xfrm>
              <a:off x="5582733" y="3159725"/>
              <a:ext cx="565200" cy="565500"/>
            </a:xfrm>
            <a:prstGeom prst="ellipse">
              <a:avLst/>
            </a:prstGeom>
            <a:solidFill>
              <a:srgbClr val="761E86"/>
            </a:solidFill>
            <a:ln>
              <a:noFill/>
            </a:ln>
            <a:effectLst>
              <a:outerShdw blurRad="57150" dist="19050" dir="5400000" algn="bl" rotWithShape="0">
                <a:srgbClr val="212121">
                  <a:alpha val="38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Roboto Medium"/>
                  <a:ea typeface="Roboto Medium"/>
                  <a:cs typeface="Roboto Medium"/>
                  <a:sym typeface="Roboto Medium"/>
                </a:rPr>
                <a:t>02</a:t>
              </a:r>
              <a:endParaRPr sz="1600">
                <a:solidFill>
                  <a:srgbClr val="FFFFFF"/>
                </a:solidFill>
                <a:latin typeface="Roboto Medium"/>
                <a:ea typeface="Roboto Medium"/>
                <a:cs typeface="Roboto Medium"/>
                <a:sym typeface="Roboto Medium"/>
              </a:endParaRPr>
            </a:p>
          </p:txBody>
        </p:sp>
      </p:grpSp>
      <p:grpSp>
        <p:nvGrpSpPr>
          <p:cNvPr id="407" name="Google Shape;407;p27"/>
          <p:cNvGrpSpPr/>
          <p:nvPr/>
        </p:nvGrpSpPr>
        <p:grpSpPr>
          <a:xfrm>
            <a:off x="3867376" y="1951079"/>
            <a:ext cx="1842781" cy="3015763"/>
            <a:chOff x="2900604" y="1463346"/>
            <a:chExt cx="1382121" cy="2261879"/>
          </a:xfrm>
        </p:grpSpPr>
        <p:sp>
          <p:nvSpPr>
            <p:cNvPr id="408" name="Google Shape;408;p27"/>
            <p:cNvSpPr/>
            <p:nvPr/>
          </p:nvSpPr>
          <p:spPr>
            <a:xfrm rot="-3360517">
              <a:off x="2960437" y="2297046"/>
              <a:ext cx="1629676" cy="125310"/>
            </a:xfrm>
            <a:prstGeom prst="rightArrow">
              <a:avLst>
                <a:gd name="adj1" fmla="val 25514"/>
                <a:gd name="adj2" fmla="val 64322"/>
              </a:avLst>
            </a:prstGeom>
            <a:solidFill>
              <a:srgbClr val="9225A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27"/>
            <p:cNvSpPr txBox="1"/>
            <p:nvPr/>
          </p:nvSpPr>
          <p:spPr>
            <a:xfrm rot="-3365016">
              <a:off x="2654189" y="2089294"/>
              <a:ext cx="1664030" cy="292803"/>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100" b="1">
                  <a:solidFill>
                    <a:srgbClr val="9225A5"/>
                  </a:solidFill>
                  <a:latin typeface="Roboto"/>
                  <a:ea typeface="Roboto"/>
                  <a:cs typeface="Roboto"/>
                  <a:sym typeface="Roboto"/>
                </a:rPr>
                <a:t>Office Supply &amp; Marketing cost: $5000</a:t>
              </a:r>
              <a:endParaRPr sz="1100">
                <a:solidFill>
                  <a:srgbClr val="9225A5"/>
                </a:solidFill>
              </a:endParaRPr>
            </a:p>
          </p:txBody>
        </p:sp>
        <p:sp>
          <p:nvSpPr>
            <p:cNvPr id="410" name="Google Shape;410;p27"/>
            <p:cNvSpPr/>
            <p:nvPr/>
          </p:nvSpPr>
          <p:spPr>
            <a:xfrm>
              <a:off x="3058183" y="3159725"/>
              <a:ext cx="565200" cy="565500"/>
            </a:xfrm>
            <a:prstGeom prst="ellipse">
              <a:avLst/>
            </a:prstGeom>
            <a:solidFill>
              <a:srgbClr val="9225A5"/>
            </a:solidFill>
            <a:ln>
              <a:noFill/>
            </a:ln>
            <a:effectLst>
              <a:outerShdw blurRad="57150" dist="19050" dir="5400000" algn="bl" rotWithShape="0">
                <a:srgbClr val="212121">
                  <a:alpha val="38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Roboto Medium"/>
                  <a:ea typeface="Roboto Medium"/>
                  <a:cs typeface="Roboto Medium"/>
                  <a:sym typeface="Roboto Medium"/>
                </a:rPr>
                <a:t>03</a:t>
              </a:r>
              <a:endParaRPr sz="1600">
                <a:solidFill>
                  <a:srgbClr val="FFFFFF"/>
                </a:solidFill>
                <a:latin typeface="Roboto Medium"/>
                <a:ea typeface="Roboto Medium"/>
                <a:cs typeface="Roboto Medium"/>
                <a:sym typeface="Roboto Medium"/>
              </a:endParaRPr>
            </a:p>
          </p:txBody>
        </p:sp>
      </p:grpSp>
      <p:grpSp>
        <p:nvGrpSpPr>
          <p:cNvPr id="411" name="Google Shape;411;p27"/>
          <p:cNvGrpSpPr/>
          <p:nvPr/>
        </p:nvGrpSpPr>
        <p:grpSpPr>
          <a:xfrm>
            <a:off x="5718134" y="1597427"/>
            <a:ext cx="2674569" cy="2482602"/>
            <a:chOff x="4288708" y="1198100"/>
            <a:chExt cx="2005977" cy="1861998"/>
          </a:xfrm>
        </p:grpSpPr>
        <p:sp>
          <p:nvSpPr>
            <p:cNvPr id="412" name="Google Shape;412;p27"/>
            <p:cNvSpPr/>
            <p:nvPr/>
          </p:nvSpPr>
          <p:spPr>
            <a:xfrm rot="3420919">
              <a:off x="4575050" y="2300047"/>
              <a:ext cx="1581515" cy="125402"/>
            </a:xfrm>
            <a:prstGeom prst="rightArrow">
              <a:avLst>
                <a:gd name="adj1" fmla="val 25514"/>
                <a:gd name="adj2" fmla="val 64322"/>
              </a:avLst>
            </a:prstGeom>
            <a:solidFill>
              <a:srgbClr val="5515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3" name="Google Shape;413;p27"/>
            <p:cNvSpPr/>
            <p:nvPr/>
          </p:nvSpPr>
          <p:spPr>
            <a:xfrm>
              <a:off x="4288708" y="1198100"/>
              <a:ext cx="565200" cy="565500"/>
            </a:xfrm>
            <a:prstGeom prst="ellipse">
              <a:avLst/>
            </a:prstGeom>
            <a:solidFill>
              <a:srgbClr val="551561"/>
            </a:solidFill>
            <a:ln>
              <a:noFill/>
            </a:ln>
            <a:effectLst>
              <a:outerShdw blurRad="57150" dist="19050" dir="5400000" algn="bl" rotWithShape="0">
                <a:srgbClr val="212121">
                  <a:alpha val="38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Roboto Medium"/>
                  <a:ea typeface="Roboto Medium"/>
                  <a:cs typeface="Roboto Medium"/>
                  <a:sym typeface="Roboto Medium"/>
                </a:rPr>
                <a:t>01</a:t>
              </a:r>
              <a:endParaRPr sz="1600">
                <a:solidFill>
                  <a:srgbClr val="FFFFFF"/>
                </a:solidFill>
                <a:latin typeface="Roboto Medium"/>
                <a:ea typeface="Roboto Medium"/>
                <a:cs typeface="Roboto Medium"/>
                <a:sym typeface="Roboto Medium"/>
              </a:endParaRPr>
            </a:p>
          </p:txBody>
        </p:sp>
        <p:sp>
          <p:nvSpPr>
            <p:cNvPr id="414" name="Google Shape;414;p27"/>
            <p:cNvSpPr txBox="1"/>
            <p:nvPr/>
          </p:nvSpPr>
          <p:spPr>
            <a:xfrm rot="3420634">
              <a:off x="4879196" y="1982678"/>
              <a:ext cx="1673878" cy="292822"/>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100" b="1">
                  <a:solidFill>
                    <a:srgbClr val="551561"/>
                  </a:solidFill>
                  <a:latin typeface="Roboto"/>
                  <a:ea typeface="Roboto"/>
                  <a:cs typeface="Roboto"/>
                  <a:sym typeface="Roboto"/>
                </a:rPr>
                <a:t>Sunking Cost: Web Design &amp;</a:t>
              </a:r>
              <a:endParaRPr sz="1100" b="1">
                <a:solidFill>
                  <a:srgbClr val="551561"/>
                </a:solidFill>
                <a:latin typeface="Roboto"/>
                <a:ea typeface="Roboto"/>
                <a:cs typeface="Roboto"/>
                <a:sym typeface="Roboto"/>
              </a:endParaRPr>
            </a:p>
            <a:p>
              <a:pPr marL="0" lvl="0" indent="0" algn="l" rtl="0">
                <a:lnSpc>
                  <a:spcPct val="115000"/>
                </a:lnSpc>
                <a:spcBef>
                  <a:spcPts val="0"/>
                </a:spcBef>
                <a:spcAft>
                  <a:spcPts val="0"/>
                </a:spcAft>
                <a:buNone/>
              </a:pPr>
              <a:r>
                <a:rPr lang="en-US" sz="1100" b="1">
                  <a:solidFill>
                    <a:srgbClr val="551561"/>
                  </a:solidFill>
                  <a:latin typeface="Roboto"/>
                  <a:ea typeface="Roboto"/>
                  <a:cs typeface="Roboto"/>
                  <a:sym typeface="Roboto"/>
                </a:rPr>
                <a:t>IOS/Android App Design: $35.000</a:t>
              </a:r>
              <a:endParaRPr sz="1100" b="1">
                <a:solidFill>
                  <a:srgbClr val="551561"/>
                </a:solidFill>
                <a:latin typeface="Roboto"/>
                <a:ea typeface="Roboto"/>
                <a:cs typeface="Roboto"/>
                <a:sym typeface="Roboto"/>
              </a:endParaRPr>
            </a:p>
          </p:txBody>
        </p:sp>
      </p:grpSp>
      <p:sp>
        <p:nvSpPr>
          <p:cNvPr id="415" name="Google Shape;415;p2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14</a:t>
            </a:fld>
            <a:endParaRPr/>
          </a:p>
        </p:txBody>
      </p:sp>
      <p:pic>
        <p:nvPicPr>
          <p:cNvPr id="416" name="Google Shape;416;p27"/>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8"/>
          <p:cNvSpPr txBox="1">
            <a:spLocks noGrp="1"/>
          </p:cNvSpPr>
          <p:nvPr>
            <p:ph type="title"/>
          </p:nvPr>
        </p:nvSpPr>
        <p:spPr>
          <a:xfrm>
            <a:off x="1111625" y="106275"/>
            <a:ext cx="10515600" cy="8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t>Next Step Forward: Build a community for Social Support</a:t>
            </a:r>
            <a:endParaRPr sz="3600"/>
          </a:p>
        </p:txBody>
      </p:sp>
      <p:sp>
        <p:nvSpPr>
          <p:cNvPr id="423" name="Google Shape;423;p28"/>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424" name="Google Shape;424;p28"/>
          <p:cNvSpPr/>
          <p:nvPr/>
        </p:nvSpPr>
        <p:spPr>
          <a:xfrm rot="-711049">
            <a:off x="8620960" y="3502996"/>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5" name="Google Shape;425;p28"/>
          <p:cNvSpPr/>
          <p:nvPr/>
        </p:nvSpPr>
        <p:spPr>
          <a:xfrm rot="711049" flipH="1">
            <a:off x="6908076" y="3502996"/>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26" name="Google Shape;426;p28"/>
          <p:cNvGrpSpPr/>
          <p:nvPr/>
        </p:nvGrpSpPr>
        <p:grpSpPr>
          <a:xfrm>
            <a:off x="7448040" y="3577574"/>
            <a:ext cx="2283543" cy="1640912"/>
            <a:chOff x="5796625" y="2541798"/>
            <a:chExt cx="1712700" cy="1230715"/>
          </a:xfrm>
        </p:grpSpPr>
        <p:sp>
          <p:nvSpPr>
            <p:cNvPr id="427" name="Google Shape;427;p28"/>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8" name="Google Shape;428;p28"/>
            <p:cNvSpPr txBox="1"/>
            <p:nvPr/>
          </p:nvSpPr>
          <p:spPr>
            <a:xfrm>
              <a:off x="6296613" y="2735584"/>
              <a:ext cx="6969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5E5E5E"/>
                  </a:solidFill>
                  <a:latin typeface="Roboto"/>
                  <a:ea typeface="Roboto"/>
                  <a:cs typeface="Roboto"/>
                  <a:sym typeface="Roboto"/>
                </a:rPr>
                <a:t>Live Talks</a:t>
              </a:r>
              <a:endParaRPr sz="1100" b="1">
                <a:solidFill>
                  <a:srgbClr val="5E5E5E"/>
                </a:solidFill>
                <a:latin typeface="Roboto"/>
                <a:ea typeface="Roboto"/>
                <a:cs typeface="Roboto"/>
                <a:sym typeface="Roboto"/>
              </a:endParaRPr>
            </a:p>
          </p:txBody>
        </p:sp>
        <p:sp>
          <p:nvSpPr>
            <p:cNvPr id="429" name="Google Shape;429;p28"/>
            <p:cNvSpPr/>
            <p:nvPr/>
          </p:nvSpPr>
          <p:spPr>
            <a:xfrm>
              <a:off x="5796625" y="3069013"/>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430" name="Google Shape;430;p28"/>
            <p:cNvSpPr txBox="1"/>
            <p:nvPr/>
          </p:nvSpPr>
          <p:spPr>
            <a:xfrm>
              <a:off x="5840875" y="3106213"/>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5E5E5E"/>
                  </a:solidFill>
                  <a:latin typeface="Roboto"/>
                  <a:ea typeface="Roboto"/>
                  <a:cs typeface="Roboto"/>
                  <a:sym typeface="Roboto"/>
                </a:rPr>
                <a:t>With more clients, we plan do provide live talks to reach a greater population.</a:t>
              </a:r>
              <a:endParaRPr sz="1100">
                <a:solidFill>
                  <a:srgbClr val="5E5E5E"/>
                </a:solidFill>
              </a:endParaRPr>
            </a:p>
          </p:txBody>
        </p:sp>
        <p:sp>
          <p:nvSpPr>
            <p:cNvPr id="431" name="Google Shape;431;p28"/>
            <p:cNvSpPr/>
            <p:nvPr/>
          </p:nvSpPr>
          <p:spPr>
            <a:xfrm>
              <a:off x="6607975" y="3004364"/>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2" name="Google Shape;432;p28"/>
          <p:cNvSpPr/>
          <p:nvPr/>
        </p:nvSpPr>
        <p:spPr>
          <a:xfrm rot="-711049">
            <a:off x="5199877" y="3502996"/>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33" name="Google Shape;433;p28"/>
          <p:cNvGrpSpPr/>
          <p:nvPr/>
        </p:nvGrpSpPr>
        <p:grpSpPr>
          <a:xfrm>
            <a:off x="5777320" y="1795545"/>
            <a:ext cx="2283543" cy="1709473"/>
            <a:chOff x="4409300" y="1184559"/>
            <a:chExt cx="1712700" cy="1282137"/>
          </a:xfrm>
        </p:grpSpPr>
        <p:sp>
          <p:nvSpPr>
            <p:cNvPr id="434" name="Google Shape;434;p28"/>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5" name="Google Shape;435;p28"/>
            <p:cNvSpPr txBox="1"/>
            <p:nvPr/>
          </p:nvSpPr>
          <p:spPr>
            <a:xfrm>
              <a:off x="4917160" y="1791871"/>
              <a:ext cx="696900" cy="45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5E5E5E"/>
                  </a:solidFill>
                  <a:latin typeface="Roboto"/>
                  <a:ea typeface="Roboto"/>
                  <a:cs typeface="Roboto"/>
                  <a:sym typeface="Roboto"/>
                </a:rPr>
                <a:t>Alumni Connect</a:t>
              </a:r>
              <a:endParaRPr sz="1100" b="1">
                <a:solidFill>
                  <a:srgbClr val="5E5E5E"/>
                </a:solidFill>
                <a:latin typeface="Roboto"/>
                <a:ea typeface="Roboto"/>
                <a:cs typeface="Roboto"/>
                <a:sym typeface="Roboto"/>
              </a:endParaRPr>
            </a:p>
          </p:txBody>
        </p:sp>
        <p:sp>
          <p:nvSpPr>
            <p:cNvPr id="436" name="Google Shape;436;p28"/>
            <p:cNvSpPr/>
            <p:nvPr/>
          </p:nvSpPr>
          <p:spPr>
            <a:xfrm>
              <a:off x="4409300" y="1219942"/>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437" name="Google Shape;437;p28"/>
            <p:cNvSpPr/>
            <p:nvPr/>
          </p:nvSpPr>
          <p:spPr>
            <a:xfrm rot="10800000">
              <a:off x="5220606" y="1791880"/>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8" name="Google Shape;438;p28"/>
            <p:cNvSpPr txBox="1"/>
            <p:nvPr/>
          </p:nvSpPr>
          <p:spPr>
            <a:xfrm>
              <a:off x="4453503" y="1184559"/>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5E5E5E"/>
                  </a:solidFill>
                  <a:latin typeface="Roboto"/>
                  <a:ea typeface="Roboto"/>
                  <a:cs typeface="Roboto"/>
                  <a:sym typeface="Roboto"/>
                </a:rPr>
                <a:t>The power of Role Models with similar identity would encourage and provide more helps.</a:t>
              </a:r>
              <a:endParaRPr sz="1100">
                <a:solidFill>
                  <a:srgbClr val="5E5E5E"/>
                </a:solidFill>
              </a:endParaRPr>
            </a:p>
          </p:txBody>
        </p:sp>
      </p:grpSp>
      <p:sp>
        <p:nvSpPr>
          <p:cNvPr id="439" name="Google Shape;439;p28"/>
          <p:cNvSpPr/>
          <p:nvPr/>
        </p:nvSpPr>
        <p:spPr>
          <a:xfrm rot="711049" flipH="1">
            <a:off x="3477738" y="3502996"/>
            <a:ext cx="1801191" cy="76960"/>
          </a:xfrm>
          <a:prstGeom prst="roundRect">
            <a:avLst>
              <a:gd name="adj" fmla="val 50000"/>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40" name="Google Shape;440;p28"/>
          <p:cNvGrpSpPr/>
          <p:nvPr/>
        </p:nvGrpSpPr>
        <p:grpSpPr>
          <a:xfrm>
            <a:off x="4102149" y="3759799"/>
            <a:ext cx="2283543" cy="1935950"/>
            <a:chOff x="3021975" y="2541798"/>
            <a:chExt cx="1712700" cy="1451999"/>
          </a:xfrm>
        </p:grpSpPr>
        <p:sp>
          <p:nvSpPr>
            <p:cNvPr id="441" name="Google Shape;441;p28"/>
            <p:cNvSpPr txBox="1"/>
            <p:nvPr/>
          </p:nvSpPr>
          <p:spPr>
            <a:xfrm>
              <a:off x="3529869" y="2735585"/>
              <a:ext cx="696900" cy="219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701C7F"/>
                  </a:solidFill>
                  <a:latin typeface="Roboto"/>
                  <a:ea typeface="Roboto"/>
                  <a:cs typeface="Roboto"/>
                  <a:sym typeface="Roboto"/>
                </a:rPr>
                <a:t>Psycho Education</a:t>
              </a:r>
              <a:endParaRPr sz="1100" b="1">
                <a:solidFill>
                  <a:srgbClr val="701C7F"/>
                </a:solidFill>
                <a:latin typeface="Roboto"/>
                <a:ea typeface="Roboto"/>
                <a:cs typeface="Roboto"/>
                <a:sym typeface="Roboto"/>
              </a:endParaRPr>
            </a:p>
          </p:txBody>
        </p:sp>
        <p:sp>
          <p:nvSpPr>
            <p:cNvPr id="442" name="Google Shape;442;p28"/>
            <p:cNvSpPr/>
            <p:nvPr/>
          </p:nvSpPr>
          <p:spPr>
            <a:xfrm rot="-1789476">
              <a:off x="3798091" y="2571072"/>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3" name="Google Shape;443;p28"/>
            <p:cNvSpPr/>
            <p:nvPr/>
          </p:nvSpPr>
          <p:spPr>
            <a:xfrm>
              <a:off x="3021975" y="3290297"/>
              <a:ext cx="1712700" cy="703500"/>
            </a:xfrm>
            <a:prstGeom prst="roundRect">
              <a:avLst>
                <a:gd name="adj" fmla="val 4485"/>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444" name="Google Shape;444;p28"/>
            <p:cNvSpPr txBox="1"/>
            <p:nvPr/>
          </p:nvSpPr>
          <p:spPr>
            <a:xfrm>
              <a:off x="3066225" y="3300965"/>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FFFFFF"/>
                  </a:solidFill>
                  <a:latin typeface="Roboto"/>
                  <a:ea typeface="Roboto"/>
                  <a:cs typeface="Roboto"/>
                  <a:sym typeface="Roboto"/>
                </a:rPr>
                <a:t>Selected and highly educational materials including videos and articles to  help people</a:t>
              </a:r>
              <a:endParaRPr sz="1100">
                <a:solidFill>
                  <a:srgbClr val="FFFFFF"/>
                </a:solidFill>
              </a:endParaRPr>
            </a:p>
          </p:txBody>
        </p:sp>
      </p:grpSp>
      <p:sp>
        <p:nvSpPr>
          <p:cNvPr id="445" name="Google Shape;445;p28"/>
          <p:cNvSpPr/>
          <p:nvPr/>
        </p:nvSpPr>
        <p:spPr>
          <a:xfrm rot="-711049">
            <a:off x="1778580" y="3502996"/>
            <a:ext cx="1801191" cy="76960"/>
          </a:xfrm>
          <a:prstGeom prst="roundRect">
            <a:avLst>
              <a:gd name="adj" fmla="val 50000"/>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46" name="Google Shape;446;p28"/>
          <p:cNvGrpSpPr/>
          <p:nvPr/>
        </p:nvGrpSpPr>
        <p:grpSpPr>
          <a:xfrm>
            <a:off x="2386445" y="1293136"/>
            <a:ext cx="2283543" cy="1837590"/>
            <a:chOff x="1637475" y="1219942"/>
            <a:chExt cx="1712700" cy="1246754"/>
          </a:xfrm>
        </p:grpSpPr>
        <p:sp>
          <p:nvSpPr>
            <p:cNvPr id="447" name="Google Shape;447;p28"/>
            <p:cNvSpPr/>
            <p:nvPr/>
          </p:nvSpPr>
          <p:spPr>
            <a:xfrm>
              <a:off x="1637475" y="1219942"/>
              <a:ext cx="1712700" cy="703500"/>
            </a:xfrm>
            <a:prstGeom prst="roundRect">
              <a:avLst>
                <a:gd name="adj" fmla="val 4485"/>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448" name="Google Shape;448;p28"/>
            <p:cNvSpPr txBox="1"/>
            <p:nvPr/>
          </p:nvSpPr>
          <p:spPr>
            <a:xfrm>
              <a:off x="2145341" y="1926719"/>
              <a:ext cx="6969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701C7F"/>
                  </a:solidFill>
                  <a:latin typeface="Roboto"/>
                  <a:ea typeface="Roboto"/>
                  <a:cs typeface="Roboto"/>
                  <a:sym typeface="Roboto"/>
                </a:rPr>
                <a:t>Mentor Program</a:t>
              </a:r>
              <a:endParaRPr sz="1100" b="1">
                <a:solidFill>
                  <a:srgbClr val="701C7F"/>
                </a:solidFill>
                <a:latin typeface="Roboto"/>
                <a:ea typeface="Roboto"/>
                <a:cs typeface="Roboto"/>
                <a:sym typeface="Roboto"/>
              </a:endParaRPr>
            </a:p>
          </p:txBody>
        </p:sp>
        <p:sp>
          <p:nvSpPr>
            <p:cNvPr id="449" name="Google Shape;449;p28"/>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0" name="Google Shape;450;p28"/>
            <p:cNvSpPr txBox="1"/>
            <p:nvPr/>
          </p:nvSpPr>
          <p:spPr>
            <a:xfrm>
              <a:off x="1681725" y="1257142"/>
              <a:ext cx="1624200" cy="624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FFFFFF"/>
                  </a:solidFill>
                  <a:latin typeface="Roboto"/>
                  <a:ea typeface="Roboto"/>
                  <a:cs typeface="Roboto"/>
                  <a:sym typeface="Roboto"/>
                </a:rPr>
                <a:t>One-on-One MentorShip Programs to provide more in-depth daily support via selected mentors</a:t>
              </a:r>
              <a:endParaRPr sz="1100">
                <a:solidFill>
                  <a:srgbClr val="FFFFFF"/>
                </a:solidFill>
              </a:endParaRPr>
            </a:p>
          </p:txBody>
        </p:sp>
        <p:sp>
          <p:nvSpPr>
            <p:cNvPr id="451" name="Google Shape;451;p28"/>
            <p:cNvSpPr/>
            <p:nvPr/>
          </p:nvSpPr>
          <p:spPr>
            <a:xfrm rot="-1789476">
              <a:off x="2410765" y="2276970"/>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2" name="Google Shape;452;p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453" name="Google Shape;453;p28"/>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9"/>
          <p:cNvSpPr txBox="1">
            <a:spLocks noGrp="1"/>
          </p:cNvSpPr>
          <p:nvPr>
            <p:ph type="body" idx="1"/>
          </p:nvPr>
        </p:nvSpPr>
        <p:spPr>
          <a:xfrm>
            <a:off x="609600" y="1374650"/>
            <a:ext cx="10972799" cy="461249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742950" marR="0" lvl="1" indent="-158750" algn="l" rtl="0">
              <a:spcBef>
                <a:spcPts val="400"/>
              </a:spcBef>
              <a:spcAft>
                <a:spcPts val="0"/>
              </a:spcAft>
              <a:buClr>
                <a:schemeClr val="accent2"/>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460" name="Google Shape;460;p29"/>
          <p:cNvSpPr txBox="1">
            <a:spLocks noGrp="1"/>
          </p:cNvSpPr>
          <p:nvPr>
            <p:ph type="title"/>
          </p:nvPr>
        </p:nvSpPr>
        <p:spPr>
          <a:xfrm>
            <a:off x="1066801" y="1"/>
            <a:ext cx="10515600" cy="989013"/>
          </a:xfrm>
          <a:prstGeom prst="rect">
            <a:avLst/>
          </a:prstGeom>
          <a:noFill/>
          <a:ln>
            <a:noFill/>
          </a:ln>
        </p:spPr>
        <p:txBody>
          <a:bodyPr spcFirstLastPara="1" wrap="square" lIns="0" tIns="45700" rIns="0" bIns="45700" anchor="ctr" anchorCtr="0">
            <a:noAutofit/>
          </a:bodyPr>
          <a:lstStyle/>
          <a:p>
            <a:pPr marL="0" marR="0" lvl="0" indent="0" algn="l" rtl="0">
              <a:spcBef>
                <a:spcPts val="0"/>
              </a:spcBef>
              <a:spcAft>
                <a:spcPts val="0"/>
              </a:spcAft>
              <a:buClr>
                <a:schemeClr val="dk1"/>
              </a:buClr>
              <a:buFont typeface="Arial"/>
              <a:buNone/>
            </a:pPr>
            <a:r>
              <a:rPr lang="en-US"/>
              <a:t>Revenue Model</a:t>
            </a:r>
            <a:endParaRPr sz="4000" b="0" i="0" u="none" strike="noStrike" cap="none">
              <a:solidFill>
                <a:schemeClr val="dk1"/>
              </a:solidFill>
              <a:latin typeface="Arial"/>
              <a:ea typeface="Arial"/>
              <a:cs typeface="Arial"/>
              <a:sym typeface="Arial"/>
            </a:endParaRPr>
          </a:p>
        </p:txBody>
      </p:sp>
      <p:sp>
        <p:nvSpPr>
          <p:cNvPr id="461" name="Google Shape;461;p29"/>
          <p:cNvSpPr txBox="1">
            <a:spLocks noGrp="1"/>
          </p:cNvSpPr>
          <p:nvPr>
            <p:ph type="body" idx="2"/>
          </p:nvPr>
        </p:nvSpPr>
        <p:spPr>
          <a:xfrm>
            <a:off x="6098118" y="6324966"/>
            <a:ext cx="5908593" cy="387350"/>
          </a:xfrm>
          <a:prstGeom prst="rect">
            <a:avLst/>
          </a:prstGeom>
          <a:noFill/>
          <a:ln>
            <a:noFill/>
          </a:ln>
        </p:spPr>
        <p:txBody>
          <a:bodyPr spcFirstLastPara="1" wrap="square" lIns="91425" tIns="45700" rIns="0" bIns="45700" anchor="t" anchorCtr="0">
            <a:noAutofit/>
          </a:bodyPr>
          <a:lstStyle/>
          <a:p>
            <a:pPr marL="342900" marR="0" lvl="0" indent="-342900" algn="r" rtl="0">
              <a:spcBef>
                <a:spcPts val="0"/>
              </a:spcBef>
              <a:spcAft>
                <a:spcPts val="0"/>
              </a:spcAft>
              <a:buClr>
                <a:schemeClr val="accent4"/>
              </a:buClr>
              <a:buFont typeface="Noto Sans Symbols"/>
              <a:buNone/>
            </a:pPr>
            <a:endParaRPr sz="1800" b="0" i="0" u="none" strike="noStrike" cap="none">
              <a:solidFill>
                <a:srgbClr val="800000"/>
              </a:solidFill>
              <a:latin typeface="Arial"/>
              <a:ea typeface="Arial"/>
              <a:cs typeface="Arial"/>
              <a:sym typeface="Arial"/>
            </a:endParaRPr>
          </a:p>
        </p:txBody>
      </p:sp>
      <p:pic>
        <p:nvPicPr>
          <p:cNvPr id="462" name="Google Shape;462;p29"/>
          <p:cNvPicPr preferRelativeResize="0"/>
          <p:nvPr/>
        </p:nvPicPr>
        <p:blipFill>
          <a:blip r:embed="rId3">
            <a:alphaModFix/>
          </a:blip>
          <a:stretch>
            <a:fillRect/>
          </a:stretch>
        </p:blipFill>
        <p:spPr>
          <a:xfrm>
            <a:off x="2072413" y="950513"/>
            <a:ext cx="8047176" cy="4956974"/>
          </a:xfrm>
          <a:prstGeom prst="rect">
            <a:avLst/>
          </a:prstGeom>
          <a:noFill/>
          <a:ln>
            <a:noFill/>
          </a:ln>
        </p:spPr>
      </p:pic>
      <p:sp>
        <p:nvSpPr>
          <p:cNvPr id="463" name="Google Shape;463;p2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64" name="Google Shape;464;p29"/>
          <p:cNvPicPr preferRelativeResize="0"/>
          <p:nvPr/>
        </p:nvPicPr>
        <p:blipFill>
          <a:blip r:embed="rId4">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0"/>
          <p:cNvSpPr txBox="1">
            <a:spLocks noGrp="1"/>
          </p:cNvSpPr>
          <p:nvPr>
            <p:ph type="body" idx="1"/>
          </p:nvPr>
        </p:nvSpPr>
        <p:spPr>
          <a:xfrm>
            <a:off x="609600" y="1374650"/>
            <a:ext cx="10972800" cy="46125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471" name="Google Shape;471;p30"/>
          <p:cNvSpPr txBox="1">
            <a:spLocks noGrp="1"/>
          </p:cNvSpPr>
          <p:nvPr>
            <p:ph type="title"/>
          </p:nvPr>
        </p:nvSpPr>
        <p:spPr>
          <a:xfrm>
            <a:off x="1066801"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Funding Opportunities</a:t>
            </a:r>
            <a:endParaRPr/>
          </a:p>
        </p:txBody>
      </p:sp>
      <p:sp>
        <p:nvSpPr>
          <p:cNvPr id="472" name="Google Shape;472;p30"/>
          <p:cNvSpPr txBox="1">
            <a:spLocks noGrp="1"/>
          </p:cNvSpPr>
          <p:nvPr>
            <p:ph type="body" idx="2"/>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pic>
        <p:nvPicPr>
          <p:cNvPr id="473" name="Google Shape;473;p30"/>
          <p:cNvPicPr preferRelativeResize="0"/>
          <p:nvPr/>
        </p:nvPicPr>
        <p:blipFill>
          <a:blip r:embed="rId3">
            <a:alphaModFix/>
          </a:blip>
          <a:stretch>
            <a:fillRect/>
          </a:stretch>
        </p:blipFill>
        <p:spPr>
          <a:xfrm>
            <a:off x="1990725" y="4239125"/>
            <a:ext cx="4210050" cy="1028700"/>
          </a:xfrm>
          <a:prstGeom prst="rect">
            <a:avLst/>
          </a:prstGeom>
          <a:noFill/>
          <a:ln>
            <a:noFill/>
          </a:ln>
        </p:spPr>
      </p:pic>
      <p:pic>
        <p:nvPicPr>
          <p:cNvPr id="474" name="Google Shape;474;p30"/>
          <p:cNvPicPr preferRelativeResize="0"/>
          <p:nvPr/>
        </p:nvPicPr>
        <p:blipFill>
          <a:blip r:embed="rId4">
            <a:alphaModFix/>
          </a:blip>
          <a:stretch>
            <a:fillRect/>
          </a:stretch>
        </p:blipFill>
        <p:spPr>
          <a:xfrm>
            <a:off x="1066800" y="2171188"/>
            <a:ext cx="2552700" cy="885825"/>
          </a:xfrm>
          <a:prstGeom prst="rect">
            <a:avLst/>
          </a:prstGeom>
          <a:noFill/>
          <a:ln>
            <a:noFill/>
          </a:ln>
        </p:spPr>
      </p:pic>
      <p:pic>
        <p:nvPicPr>
          <p:cNvPr id="475" name="Google Shape;475;p30"/>
          <p:cNvPicPr preferRelativeResize="0"/>
          <p:nvPr/>
        </p:nvPicPr>
        <p:blipFill>
          <a:blip r:embed="rId5">
            <a:alphaModFix/>
          </a:blip>
          <a:stretch>
            <a:fillRect/>
          </a:stretch>
        </p:blipFill>
        <p:spPr>
          <a:xfrm>
            <a:off x="4166100" y="3145975"/>
            <a:ext cx="2703522" cy="566050"/>
          </a:xfrm>
          <a:prstGeom prst="rect">
            <a:avLst/>
          </a:prstGeom>
          <a:noFill/>
          <a:ln>
            <a:noFill/>
          </a:ln>
        </p:spPr>
      </p:pic>
      <p:pic>
        <p:nvPicPr>
          <p:cNvPr id="476" name="Google Shape;476;p30"/>
          <p:cNvPicPr preferRelativeResize="0"/>
          <p:nvPr/>
        </p:nvPicPr>
        <p:blipFill>
          <a:blip r:embed="rId6">
            <a:alphaModFix/>
          </a:blip>
          <a:stretch>
            <a:fillRect/>
          </a:stretch>
        </p:blipFill>
        <p:spPr>
          <a:xfrm>
            <a:off x="7237850" y="1751713"/>
            <a:ext cx="3629025" cy="1171575"/>
          </a:xfrm>
          <a:prstGeom prst="rect">
            <a:avLst/>
          </a:prstGeom>
          <a:noFill/>
          <a:ln>
            <a:noFill/>
          </a:ln>
        </p:spPr>
      </p:pic>
      <p:pic>
        <p:nvPicPr>
          <p:cNvPr id="477" name="Google Shape;477;p30"/>
          <p:cNvPicPr preferRelativeResize="0"/>
          <p:nvPr/>
        </p:nvPicPr>
        <p:blipFill>
          <a:blip r:embed="rId7">
            <a:alphaModFix/>
          </a:blip>
          <a:stretch>
            <a:fillRect/>
          </a:stretch>
        </p:blipFill>
        <p:spPr>
          <a:xfrm>
            <a:off x="7600388" y="4572488"/>
            <a:ext cx="1514475" cy="695325"/>
          </a:xfrm>
          <a:prstGeom prst="rect">
            <a:avLst/>
          </a:prstGeom>
          <a:noFill/>
          <a:ln>
            <a:noFill/>
          </a:ln>
        </p:spPr>
      </p:pic>
      <p:pic>
        <p:nvPicPr>
          <p:cNvPr id="478" name="Google Shape;478;p30"/>
          <p:cNvPicPr preferRelativeResize="0"/>
          <p:nvPr/>
        </p:nvPicPr>
        <p:blipFill>
          <a:blip r:embed="rId8">
            <a:alphaModFix/>
          </a:blip>
          <a:stretch>
            <a:fillRect/>
          </a:stretch>
        </p:blipFill>
        <p:spPr>
          <a:xfrm>
            <a:off x="8807950" y="3428438"/>
            <a:ext cx="1838325" cy="457200"/>
          </a:xfrm>
          <a:prstGeom prst="rect">
            <a:avLst/>
          </a:prstGeom>
          <a:noFill/>
          <a:ln>
            <a:noFill/>
          </a:ln>
        </p:spPr>
      </p:pic>
      <p:sp>
        <p:nvSpPr>
          <p:cNvPr id="479" name="Google Shape;479;p3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480" name="Google Shape;480;p30"/>
          <p:cNvPicPr preferRelativeResize="0"/>
          <p:nvPr/>
        </p:nvPicPr>
        <p:blipFill>
          <a:blip r:embed="rId9">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1"/>
          <p:cNvSpPr txBox="1">
            <a:spLocks noGrp="1"/>
          </p:cNvSpPr>
          <p:nvPr>
            <p:ph type="body" idx="1"/>
          </p:nvPr>
        </p:nvSpPr>
        <p:spPr>
          <a:xfrm>
            <a:off x="620358" y="1388810"/>
            <a:ext cx="5386800" cy="639900"/>
          </a:xfrm>
          <a:prstGeom prst="rect">
            <a:avLst/>
          </a:prstGeom>
        </p:spPr>
        <p:txBody>
          <a:bodyPr spcFirstLastPara="1" wrap="square" lIns="91425" tIns="91425" rIns="91425" bIns="91425" anchor="b" anchorCtr="0">
            <a:noAutofit/>
          </a:bodyPr>
          <a:lstStyle/>
          <a:p>
            <a:pPr marL="0" lvl="0" indent="0" algn="l" rtl="0">
              <a:spcBef>
                <a:spcPts val="480"/>
              </a:spcBef>
              <a:spcAft>
                <a:spcPts val="0"/>
              </a:spcAft>
              <a:buNone/>
            </a:pPr>
            <a:endParaRPr/>
          </a:p>
        </p:txBody>
      </p:sp>
      <p:sp>
        <p:nvSpPr>
          <p:cNvPr id="487" name="Google Shape;487;p31"/>
          <p:cNvSpPr txBox="1">
            <a:spLocks noGrp="1"/>
          </p:cNvSpPr>
          <p:nvPr>
            <p:ph type="body" idx="2"/>
          </p:nvPr>
        </p:nvSpPr>
        <p:spPr>
          <a:xfrm>
            <a:off x="357927" y="3888297"/>
            <a:ext cx="4131600" cy="11466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US" sz="1200">
                <a:solidFill>
                  <a:schemeClr val="hlink"/>
                </a:solidFill>
                <a:highlight>
                  <a:srgbClr val="FFFFFF"/>
                </a:highlight>
                <a:latin typeface="Times New Roman"/>
                <a:ea typeface="Times New Roman"/>
                <a:cs typeface="Times New Roman"/>
                <a:sym typeface="Times New Roman"/>
              </a:rPr>
              <a:t>Bridgette Davis is currently a PhD student, Point Foundation Scholar, and Institute of Educational Sciences Pre-Doctoral Fellow at the University of Chicago’s School of Social Service Administration.</a:t>
            </a:r>
            <a:endParaRPr sz="1200">
              <a:latin typeface="Times New Roman"/>
              <a:ea typeface="Times New Roman"/>
              <a:cs typeface="Times New Roman"/>
              <a:sym typeface="Times New Roman"/>
            </a:endParaRPr>
          </a:p>
        </p:txBody>
      </p:sp>
      <p:sp>
        <p:nvSpPr>
          <p:cNvPr id="488" name="Google Shape;488;p31"/>
          <p:cNvSpPr txBox="1">
            <a:spLocks noGrp="1"/>
          </p:cNvSpPr>
          <p:nvPr>
            <p:ph type="body" idx="4"/>
          </p:nvPr>
        </p:nvSpPr>
        <p:spPr>
          <a:xfrm>
            <a:off x="4489524" y="3988448"/>
            <a:ext cx="4037100" cy="1473000"/>
          </a:xfrm>
          <a:prstGeom prst="rect">
            <a:avLst/>
          </a:prstGeom>
        </p:spPr>
        <p:txBody>
          <a:bodyPr spcFirstLastPara="1" wrap="square" lIns="91425" tIns="91425" rIns="91425" bIns="91425" anchor="t" anchorCtr="0">
            <a:noAutofit/>
          </a:bodyPr>
          <a:lstStyle/>
          <a:p>
            <a:pPr marL="0" marR="0" lvl="0" indent="0" algn="l" rtl="0">
              <a:lnSpc>
                <a:spcPct val="150000"/>
              </a:lnSpc>
              <a:spcBef>
                <a:spcPts val="1200"/>
              </a:spcBef>
              <a:spcAft>
                <a:spcPts val="0"/>
              </a:spcAft>
              <a:buNone/>
            </a:pPr>
            <a:r>
              <a:rPr lang="en-US" sz="1200">
                <a:solidFill>
                  <a:schemeClr val="hlink"/>
                </a:solidFill>
                <a:highlight>
                  <a:srgbClr val="FFFFFF"/>
                </a:highlight>
                <a:latin typeface="Times New Roman"/>
                <a:ea typeface="Times New Roman"/>
                <a:cs typeface="Times New Roman"/>
                <a:sym typeface="Times New Roman"/>
              </a:rPr>
              <a:t>Kate Schechter is a professor in the Department of Psychiatry at Rush Medical College and a faculty member at the Chicago Institute for Psychoanalysis.</a:t>
            </a:r>
            <a:endParaRPr sz="1200">
              <a:solidFill>
                <a:schemeClr val="hlink"/>
              </a:solidFill>
              <a:highlight>
                <a:srgbClr val="FFFFFF"/>
              </a:highlight>
              <a:latin typeface="Times New Roman"/>
              <a:ea typeface="Times New Roman"/>
              <a:cs typeface="Times New Roman"/>
              <a:sym typeface="Times New Roman"/>
            </a:endParaRPr>
          </a:p>
        </p:txBody>
      </p:sp>
      <p:sp>
        <p:nvSpPr>
          <p:cNvPr id="489" name="Google Shape;489;p31"/>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Advisors</a:t>
            </a:r>
            <a:endParaRPr/>
          </a:p>
        </p:txBody>
      </p:sp>
      <p:sp>
        <p:nvSpPr>
          <p:cNvPr id="490" name="Google Shape;490;p31"/>
          <p:cNvSpPr txBox="1">
            <a:spLocks noGrp="1"/>
          </p:cNvSpPr>
          <p:nvPr>
            <p:ph type="body" idx="5"/>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pic>
        <p:nvPicPr>
          <p:cNvPr id="491" name="Google Shape;491;p31"/>
          <p:cNvPicPr preferRelativeResize="0"/>
          <p:nvPr/>
        </p:nvPicPr>
        <p:blipFill>
          <a:blip r:embed="rId3">
            <a:alphaModFix/>
          </a:blip>
          <a:stretch>
            <a:fillRect/>
          </a:stretch>
        </p:blipFill>
        <p:spPr>
          <a:xfrm>
            <a:off x="899799" y="1603549"/>
            <a:ext cx="2646950" cy="2227375"/>
          </a:xfrm>
          <a:prstGeom prst="rect">
            <a:avLst/>
          </a:prstGeom>
          <a:noFill/>
          <a:ln>
            <a:noFill/>
          </a:ln>
        </p:spPr>
      </p:pic>
      <p:pic>
        <p:nvPicPr>
          <p:cNvPr id="492" name="Google Shape;492;p31"/>
          <p:cNvPicPr preferRelativeResize="0"/>
          <p:nvPr/>
        </p:nvPicPr>
        <p:blipFill>
          <a:blip r:embed="rId4">
            <a:alphaModFix/>
          </a:blip>
          <a:stretch>
            <a:fillRect/>
          </a:stretch>
        </p:blipFill>
        <p:spPr>
          <a:xfrm>
            <a:off x="5434011" y="1393264"/>
            <a:ext cx="1781175" cy="2647950"/>
          </a:xfrm>
          <a:prstGeom prst="rect">
            <a:avLst/>
          </a:prstGeom>
          <a:noFill/>
          <a:ln>
            <a:noFill/>
          </a:ln>
        </p:spPr>
      </p:pic>
      <p:pic>
        <p:nvPicPr>
          <p:cNvPr id="493" name="Google Shape;493;p31"/>
          <p:cNvPicPr preferRelativeResize="0"/>
          <p:nvPr/>
        </p:nvPicPr>
        <p:blipFill>
          <a:blip r:embed="rId5">
            <a:alphaModFix/>
          </a:blip>
          <a:stretch>
            <a:fillRect/>
          </a:stretch>
        </p:blipFill>
        <p:spPr>
          <a:xfrm>
            <a:off x="8944925" y="1439102"/>
            <a:ext cx="2224100" cy="2556261"/>
          </a:xfrm>
          <a:prstGeom prst="rect">
            <a:avLst/>
          </a:prstGeom>
          <a:noFill/>
          <a:ln>
            <a:noFill/>
          </a:ln>
        </p:spPr>
      </p:pic>
      <p:sp>
        <p:nvSpPr>
          <p:cNvPr id="494" name="Google Shape;494;p31"/>
          <p:cNvSpPr txBox="1"/>
          <p:nvPr/>
        </p:nvSpPr>
        <p:spPr>
          <a:xfrm>
            <a:off x="8699875" y="4041225"/>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200"/>
              </a:spcBef>
              <a:spcAft>
                <a:spcPts val="0"/>
              </a:spcAft>
              <a:buNone/>
            </a:pPr>
            <a:r>
              <a:rPr lang="en-US" sz="1200">
                <a:solidFill>
                  <a:schemeClr val="hlink"/>
                </a:solidFill>
                <a:latin typeface="Times New Roman"/>
                <a:ea typeface="Times New Roman"/>
                <a:cs typeface="Times New Roman"/>
                <a:sym typeface="Times New Roman"/>
              </a:rPr>
              <a:t>Director at the Gender and Sexuality Center (GSC) at the University of Illinois at Chicago providing </a:t>
            </a:r>
            <a:r>
              <a:rPr lang="en-US" sz="1200">
                <a:solidFill>
                  <a:schemeClr val="hlink"/>
                </a:solidFill>
                <a:highlight>
                  <a:srgbClr val="FFFFFF"/>
                </a:highlight>
                <a:latin typeface="Times New Roman"/>
                <a:ea typeface="Times New Roman"/>
                <a:cs typeface="Times New Roman"/>
                <a:sym typeface="Times New Roman"/>
              </a:rPr>
              <a:t>guidance</a:t>
            </a:r>
            <a:r>
              <a:rPr lang="en-US" sz="1200">
                <a:solidFill>
                  <a:schemeClr val="hlink"/>
                </a:solidFill>
                <a:latin typeface="Times New Roman"/>
                <a:ea typeface="Times New Roman"/>
                <a:cs typeface="Times New Roman"/>
                <a:sym typeface="Times New Roman"/>
              </a:rPr>
              <a:t> on educational workshops and departmental assessment and evaluation.</a:t>
            </a:r>
            <a:endParaRPr sz="1200">
              <a:solidFill>
                <a:schemeClr val="hlink"/>
              </a:solidFill>
              <a:highlight>
                <a:srgbClr val="FFFFFF"/>
              </a:highlight>
              <a:latin typeface="Times New Roman"/>
              <a:ea typeface="Times New Roman"/>
              <a:cs typeface="Times New Roman"/>
              <a:sym typeface="Times New Roman"/>
            </a:endParaRPr>
          </a:p>
        </p:txBody>
      </p:sp>
      <p:sp>
        <p:nvSpPr>
          <p:cNvPr id="495" name="Google Shape;495;p3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pic>
        <p:nvPicPr>
          <p:cNvPr id="496" name="Google Shape;496;p31"/>
          <p:cNvPicPr preferRelativeResize="0"/>
          <p:nvPr/>
        </p:nvPicPr>
        <p:blipFill>
          <a:blip r:embed="rId6">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2"/>
          <p:cNvSpPr txBox="1">
            <a:spLocks noGrp="1"/>
          </p:cNvSpPr>
          <p:nvPr>
            <p:ph type="body" idx="1"/>
          </p:nvPr>
        </p:nvSpPr>
        <p:spPr>
          <a:xfrm>
            <a:off x="609600" y="1374650"/>
            <a:ext cx="10972800" cy="46125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503" name="Google Shape;503;p32"/>
          <p:cNvSpPr txBox="1">
            <a:spLocks noGrp="1"/>
          </p:cNvSpPr>
          <p:nvPr>
            <p:ph type="title"/>
          </p:nvPr>
        </p:nvSpPr>
        <p:spPr>
          <a:xfrm>
            <a:off x="1066801"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Supporters &amp; Partners</a:t>
            </a:r>
            <a:endParaRPr/>
          </a:p>
        </p:txBody>
      </p:sp>
      <p:sp>
        <p:nvSpPr>
          <p:cNvPr id="504" name="Google Shape;504;p32"/>
          <p:cNvSpPr txBox="1">
            <a:spLocks noGrp="1"/>
          </p:cNvSpPr>
          <p:nvPr>
            <p:ph type="body" idx="2"/>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pic>
        <p:nvPicPr>
          <p:cNvPr id="505" name="Google Shape;505;p32"/>
          <p:cNvPicPr preferRelativeResize="0"/>
          <p:nvPr/>
        </p:nvPicPr>
        <p:blipFill>
          <a:blip r:embed="rId3">
            <a:alphaModFix/>
          </a:blip>
          <a:stretch>
            <a:fillRect/>
          </a:stretch>
        </p:blipFill>
        <p:spPr>
          <a:xfrm>
            <a:off x="880888" y="1845175"/>
            <a:ext cx="3133725" cy="1638300"/>
          </a:xfrm>
          <a:prstGeom prst="rect">
            <a:avLst/>
          </a:prstGeom>
          <a:noFill/>
          <a:ln>
            <a:noFill/>
          </a:ln>
        </p:spPr>
      </p:pic>
      <p:pic>
        <p:nvPicPr>
          <p:cNvPr id="506" name="Google Shape;506;p32"/>
          <p:cNvPicPr preferRelativeResize="0"/>
          <p:nvPr/>
        </p:nvPicPr>
        <p:blipFill>
          <a:blip r:embed="rId4">
            <a:alphaModFix/>
          </a:blip>
          <a:stretch>
            <a:fillRect/>
          </a:stretch>
        </p:blipFill>
        <p:spPr>
          <a:xfrm>
            <a:off x="5176000" y="1845175"/>
            <a:ext cx="5295900" cy="1409700"/>
          </a:xfrm>
          <a:prstGeom prst="rect">
            <a:avLst/>
          </a:prstGeom>
          <a:noFill/>
          <a:ln>
            <a:noFill/>
          </a:ln>
        </p:spPr>
      </p:pic>
      <p:pic>
        <p:nvPicPr>
          <p:cNvPr id="507" name="Google Shape;507;p32"/>
          <p:cNvPicPr preferRelativeResize="0"/>
          <p:nvPr/>
        </p:nvPicPr>
        <p:blipFill>
          <a:blip r:embed="rId5">
            <a:alphaModFix/>
          </a:blip>
          <a:stretch>
            <a:fillRect/>
          </a:stretch>
        </p:blipFill>
        <p:spPr>
          <a:xfrm>
            <a:off x="809300" y="3771450"/>
            <a:ext cx="5809217" cy="1638300"/>
          </a:xfrm>
          <a:prstGeom prst="rect">
            <a:avLst/>
          </a:prstGeom>
          <a:noFill/>
          <a:ln>
            <a:noFill/>
          </a:ln>
        </p:spPr>
      </p:pic>
      <p:pic>
        <p:nvPicPr>
          <p:cNvPr id="508" name="Google Shape;508;p32"/>
          <p:cNvPicPr preferRelativeResize="0"/>
          <p:nvPr/>
        </p:nvPicPr>
        <p:blipFill>
          <a:blip r:embed="rId6">
            <a:alphaModFix/>
          </a:blip>
          <a:stretch>
            <a:fillRect/>
          </a:stretch>
        </p:blipFill>
        <p:spPr>
          <a:xfrm>
            <a:off x="7455563" y="3700538"/>
            <a:ext cx="3193624" cy="657500"/>
          </a:xfrm>
          <a:prstGeom prst="rect">
            <a:avLst/>
          </a:prstGeom>
          <a:noFill/>
          <a:ln>
            <a:noFill/>
          </a:ln>
        </p:spPr>
      </p:pic>
      <p:sp>
        <p:nvSpPr>
          <p:cNvPr id="509" name="Google Shape;509;p3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510" name="Google Shape;510;p32"/>
          <p:cNvPicPr preferRelativeResize="0"/>
          <p:nvPr/>
        </p:nvPicPr>
        <p:blipFill>
          <a:blip r:embed="rId7">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66800" y="1"/>
            <a:ext cx="106701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What is 4847s</a:t>
            </a:r>
            <a:endParaRPr/>
          </a:p>
        </p:txBody>
      </p:sp>
      <p:sp>
        <p:nvSpPr>
          <p:cNvPr id="116" name="Google Shape;116;p15"/>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117" name="Google Shape;117;p15"/>
          <p:cNvSpPr txBox="1"/>
          <p:nvPr/>
        </p:nvSpPr>
        <p:spPr>
          <a:xfrm>
            <a:off x="6432425" y="1643525"/>
            <a:ext cx="4355100" cy="421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hlink"/>
              </a:buClr>
              <a:buSzPts val="1100"/>
              <a:buFont typeface="Arial"/>
              <a:buNone/>
            </a:pPr>
            <a:r>
              <a:rPr lang="en-US" sz="2400" b="1">
                <a:solidFill>
                  <a:srgbClr val="85200C"/>
                </a:solidFill>
              </a:rPr>
              <a:t>4847s is a non profit organization that provides LGBTQ college students both online and in-person therapist’s referrals, as well as social support including psycho education and alumni connections in Chicago.</a:t>
            </a:r>
            <a:endParaRPr sz="2400" b="1">
              <a:solidFill>
                <a:srgbClr val="85200C"/>
              </a:solidFill>
            </a:endParaRPr>
          </a:p>
          <a:p>
            <a:pPr marL="0" lvl="0" indent="0" algn="l" rtl="0">
              <a:spcBef>
                <a:spcPts val="0"/>
              </a:spcBef>
              <a:spcAft>
                <a:spcPts val="0"/>
              </a:spcAft>
              <a:buNone/>
            </a:pPr>
            <a:endParaRPr sz="2400">
              <a:solidFill>
                <a:srgbClr val="85200C"/>
              </a:solidFill>
            </a:endParaRPr>
          </a:p>
        </p:txBody>
      </p:sp>
      <p:sp>
        <p:nvSpPr>
          <p:cNvPr id="118" name="Google Shape;118;p1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9" name="Google Shape;119;p15"/>
          <p:cNvPicPr preferRelativeResize="0"/>
          <p:nvPr/>
        </p:nvPicPr>
        <p:blipFill>
          <a:blip r:embed="rId3">
            <a:alphaModFix/>
          </a:blip>
          <a:stretch>
            <a:fillRect/>
          </a:stretch>
        </p:blipFill>
        <p:spPr>
          <a:xfrm>
            <a:off x="152400" y="1361875"/>
            <a:ext cx="5830103" cy="4012651"/>
          </a:xfrm>
          <a:prstGeom prst="rect">
            <a:avLst/>
          </a:prstGeom>
          <a:noFill/>
          <a:ln>
            <a:noFill/>
          </a:ln>
        </p:spPr>
      </p:pic>
      <p:pic>
        <p:nvPicPr>
          <p:cNvPr id="120" name="Google Shape;120;p15"/>
          <p:cNvPicPr preferRelativeResize="0"/>
          <p:nvPr/>
        </p:nvPicPr>
        <p:blipFill>
          <a:blip r:embed="rId3">
            <a:alphaModFix/>
          </a:blip>
          <a:stretch>
            <a:fillRect/>
          </a:stretch>
        </p:blipFill>
        <p:spPr>
          <a:xfrm>
            <a:off x="152400" y="5654200"/>
            <a:ext cx="2340327" cy="1203802"/>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3"/>
          <p:cNvSpPr txBox="1">
            <a:spLocks noGrp="1"/>
          </p:cNvSpPr>
          <p:nvPr>
            <p:ph type="body" idx="1"/>
          </p:nvPr>
        </p:nvSpPr>
        <p:spPr>
          <a:xfrm>
            <a:off x="620342" y="1388800"/>
            <a:ext cx="10661400" cy="639900"/>
          </a:xfrm>
          <a:prstGeom prst="rect">
            <a:avLst/>
          </a:prstGeom>
        </p:spPr>
        <p:txBody>
          <a:bodyPr spcFirstLastPara="1" wrap="square" lIns="91425" tIns="91425" rIns="91425" bIns="91425" anchor="b" anchorCtr="0">
            <a:noAutofit/>
          </a:bodyPr>
          <a:lstStyle/>
          <a:p>
            <a:pPr marL="0" lvl="0" indent="0" algn="l" rtl="0">
              <a:spcBef>
                <a:spcPts val="480"/>
              </a:spcBef>
              <a:spcAft>
                <a:spcPts val="0"/>
              </a:spcAft>
              <a:buNone/>
            </a:pPr>
            <a:r>
              <a:rPr lang="en-US"/>
              <a:t>Timeline</a:t>
            </a:r>
            <a:endParaRPr/>
          </a:p>
        </p:txBody>
      </p:sp>
      <p:sp>
        <p:nvSpPr>
          <p:cNvPr id="517" name="Google Shape;517;p33"/>
          <p:cNvSpPr txBox="1">
            <a:spLocks noGrp="1"/>
          </p:cNvSpPr>
          <p:nvPr>
            <p:ph type="body" idx="2"/>
          </p:nvPr>
        </p:nvSpPr>
        <p:spPr>
          <a:xfrm>
            <a:off x="620342" y="2028575"/>
            <a:ext cx="10661400" cy="39513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518" name="Google Shape;518;p33"/>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Launch Plan</a:t>
            </a:r>
            <a:endParaRPr/>
          </a:p>
        </p:txBody>
      </p:sp>
      <p:sp>
        <p:nvSpPr>
          <p:cNvPr id="519" name="Google Shape;519;p33"/>
          <p:cNvSpPr txBox="1">
            <a:spLocks noGrp="1"/>
          </p:cNvSpPr>
          <p:nvPr>
            <p:ph type="body" idx="5"/>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520" name="Google Shape;520;p33"/>
          <p:cNvSpPr/>
          <p:nvPr/>
        </p:nvSpPr>
        <p:spPr>
          <a:xfrm>
            <a:off x="2886617" y="2997483"/>
            <a:ext cx="792300" cy="49200"/>
          </a:xfrm>
          <a:prstGeom prst="roundRect">
            <a:avLst>
              <a:gd name="adj" fmla="val 50000"/>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21" name="Google Shape;521;p33"/>
          <p:cNvGrpSpPr/>
          <p:nvPr/>
        </p:nvGrpSpPr>
        <p:grpSpPr>
          <a:xfrm>
            <a:off x="762028" y="2609468"/>
            <a:ext cx="2339942" cy="2530573"/>
            <a:chOff x="571536" y="1957150"/>
            <a:chExt cx="1755000" cy="1897977"/>
          </a:xfrm>
        </p:grpSpPr>
        <p:sp>
          <p:nvSpPr>
            <p:cNvPr id="522" name="Google Shape;522;p33"/>
            <p:cNvSpPr/>
            <p:nvPr/>
          </p:nvSpPr>
          <p:spPr>
            <a:xfrm>
              <a:off x="1151886" y="195715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3" name="Google Shape;523;p33"/>
            <p:cNvSpPr txBox="1"/>
            <p:nvPr/>
          </p:nvSpPr>
          <p:spPr>
            <a:xfrm>
              <a:off x="1230636" y="2118324"/>
              <a:ext cx="436800" cy="321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A72A1E"/>
                  </a:solidFill>
                  <a:latin typeface="Roboto"/>
                  <a:ea typeface="Roboto"/>
                  <a:cs typeface="Roboto"/>
                  <a:sym typeface="Roboto"/>
                </a:rPr>
                <a:t>2019</a:t>
              </a:r>
              <a:endParaRPr sz="1100" b="1">
                <a:solidFill>
                  <a:srgbClr val="A72A1E"/>
                </a:solidFill>
                <a:latin typeface="Roboto"/>
                <a:ea typeface="Roboto"/>
                <a:cs typeface="Roboto"/>
                <a:sym typeface="Roboto"/>
              </a:endParaRPr>
            </a:p>
          </p:txBody>
        </p:sp>
        <p:sp>
          <p:nvSpPr>
            <p:cNvPr id="524" name="Google Shape;524;p33"/>
            <p:cNvSpPr txBox="1"/>
            <p:nvPr/>
          </p:nvSpPr>
          <p:spPr>
            <a:xfrm>
              <a:off x="594488" y="2660925"/>
              <a:ext cx="1709100" cy="4464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0"/>
                </a:spcBef>
                <a:spcAft>
                  <a:spcPts val="0"/>
                </a:spcAft>
                <a:buNone/>
              </a:pPr>
              <a:r>
                <a:rPr lang="en-US" sz="1300" b="1">
                  <a:solidFill>
                    <a:srgbClr val="A72A1E"/>
                  </a:solidFill>
                  <a:latin typeface="Roboto"/>
                  <a:ea typeface="Roboto"/>
                  <a:cs typeface="Roboto"/>
                  <a:sym typeface="Roboto"/>
                </a:rPr>
                <a:t>April - June</a:t>
              </a:r>
              <a:endParaRPr sz="1300" b="1">
                <a:solidFill>
                  <a:srgbClr val="A72A1E"/>
                </a:solidFill>
                <a:latin typeface="Roboto"/>
                <a:ea typeface="Roboto"/>
                <a:cs typeface="Roboto"/>
                <a:sym typeface="Roboto"/>
              </a:endParaRPr>
            </a:p>
          </p:txBody>
        </p:sp>
        <p:sp>
          <p:nvSpPr>
            <p:cNvPr id="525" name="Google Shape;525;p33"/>
            <p:cNvSpPr txBox="1"/>
            <p:nvPr/>
          </p:nvSpPr>
          <p:spPr>
            <a:xfrm>
              <a:off x="571536" y="3117727"/>
              <a:ext cx="1755000" cy="737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A72A1E"/>
                  </a:solidFill>
                  <a:latin typeface="Roboto"/>
                  <a:ea typeface="Roboto"/>
                  <a:cs typeface="Roboto"/>
                  <a:sym typeface="Roboto"/>
                </a:rPr>
                <a:t>Seek partnership with different schools (will reach out to all the Universities and Colleges in Chicago area) and LGBTQ organizations as well as apply for fundings. </a:t>
              </a:r>
              <a:endParaRPr sz="1100">
                <a:solidFill>
                  <a:srgbClr val="A72A1E"/>
                </a:solidFill>
                <a:latin typeface="Roboto"/>
                <a:ea typeface="Roboto"/>
                <a:cs typeface="Roboto"/>
                <a:sym typeface="Roboto"/>
              </a:endParaRPr>
            </a:p>
          </p:txBody>
        </p:sp>
      </p:grpSp>
      <p:grpSp>
        <p:nvGrpSpPr>
          <p:cNvPr id="526" name="Google Shape;526;p33"/>
          <p:cNvGrpSpPr/>
          <p:nvPr/>
        </p:nvGrpSpPr>
        <p:grpSpPr>
          <a:xfrm>
            <a:off x="3599140" y="2609468"/>
            <a:ext cx="2278747" cy="2530573"/>
            <a:chOff x="2699423" y="1957150"/>
            <a:chExt cx="1709103" cy="1897977"/>
          </a:xfrm>
        </p:grpSpPr>
        <p:sp>
          <p:nvSpPr>
            <p:cNvPr id="527" name="Google Shape;527;p33"/>
            <p:cNvSpPr/>
            <p:nvPr/>
          </p:nvSpPr>
          <p:spPr>
            <a:xfrm>
              <a:off x="3256823" y="195715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8" name="Google Shape;528;p33"/>
            <p:cNvSpPr txBox="1"/>
            <p:nvPr/>
          </p:nvSpPr>
          <p:spPr>
            <a:xfrm>
              <a:off x="2699425" y="2660925"/>
              <a:ext cx="1709100" cy="4464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0"/>
                </a:spcBef>
                <a:spcAft>
                  <a:spcPts val="0"/>
                </a:spcAft>
                <a:buNone/>
              </a:pPr>
              <a:r>
                <a:rPr lang="en-US" sz="1300" b="1">
                  <a:solidFill>
                    <a:srgbClr val="A72A1E"/>
                  </a:solidFill>
                  <a:latin typeface="Roboto"/>
                  <a:ea typeface="Roboto"/>
                  <a:cs typeface="Roboto"/>
                  <a:sym typeface="Roboto"/>
                </a:rPr>
                <a:t>July - December</a:t>
              </a:r>
              <a:endParaRPr sz="1300" b="1">
                <a:solidFill>
                  <a:srgbClr val="A72A1E"/>
                </a:solidFill>
                <a:latin typeface="Roboto"/>
                <a:ea typeface="Roboto"/>
                <a:cs typeface="Roboto"/>
                <a:sym typeface="Roboto"/>
              </a:endParaRPr>
            </a:p>
          </p:txBody>
        </p:sp>
        <p:sp>
          <p:nvSpPr>
            <p:cNvPr id="529" name="Google Shape;529;p33"/>
            <p:cNvSpPr txBox="1"/>
            <p:nvPr/>
          </p:nvSpPr>
          <p:spPr>
            <a:xfrm>
              <a:off x="2699423" y="3117727"/>
              <a:ext cx="1709100" cy="737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A72A1E"/>
                  </a:solidFill>
                  <a:latin typeface="Roboto"/>
                  <a:ea typeface="Roboto"/>
                  <a:cs typeface="Roboto"/>
                  <a:sym typeface="Roboto"/>
                </a:rPr>
                <a:t>Continue seeking partnerships.. Complete the APP and website. Making our official YouTube Channel.  Recruit staffs and  start to take in clients.</a:t>
              </a:r>
              <a:endParaRPr sz="1100">
                <a:solidFill>
                  <a:srgbClr val="A72A1E"/>
                </a:solidFill>
                <a:latin typeface="Roboto"/>
                <a:ea typeface="Roboto"/>
                <a:cs typeface="Roboto"/>
                <a:sym typeface="Roboto"/>
              </a:endParaRPr>
            </a:p>
          </p:txBody>
        </p:sp>
        <p:sp>
          <p:nvSpPr>
            <p:cNvPr id="530" name="Google Shape;530;p33"/>
            <p:cNvSpPr txBox="1"/>
            <p:nvPr/>
          </p:nvSpPr>
          <p:spPr>
            <a:xfrm>
              <a:off x="3335573" y="2118324"/>
              <a:ext cx="436800" cy="321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A72A1E"/>
                  </a:solidFill>
                  <a:latin typeface="Roboto"/>
                  <a:ea typeface="Roboto"/>
                  <a:cs typeface="Roboto"/>
                  <a:sym typeface="Roboto"/>
                </a:rPr>
                <a:t>2019</a:t>
              </a:r>
              <a:endParaRPr sz="1100" b="1">
                <a:solidFill>
                  <a:srgbClr val="A72A1E"/>
                </a:solidFill>
                <a:latin typeface="Roboto"/>
                <a:ea typeface="Roboto"/>
                <a:cs typeface="Roboto"/>
                <a:sym typeface="Roboto"/>
              </a:endParaRPr>
            </a:p>
          </p:txBody>
        </p:sp>
      </p:grpSp>
      <p:grpSp>
        <p:nvGrpSpPr>
          <p:cNvPr id="531" name="Google Shape;531;p33"/>
          <p:cNvGrpSpPr/>
          <p:nvPr/>
        </p:nvGrpSpPr>
        <p:grpSpPr>
          <a:xfrm>
            <a:off x="6375051" y="2609468"/>
            <a:ext cx="2278750" cy="2530570"/>
            <a:chOff x="4781408" y="1957150"/>
            <a:chExt cx="1709106" cy="1897975"/>
          </a:xfrm>
        </p:grpSpPr>
        <p:sp>
          <p:nvSpPr>
            <p:cNvPr id="532" name="Google Shape;532;p33"/>
            <p:cNvSpPr/>
            <p:nvPr/>
          </p:nvSpPr>
          <p:spPr>
            <a:xfrm>
              <a:off x="5338808"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3" name="Google Shape;533;p33"/>
            <p:cNvSpPr txBox="1"/>
            <p:nvPr/>
          </p:nvSpPr>
          <p:spPr>
            <a:xfrm>
              <a:off x="4781413" y="2660925"/>
              <a:ext cx="1709100" cy="4464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0"/>
                </a:spcBef>
                <a:spcAft>
                  <a:spcPts val="0"/>
                </a:spcAft>
                <a:buNone/>
              </a:pPr>
              <a:r>
                <a:rPr lang="en-US" sz="1300" b="1">
                  <a:solidFill>
                    <a:srgbClr val="858585"/>
                  </a:solidFill>
                  <a:latin typeface="Roboto"/>
                  <a:ea typeface="Roboto"/>
                  <a:cs typeface="Roboto"/>
                  <a:sym typeface="Roboto"/>
                </a:rPr>
                <a:t>January - June</a:t>
              </a:r>
              <a:endParaRPr sz="1300" b="1">
                <a:solidFill>
                  <a:srgbClr val="858585"/>
                </a:solidFill>
                <a:latin typeface="Roboto"/>
                <a:ea typeface="Roboto"/>
                <a:cs typeface="Roboto"/>
                <a:sym typeface="Roboto"/>
              </a:endParaRPr>
            </a:p>
          </p:txBody>
        </p:sp>
        <p:sp>
          <p:nvSpPr>
            <p:cNvPr id="534" name="Google Shape;534;p33"/>
            <p:cNvSpPr txBox="1"/>
            <p:nvPr/>
          </p:nvSpPr>
          <p:spPr>
            <a:xfrm>
              <a:off x="4781408" y="3117725"/>
              <a:ext cx="1709100" cy="737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None/>
              </a:pPr>
              <a:r>
                <a:rPr lang="en-US" sz="1100">
                  <a:solidFill>
                    <a:srgbClr val="858585"/>
                  </a:solidFill>
                  <a:latin typeface="Roboto"/>
                  <a:ea typeface="Roboto"/>
                  <a:cs typeface="Roboto"/>
                  <a:sym typeface="Roboto"/>
                </a:rPr>
                <a:t>Put business in the right track </a:t>
              </a:r>
              <a:endParaRPr sz="1100">
                <a:solidFill>
                  <a:srgbClr val="858585"/>
                </a:solidFill>
                <a:latin typeface="Roboto"/>
                <a:ea typeface="Roboto"/>
                <a:cs typeface="Roboto"/>
                <a:sym typeface="Roboto"/>
              </a:endParaRPr>
            </a:p>
          </p:txBody>
        </p:sp>
        <p:sp>
          <p:nvSpPr>
            <p:cNvPr id="535" name="Google Shape;535;p33"/>
            <p:cNvSpPr txBox="1"/>
            <p:nvPr/>
          </p:nvSpPr>
          <p:spPr>
            <a:xfrm>
              <a:off x="5417558" y="2118324"/>
              <a:ext cx="436800" cy="321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858585"/>
                  </a:solidFill>
                  <a:latin typeface="Roboto"/>
                  <a:ea typeface="Roboto"/>
                  <a:cs typeface="Roboto"/>
                  <a:sym typeface="Roboto"/>
                </a:rPr>
                <a:t>2020</a:t>
              </a:r>
              <a:endParaRPr sz="1100" b="1">
                <a:solidFill>
                  <a:srgbClr val="858585"/>
                </a:solidFill>
                <a:latin typeface="Roboto"/>
                <a:ea typeface="Roboto"/>
                <a:cs typeface="Roboto"/>
                <a:sym typeface="Roboto"/>
              </a:endParaRPr>
            </a:p>
          </p:txBody>
        </p:sp>
      </p:grpSp>
      <p:grpSp>
        <p:nvGrpSpPr>
          <p:cNvPr id="536" name="Google Shape;536;p33"/>
          <p:cNvGrpSpPr/>
          <p:nvPr/>
        </p:nvGrpSpPr>
        <p:grpSpPr>
          <a:xfrm>
            <a:off x="9150952" y="2609468"/>
            <a:ext cx="2278746" cy="2530573"/>
            <a:chOff x="6863386" y="1957150"/>
            <a:chExt cx="1709102" cy="1897977"/>
          </a:xfrm>
        </p:grpSpPr>
        <p:sp>
          <p:nvSpPr>
            <p:cNvPr id="537" name="Google Shape;537;p33"/>
            <p:cNvSpPr/>
            <p:nvPr/>
          </p:nvSpPr>
          <p:spPr>
            <a:xfrm>
              <a:off x="7420786"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8" name="Google Shape;538;p33"/>
            <p:cNvSpPr txBox="1"/>
            <p:nvPr/>
          </p:nvSpPr>
          <p:spPr>
            <a:xfrm>
              <a:off x="6863388" y="2660925"/>
              <a:ext cx="1709100" cy="4464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0"/>
                </a:spcBef>
                <a:spcAft>
                  <a:spcPts val="0"/>
                </a:spcAft>
                <a:buNone/>
              </a:pPr>
              <a:r>
                <a:rPr lang="en-US" sz="1300" b="1">
                  <a:solidFill>
                    <a:srgbClr val="858585"/>
                  </a:solidFill>
                  <a:latin typeface="Roboto"/>
                  <a:ea typeface="Roboto"/>
                  <a:cs typeface="Roboto"/>
                  <a:sym typeface="Roboto"/>
                </a:rPr>
                <a:t>July - December</a:t>
              </a:r>
              <a:endParaRPr sz="1300" b="1">
                <a:solidFill>
                  <a:srgbClr val="858585"/>
                </a:solidFill>
                <a:latin typeface="Roboto"/>
                <a:ea typeface="Roboto"/>
                <a:cs typeface="Roboto"/>
                <a:sym typeface="Roboto"/>
              </a:endParaRPr>
            </a:p>
          </p:txBody>
        </p:sp>
        <p:sp>
          <p:nvSpPr>
            <p:cNvPr id="539" name="Google Shape;539;p33"/>
            <p:cNvSpPr txBox="1"/>
            <p:nvPr/>
          </p:nvSpPr>
          <p:spPr>
            <a:xfrm>
              <a:off x="6863386" y="3117727"/>
              <a:ext cx="1709100" cy="737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a:solidFill>
                    <a:srgbClr val="858585"/>
                  </a:solidFill>
                  <a:latin typeface="Roboto"/>
                  <a:ea typeface="Roboto"/>
                  <a:cs typeface="Roboto"/>
                  <a:sym typeface="Roboto"/>
                </a:rPr>
                <a:t>To see whether it’s possible to expand our organization to the whole Illinois State </a:t>
              </a:r>
              <a:endParaRPr sz="1100">
                <a:solidFill>
                  <a:srgbClr val="858585"/>
                </a:solidFill>
                <a:latin typeface="Roboto"/>
                <a:ea typeface="Roboto"/>
                <a:cs typeface="Roboto"/>
                <a:sym typeface="Roboto"/>
              </a:endParaRPr>
            </a:p>
          </p:txBody>
        </p:sp>
        <p:sp>
          <p:nvSpPr>
            <p:cNvPr id="540" name="Google Shape;540;p33"/>
            <p:cNvSpPr txBox="1"/>
            <p:nvPr/>
          </p:nvSpPr>
          <p:spPr>
            <a:xfrm>
              <a:off x="7499536" y="2118324"/>
              <a:ext cx="436800" cy="321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100" b="1">
                  <a:solidFill>
                    <a:srgbClr val="858585"/>
                  </a:solidFill>
                  <a:latin typeface="Roboto"/>
                  <a:ea typeface="Roboto"/>
                  <a:cs typeface="Roboto"/>
                  <a:sym typeface="Roboto"/>
                </a:rPr>
                <a:t>2020</a:t>
              </a:r>
              <a:endParaRPr sz="1100" b="1">
                <a:solidFill>
                  <a:srgbClr val="858585"/>
                </a:solidFill>
                <a:latin typeface="Roboto"/>
                <a:ea typeface="Roboto"/>
                <a:cs typeface="Roboto"/>
                <a:sym typeface="Roboto"/>
              </a:endParaRPr>
            </a:p>
          </p:txBody>
        </p:sp>
      </p:grpSp>
      <p:sp>
        <p:nvSpPr>
          <p:cNvPr id="541" name="Google Shape;541;p33"/>
          <p:cNvSpPr/>
          <p:nvPr/>
        </p:nvSpPr>
        <p:spPr>
          <a:xfrm>
            <a:off x="5782900" y="2997483"/>
            <a:ext cx="792300" cy="49200"/>
          </a:xfrm>
          <a:prstGeom prst="roundRect">
            <a:avLst>
              <a:gd name="adj" fmla="val 50000"/>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2" name="Google Shape;542;p33"/>
          <p:cNvSpPr/>
          <p:nvPr/>
        </p:nvSpPr>
        <p:spPr>
          <a:xfrm>
            <a:off x="8558867" y="2997483"/>
            <a:ext cx="792300" cy="49200"/>
          </a:xfrm>
          <a:prstGeom prst="roundRect">
            <a:avLst>
              <a:gd name="adj" fmla="val 50000"/>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3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pic>
        <p:nvPicPr>
          <p:cNvPr id="544" name="Google Shape;544;p33"/>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4"/>
          <p:cNvSpPr txBox="1">
            <a:spLocks noGrp="1"/>
          </p:cNvSpPr>
          <p:nvPr>
            <p:ph type="body" idx="2"/>
          </p:nvPr>
        </p:nvSpPr>
        <p:spPr>
          <a:xfrm>
            <a:off x="615000" y="1681401"/>
            <a:ext cx="10962000" cy="42651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p:txBody>
      </p:sp>
      <p:sp>
        <p:nvSpPr>
          <p:cNvPr id="551" name="Google Shape;551;p34"/>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Who is Peter</a:t>
            </a:r>
            <a:endParaRPr/>
          </a:p>
        </p:txBody>
      </p:sp>
      <p:sp>
        <p:nvSpPr>
          <p:cNvPr id="552" name="Google Shape;552;p34"/>
          <p:cNvSpPr txBox="1">
            <a:spLocks noGrp="1"/>
          </p:cNvSpPr>
          <p:nvPr>
            <p:ph type="body" idx="5"/>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553" name="Google Shape;553;p3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pic>
        <p:nvPicPr>
          <p:cNvPr id="554" name="Google Shape;554;p34"/>
          <p:cNvPicPr preferRelativeResize="0"/>
          <p:nvPr/>
        </p:nvPicPr>
        <p:blipFill>
          <a:blip r:embed="rId5">
            <a:alphaModFix/>
          </a:blip>
          <a:stretch>
            <a:fillRect/>
          </a:stretch>
        </p:blipFill>
        <p:spPr>
          <a:xfrm>
            <a:off x="140250" y="5654200"/>
            <a:ext cx="2291671" cy="1203802"/>
          </a:xfrm>
          <a:prstGeom prst="rect">
            <a:avLst/>
          </a:prstGeom>
          <a:noFill/>
          <a:ln>
            <a:noFill/>
          </a:ln>
        </p:spPr>
      </p:pic>
      <p:pic>
        <p:nvPicPr>
          <p:cNvPr id="2" name="97.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 y="872836"/>
            <a:ext cx="12140745" cy="599333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5"/>
          <p:cNvSpPr txBox="1">
            <a:spLocks noGrp="1"/>
          </p:cNvSpPr>
          <p:nvPr>
            <p:ph type="body" idx="1"/>
          </p:nvPr>
        </p:nvSpPr>
        <p:spPr>
          <a:xfrm>
            <a:off x="620358" y="1388810"/>
            <a:ext cx="5386800" cy="639900"/>
          </a:xfrm>
          <a:prstGeom prst="rect">
            <a:avLst/>
          </a:prstGeom>
        </p:spPr>
        <p:txBody>
          <a:bodyPr spcFirstLastPara="1" wrap="square" lIns="91425" tIns="91425" rIns="91425" bIns="91425" anchor="b" anchorCtr="0">
            <a:noAutofit/>
          </a:bodyPr>
          <a:lstStyle/>
          <a:p>
            <a:pPr marL="0" lvl="0" indent="0" algn="l" rtl="0">
              <a:spcBef>
                <a:spcPts val="480"/>
              </a:spcBef>
              <a:spcAft>
                <a:spcPts val="0"/>
              </a:spcAft>
              <a:buNone/>
            </a:pPr>
            <a:endParaRPr/>
          </a:p>
        </p:txBody>
      </p:sp>
      <p:sp>
        <p:nvSpPr>
          <p:cNvPr id="562" name="Google Shape;562;p35"/>
          <p:cNvSpPr txBox="1">
            <a:spLocks noGrp="1"/>
          </p:cNvSpPr>
          <p:nvPr>
            <p:ph type="body" idx="2"/>
          </p:nvPr>
        </p:nvSpPr>
        <p:spPr>
          <a:xfrm>
            <a:off x="620358" y="2028571"/>
            <a:ext cx="5386800" cy="39513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563" name="Google Shape;563;p35"/>
          <p:cNvSpPr txBox="1">
            <a:spLocks noGrp="1"/>
          </p:cNvSpPr>
          <p:nvPr>
            <p:ph type="body" idx="3"/>
          </p:nvPr>
        </p:nvSpPr>
        <p:spPr>
          <a:xfrm>
            <a:off x="6193370" y="1388810"/>
            <a:ext cx="5388900" cy="639900"/>
          </a:xfrm>
          <a:prstGeom prst="rect">
            <a:avLst/>
          </a:prstGeom>
        </p:spPr>
        <p:txBody>
          <a:bodyPr spcFirstLastPara="1" wrap="square" lIns="91425" tIns="91425" rIns="91425" bIns="91425" anchor="b" anchorCtr="0">
            <a:noAutofit/>
          </a:bodyPr>
          <a:lstStyle/>
          <a:p>
            <a:pPr marL="0" lvl="0" indent="0" algn="l" rtl="0">
              <a:spcBef>
                <a:spcPts val="480"/>
              </a:spcBef>
              <a:spcAft>
                <a:spcPts val="0"/>
              </a:spcAft>
              <a:buNone/>
            </a:pPr>
            <a:endParaRPr/>
          </a:p>
        </p:txBody>
      </p:sp>
      <p:sp>
        <p:nvSpPr>
          <p:cNvPr id="564" name="Google Shape;564;p35"/>
          <p:cNvSpPr txBox="1">
            <a:spLocks noGrp="1"/>
          </p:cNvSpPr>
          <p:nvPr>
            <p:ph type="body" idx="4"/>
          </p:nvPr>
        </p:nvSpPr>
        <p:spPr>
          <a:xfrm>
            <a:off x="6193370" y="2028571"/>
            <a:ext cx="5388900" cy="39513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endParaRPr/>
          </a:p>
        </p:txBody>
      </p:sp>
      <p:sp>
        <p:nvSpPr>
          <p:cNvPr id="565" name="Google Shape;565;p35"/>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txBox="1">
            <a:spLocks noGrp="1"/>
          </p:cNvSpPr>
          <p:nvPr>
            <p:ph type="body" idx="5"/>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pic>
        <p:nvPicPr>
          <p:cNvPr id="567" name="Google Shape;567;p35"/>
          <p:cNvPicPr preferRelativeResize="0"/>
          <p:nvPr/>
        </p:nvPicPr>
        <p:blipFill>
          <a:blip r:embed="rId3">
            <a:alphaModFix/>
          </a:blip>
          <a:stretch>
            <a:fillRect/>
          </a:stretch>
        </p:blipFill>
        <p:spPr>
          <a:xfrm>
            <a:off x="0" y="0"/>
            <a:ext cx="12192000" cy="7903876"/>
          </a:xfrm>
          <a:prstGeom prst="rect">
            <a:avLst/>
          </a:prstGeom>
          <a:noFill/>
          <a:ln>
            <a:noFill/>
          </a:ln>
        </p:spPr>
      </p:pic>
      <p:sp>
        <p:nvSpPr>
          <p:cNvPr id="568" name="Google Shape;568;p3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141500" y="71626"/>
            <a:ext cx="106701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Target Population</a:t>
            </a:r>
            <a:endParaRPr/>
          </a:p>
        </p:txBody>
      </p:sp>
      <p:sp>
        <p:nvSpPr>
          <p:cNvPr id="127" name="Google Shape;127;p16"/>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128" name="Google Shape;128;p16"/>
          <p:cNvSpPr txBox="1"/>
          <p:nvPr/>
        </p:nvSpPr>
        <p:spPr>
          <a:xfrm>
            <a:off x="986125" y="1628600"/>
            <a:ext cx="4213500" cy="5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6"/>
          <p:cNvSpPr txBox="1"/>
          <p:nvPr/>
        </p:nvSpPr>
        <p:spPr>
          <a:xfrm>
            <a:off x="806775" y="1196425"/>
            <a:ext cx="10578300" cy="507900"/>
          </a:xfrm>
          <a:prstGeom prst="rect">
            <a:avLst/>
          </a:prstGeom>
          <a:noFill/>
          <a:ln>
            <a:noFill/>
          </a:ln>
        </p:spPr>
        <p:txBody>
          <a:bodyPr spcFirstLastPara="1" wrap="square" lIns="91425" tIns="91425" rIns="91425" bIns="91425" anchor="t" anchorCtr="0">
            <a:noAutofit/>
          </a:bodyPr>
          <a:lstStyle/>
          <a:p>
            <a:pPr marL="0" marR="79248" lvl="0" indent="457200" algn="l" rtl="0">
              <a:lnSpc>
                <a:spcPct val="115000"/>
              </a:lnSpc>
              <a:spcBef>
                <a:spcPts val="168"/>
              </a:spcBef>
              <a:spcAft>
                <a:spcPts val="0"/>
              </a:spcAft>
              <a:buClr>
                <a:schemeClr val="hlink"/>
              </a:buClr>
              <a:buSzPts val="1100"/>
              <a:buFont typeface="Arial"/>
              <a:buNone/>
            </a:pPr>
            <a:r>
              <a:rPr lang="en-US" sz="2400" b="1" i="1">
                <a:solidFill>
                  <a:srgbClr val="85200C"/>
                </a:solidFill>
              </a:rPr>
              <a:t>2017 National School Climate Survey</a:t>
            </a:r>
            <a:endParaRPr sz="2400" b="1" i="1">
              <a:solidFill>
                <a:srgbClr val="85200C"/>
              </a:solidFill>
            </a:endParaRPr>
          </a:p>
        </p:txBody>
      </p:sp>
      <p:sp>
        <p:nvSpPr>
          <p:cNvPr id="130" name="Google Shape;130;p16"/>
          <p:cNvSpPr txBox="1"/>
          <p:nvPr/>
        </p:nvSpPr>
        <p:spPr>
          <a:xfrm>
            <a:off x="627525" y="2076825"/>
            <a:ext cx="4572000" cy="37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85200C"/>
              </a:solidFill>
            </a:endParaRPr>
          </a:p>
        </p:txBody>
      </p:sp>
      <p:grpSp>
        <p:nvGrpSpPr>
          <p:cNvPr id="131" name="Google Shape;131;p16"/>
          <p:cNvGrpSpPr/>
          <p:nvPr/>
        </p:nvGrpSpPr>
        <p:grpSpPr>
          <a:xfrm>
            <a:off x="975267" y="1819084"/>
            <a:ext cx="2120745" cy="3574595"/>
            <a:chOff x="984181" y="283725"/>
            <a:chExt cx="2224869" cy="4076400"/>
          </a:xfrm>
        </p:grpSpPr>
        <p:sp>
          <p:nvSpPr>
            <p:cNvPr id="132" name="Google Shape;132;p16"/>
            <p:cNvSpPr/>
            <p:nvPr/>
          </p:nvSpPr>
          <p:spPr>
            <a:xfrm>
              <a:off x="1178650" y="283725"/>
              <a:ext cx="2030400" cy="40764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6"/>
            <p:cNvSpPr/>
            <p:nvPr/>
          </p:nvSpPr>
          <p:spPr>
            <a:xfrm>
              <a:off x="1118210" y="341749"/>
              <a:ext cx="2030400" cy="2490600"/>
            </a:xfrm>
            <a:prstGeom prst="rect">
              <a:avLst/>
            </a:prstGeom>
            <a:solidFill>
              <a:srgbClr val="FFFFFF"/>
            </a:solidFill>
            <a:ln w="19050" cap="flat" cmpd="sng">
              <a:solidFill>
                <a:srgbClr val="B02C2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6"/>
            <p:cNvSpPr/>
            <p:nvPr/>
          </p:nvSpPr>
          <p:spPr>
            <a:xfrm>
              <a:off x="1233923" y="1633699"/>
              <a:ext cx="1815000" cy="60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300">
                  <a:solidFill>
                    <a:srgbClr val="B02C20"/>
                  </a:solidFill>
                  <a:latin typeface="Roboto Medium"/>
                  <a:ea typeface="Roboto Medium"/>
                  <a:cs typeface="Roboto Medium"/>
                  <a:sym typeface="Roboto Medium"/>
                </a:rPr>
                <a:t>Heard negative remarks about gender expression</a:t>
              </a:r>
              <a:endParaRPr sz="1300">
                <a:solidFill>
                  <a:srgbClr val="B02C20"/>
                </a:solidFill>
                <a:latin typeface="Roboto Medium"/>
                <a:ea typeface="Roboto Medium"/>
                <a:cs typeface="Roboto Medium"/>
                <a:sym typeface="Roboto Medium"/>
              </a:endParaRPr>
            </a:p>
          </p:txBody>
        </p:sp>
        <p:sp>
          <p:nvSpPr>
            <p:cNvPr id="135" name="Google Shape;135;p16"/>
            <p:cNvSpPr/>
            <p:nvPr/>
          </p:nvSpPr>
          <p:spPr>
            <a:xfrm>
              <a:off x="1233923" y="1633687"/>
              <a:ext cx="1815000" cy="829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900">
                <a:solidFill>
                  <a:srgbClr val="B02C20"/>
                </a:solidFill>
                <a:latin typeface="Roboto"/>
                <a:ea typeface="Roboto"/>
                <a:cs typeface="Roboto"/>
                <a:sym typeface="Roboto"/>
              </a:endParaRPr>
            </a:p>
          </p:txBody>
        </p:sp>
        <p:sp>
          <p:nvSpPr>
            <p:cNvPr id="136" name="Google Shape;136;p16"/>
            <p:cNvSpPr/>
            <p:nvPr/>
          </p:nvSpPr>
          <p:spPr>
            <a:xfrm>
              <a:off x="1233850" y="470600"/>
              <a:ext cx="1815000" cy="675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4800" b="1">
                  <a:solidFill>
                    <a:srgbClr val="B02C20"/>
                  </a:solidFill>
                  <a:latin typeface="Roboto"/>
                  <a:ea typeface="Roboto"/>
                  <a:cs typeface="Roboto"/>
                  <a:sym typeface="Roboto"/>
                </a:rPr>
                <a:t>94</a:t>
              </a:r>
              <a:r>
                <a:rPr lang="en-US" sz="5300">
                  <a:solidFill>
                    <a:srgbClr val="B02C20"/>
                  </a:solidFill>
                  <a:latin typeface="Roboto Thin"/>
                  <a:ea typeface="Roboto Thin"/>
                  <a:cs typeface="Roboto Thin"/>
                  <a:sym typeface="Roboto Thin"/>
                </a:rPr>
                <a:t>%</a:t>
              </a:r>
              <a:endParaRPr sz="5300">
                <a:solidFill>
                  <a:srgbClr val="B02C20"/>
                </a:solidFill>
                <a:latin typeface="Roboto Thin"/>
                <a:ea typeface="Roboto Thin"/>
                <a:cs typeface="Roboto Thin"/>
                <a:sym typeface="Roboto Thin"/>
              </a:endParaRPr>
            </a:p>
          </p:txBody>
        </p:sp>
        <p:sp>
          <p:nvSpPr>
            <p:cNvPr id="137" name="Google Shape;137;p16"/>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6"/>
            <p:cNvSpPr/>
            <p:nvPr/>
          </p:nvSpPr>
          <p:spPr>
            <a:xfrm>
              <a:off x="984181" y="3172462"/>
              <a:ext cx="2145000" cy="675000"/>
            </a:xfrm>
            <a:prstGeom prst="rect">
              <a:avLst/>
            </a:prstGeom>
            <a:noFill/>
            <a:ln>
              <a:noFill/>
            </a:ln>
          </p:spPr>
          <p:txBody>
            <a:bodyPr spcFirstLastPara="1" wrap="square" lIns="121900" tIns="121900" rIns="121900" bIns="121900" anchor="t" anchorCtr="0">
              <a:noAutofit/>
            </a:bodyPr>
            <a:lstStyle/>
            <a:p>
              <a:pPr marL="609600" lvl="0" indent="-381000" algn="l" rtl="0">
                <a:lnSpc>
                  <a:spcPct val="150000"/>
                </a:lnSpc>
                <a:spcBef>
                  <a:spcPts val="0"/>
                </a:spcBef>
                <a:spcAft>
                  <a:spcPts val="0"/>
                </a:spcAft>
                <a:buClr>
                  <a:srgbClr val="FFFFFF"/>
                </a:buClr>
                <a:buSzPts val="1200"/>
                <a:buFont typeface="Roboto"/>
                <a:buChar char="●"/>
              </a:pPr>
              <a:r>
                <a:rPr lang="en-US" sz="1200">
                  <a:solidFill>
                    <a:srgbClr val="FFFFFF"/>
                  </a:solidFill>
                  <a:latin typeface="Roboto"/>
                  <a:ea typeface="Roboto"/>
                  <a:cs typeface="Roboto"/>
                  <a:sym typeface="Roboto"/>
                </a:rPr>
                <a:t>Feel stressful and uncomfortable </a:t>
              </a:r>
              <a:endParaRPr sz="1200">
                <a:solidFill>
                  <a:srgbClr val="FFFFFF"/>
                </a:solidFill>
                <a:latin typeface="Roboto"/>
                <a:ea typeface="Roboto"/>
                <a:cs typeface="Roboto"/>
                <a:sym typeface="Roboto"/>
              </a:endParaRPr>
            </a:p>
          </p:txBody>
        </p:sp>
      </p:grpSp>
      <p:grpSp>
        <p:nvGrpSpPr>
          <p:cNvPr id="139" name="Google Shape;139;p16"/>
          <p:cNvGrpSpPr/>
          <p:nvPr/>
        </p:nvGrpSpPr>
        <p:grpSpPr>
          <a:xfrm>
            <a:off x="3005444" y="1840059"/>
            <a:ext cx="2120756" cy="3539946"/>
            <a:chOff x="984170" y="283725"/>
            <a:chExt cx="2224880" cy="4076400"/>
          </a:xfrm>
        </p:grpSpPr>
        <p:sp>
          <p:nvSpPr>
            <p:cNvPr id="140" name="Google Shape;140;p16"/>
            <p:cNvSpPr/>
            <p:nvPr/>
          </p:nvSpPr>
          <p:spPr>
            <a:xfrm>
              <a:off x="1178650" y="283725"/>
              <a:ext cx="2030400" cy="40764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1" name="Google Shape;141;p16"/>
            <p:cNvSpPr/>
            <p:nvPr/>
          </p:nvSpPr>
          <p:spPr>
            <a:xfrm>
              <a:off x="1118210" y="341749"/>
              <a:ext cx="2030400" cy="2490600"/>
            </a:xfrm>
            <a:prstGeom prst="rect">
              <a:avLst/>
            </a:prstGeom>
            <a:solidFill>
              <a:srgbClr val="FFFFFF"/>
            </a:solidFill>
            <a:ln w="19050" cap="flat" cmpd="sng">
              <a:solidFill>
                <a:srgbClr val="B02C2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 name="Google Shape;142;p16"/>
            <p:cNvSpPr/>
            <p:nvPr/>
          </p:nvSpPr>
          <p:spPr>
            <a:xfrm>
              <a:off x="1202214" y="1522840"/>
              <a:ext cx="1815000" cy="829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200" b="1">
                  <a:solidFill>
                    <a:srgbClr val="B02C20"/>
                  </a:solidFill>
                  <a:latin typeface="Roboto"/>
                  <a:ea typeface="Roboto"/>
                  <a:cs typeface="Roboto"/>
                  <a:sym typeface="Roboto"/>
                </a:rPr>
                <a:t>Experienced  verbal harassment in school based on sexual orientation </a:t>
              </a:r>
              <a:endParaRPr sz="1200" b="1">
                <a:solidFill>
                  <a:srgbClr val="B02C20"/>
                </a:solidFill>
                <a:latin typeface="Roboto"/>
                <a:ea typeface="Roboto"/>
                <a:cs typeface="Roboto"/>
                <a:sym typeface="Roboto"/>
              </a:endParaRPr>
            </a:p>
          </p:txBody>
        </p:sp>
        <p:sp>
          <p:nvSpPr>
            <p:cNvPr id="143" name="Google Shape;143;p16"/>
            <p:cNvSpPr/>
            <p:nvPr/>
          </p:nvSpPr>
          <p:spPr>
            <a:xfrm>
              <a:off x="1233850" y="470600"/>
              <a:ext cx="1815000" cy="675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B02C20"/>
                  </a:solidFill>
                  <a:latin typeface="Roboto"/>
                  <a:ea typeface="Roboto"/>
                  <a:cs typeface="Roboto"/>
                  <a:sym typeface="Roboto"/>
                </a:rPr>
                <a:t>70</a:t>
              </a:r>
              <a:r>
                <a:rPr lang="en-US" sz="5300">
                  <a:solidFill>
                    <a:srgbClr val="B02C20"/>
                  </a:solidFill>
                  <a:latin typeface="Roboto Thin"/>
                  <a:ea typeface="Roboto Thin"/>
                  <a:cs typeface="Roboto Thin"/>
                  <a:sym typeface="Roboto Thin"/>
                </a:rPr>
                <a:t>%</a:t>
              </a:r>
              <a:endParaRPr sz="5300">
                <a:solidFill>
                  <a:srgbClr val="B02C20"/>
                </a:solidFill>
                <a:latin typeface="Roboto Thin"/>
                <a:ea typeface="Roboto Thin"/>
                <a:cs typeface="Roboto Thin"/>
                <a:sym typeface="Roboto Thin"/>
              </a:endParaRPr>
            </a:p>
          </p:txBody>
        </p:sp>
        <p:sp>
          <p:nvSpPr>
            <p:cNvPr id="144" name="Google Shape;144;p16"/>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6"/>
            <p:cNvSpPr/>
            <p:nvPr/>
          </p:nvSpPr>
          <p:spPr>
            <a:xfrm>
              <a:off x="984170" y="3172455"/>
              <a:ext cx="2145000" cy="1085400"/>
            </a:xfrm>
            <a:prstGeom prst="rect">
              <a:avLst/>
            </a:prstGeom>
            <a:noFill/>
            <a:ln>
              <a:noFill/>
            </a:ln>
          </p:spPr>
          <p:txBody>
            <a:bodyPr spcFirstLastPara="1" wrap="square" lIns="121900" tIns="121900" rIns="121900" bIns="121900" anchor="t" anchorCtr="0">
              <a:noAutofit/>
            </a:bodyPr>
            <a:lstStyle/>
            <a:p>
              <a:pPr marL="609600" lvl="0" indent="-381000" algn="l" rtl="0">
                <a:lnSpc>
                  <a:spcPct val="150000"/>
                </a:lnSpc>
                <a:spcBef>
                  <a:spcPts val="0"/>
                </a:spcBef>
                <a:spcAft>
                  <a:spcPts val="0"/>
                </a:spcAft>
                <a:buClr>
                  <a:srgbClr val="FFFFFF"/>
                </a:buClr>
                <a:buSzPts val="1200"/>
                <a:buFont typeface="Roboto"/>
                <a:buChar char="●"/>
              </a:pPr>
              <a:r>
                <a:rPr lang="en-US" sz="1200">
                  <a:solidFill>
                    <a:srgbClr val="FFFFFF"/>
                  </a:solidFill>
                  <a:latin typeface="Roboto"/>
                  <a:ea typeface="Roboto"/>
                  <a:cs typeface="Roboto"/>
                  <a:sym typeface="Roboto"/>
                </a:rPr>
                <a:t>Feel insecure and unsafe </a:t>
              </a:r>
              <a:endParaRPr sz="1200">
                <a:solidFill>
                  <a:srgbClr val="FFFFFF"/>
                </a:solidFill>
                <a:latin typeface="Roboto"/>
                <a:ea typeface="Roboto"/>
                <a:cs typeface="Roboto"/>
                <a:sym typeface="Roboto"/>
              </a:endParaRPr>
            </a:p>
          </p:txBody>
        </p:sp>
      </p:grpSp>
      <p:grpSp>
        <p:nvGrpSpPr>
          <p:cNvPr id="146" name="Google Shape;146;p16"/>
          <p:cNvGrpSpPr/>
          <p:nvPr/>
        </p:nvGrpSpPr>
        <p:grpSpPr>
          <a:xfrm>
            <a:off x="5060616" y="1847069"/>
            <a:ext cx="2070781" cy="3539946"/>
            <a:chOff x="984170" y="283725"/>
            <a:chExt cx="2172451" cy="4076400"/>
          </a:xfrm>
        </p:grpSpPr>
        <p:sp>
          <p:nvSpPr>
            <p:cNvPr id="147" name="Google Shape;147;p16"/>
            <p:cNvSpPr/>
            <p:nvPr/>
          </p:nvSpPr>
          <p:spPr>
            <a:xfrm>
              <a:off x="1126221" y="283725"/>
              <a:ext cx="2030400" cy="40764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8" name="Google Shape;148;p16"/>
            <p:cNvSpPr/>
            <p:nvPr/>
          </p:nvSpPr>
          <p:spPr>
            <a:xfrm>
              <a:off x="1118210" y="341749"/>
              <a:ext cx="2030400" cy="2490600"/>
            </a:xfrm>
            <a:prstGeom prst="rect">
              <a:avLst/>
            </a:prstGeom>
            <a:solidFill>
              <a:srgbClr val="FFFFFF"/>
            </a:solidFill>
            <a:ln w="19050" cap="flat" cmpd="sng">
              <a:solidFill>
                <a:srgbClr val="B02C2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p16"/>
            <p:cNvSpPr/>
            <p:nvPr/>
          </p:nvSpPr>
          <p:spPr>
            <a:xfrm>
              <a:off x="1201335" y="1496840"/>
              <a:ext cx="1815000" cy="60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200" b="1">
                  <a:solidFill>
                    <a:srgbClr val="A61C00"/>
                  </a:solidFill>
                  <a:latin typeface="Roboto"/>
                  <a:ea typeface="Roboto"/>
                  <a:cs typeface="Roboto"/>
                  <a:sym typeface="Roboto"/>
                </a:rPr>
                <a:t>Experienced physically harassed in the past year based on sexual orientation.</a:t>
              </a:r>
              <a:endParaRPr sz="1200" b="1">
                <a:solidFill>
                  <a:srgbClr val="A61C00"/>
                </a:solidFill>
                <a:latin typeface="Roboto"/>
                <a:ea typeface="Roboto"/>
                <a:cs typeface="Roboto"/>
                <a:sym typeface="Roboto"/>
              </a:endParaRPr>
            </a:p>
          </p:txBody>
        </p:sp>
        <p:sp>
          <p:nvSpPr>
            <p:cNvPr id="150" name="Google Shape;150;p16"/>
            <p:cNvSpPr/>
            <p:nvPr/>
          </p:nvSpPr>
          <p:spPr>
            <a:xfrm>
              <a:off x="1201394" y="470600"/>
              <a:ext cx="1815000" cy="675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B02C20"/>
                  </a:solidFill>
                  <a:latin typeface="Roboto"/>
                  <a:ea typeface="Roboto"/>
                  <a:cs typeface="Roboto"/>
                  <a:sym typeface="Roboto"/>
                </a:rPr>
                <a:t>29</a:t>
              </a:r>
              <a:r>
                <a:rPr lang="en-US" sz="5300">
                  <a:solidFill>
                    <a:srgbClr val="B02C20"/>
                  </a:solidFill>
                  <a:latin typeface="Roboto Thin"/>
                  <a:ea typeface="Roboto Thin"/>
                  <a:cs typeface="Roboto Thin"/>
                  <a:sym typeface="Roboto Thin"/>
                </a:rPr>
                <a:t>%</a:t>
              </a:r>
              <a:endParaRPr sz="5300">
                <a:solidFill>
                  <a:srgbClr val="B02C20"/>
                </a:solidFill>
                <a:latin typeface="Roboto Thin"/>
                <a:ea typeface="Roboto Thin"/>
                <a:cs typeface="Roboto Thin"/>
                <a:sym typeface="Roboto Thin"/>
              </a:endParaRPr>
            </a:p>
          </p:txBody>
        </p:sp>
        <p:sp>
          <p:nvSpPr>
            <p:cNvPr id="151" name="Google Shape;151;p16"/>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6"/>
            <p:cNvSpPr/>
            <p:nvPr/>
          </p:nvSpPr>
          <p:spPr>
            <a:xfrm>
              <a:off x="984170" y="3172455"/>
              <a:ext cx="2145000" cy="1085400"/>
            </a:xfrm>
            <a:prstGeom prst="rect">
              <a:avLst/>
            </a:prstGeom>
            <a:noFill/>
            <a:ln>
              <a:noFill/>
            </a:ln>
          </p:spPr>
          <p:txBody>
            <a:bodyPr spcFirstLastPara="1" wrap="square" lIns="121900" tIns="121900" rIns="121900" bIns="121900" anchor="t" anchorCtr="0">
              <a:noAutofit/>
            </a:bodyPr>
            <a:lstStyle/>
            <a:p>
              <a:pPr marL="609600" lvl="0" indent="-368300" algn="l" rtl="0">
                <a:lnSpc>
                  <a:spcPct val="150000"/>
                </a:lnSpc>
                <a:spcBef>
                  <a:spcPts val="0"/>
                </a:spcBef>
                <a:spcAft>
                  <a:spcPts val="0"/>
                </a:spcAft>
                <a:buClr>
                  <a:srgbClr val="FFFFFF"/>
                </a:buClr>
                <a:buSzPts val="1000"/>
                <a:buFont typeface="Roboto"/>
                <a:buChar char="●"/>
              </a:pPr>
              <a:r>
                <a:rPr lang="en-US" sz="1000">
                  <a:solidFill>
                    <a:srgbClr val="FFFFFF"/>
                  </a:solidFill>
                  <a:latin typeface="Roboto"/>
                  <a:ea typeface="Roboto"/>
                  <a:cs typeface="Roboto"/>
                  <a:sym typeface="Roboto"/>
                </a:rPr>
                <a:t>Feel unsafe at school (not want to go to school)</a:t>
              </a:r>
              <a:endParaRPr sz="1000">
                <a:solidFill>
                  <a:srgbClr val="FFFFFF"/>
                </a:solidFill>
                <a:latin typeface="Roboto"/>
                <a:ea typeface="Roboto"/>
                <a:cs typeface="Roboto"/>
                <a:sym typeface="Roboto"/>
              </a:endParaRPr>
            </a:p>
          </p:txBody>
        </p:sp>
      </p:grpSp>
      <p:grpSp>
        <p:nvGrpSpPr>
          <p:cNvPr id="153" name="Google Shape;153;p16"/>
          <p:cNvGrpSpPr/>
          <p:nvPr/>
        </p:nvGrpSpPr>
        <p:grpSpPr>
          <a:xfrm>
            <a:off x="7065780" y="1836946"/>
            <a:ext cx="2120756" cy="3533016"/>
            <a:chOff x="984170" y="283725"/>
            <a:chExt cx="2224880" cy="4076400"/>
          </a:xfrm>
        </p:grpSpPr>
        <p:sp>
          <p:nvSpPr>
            <p:cNvPr id="154" name="Google Shape;154;p16"/>
            <p:cNvSpPr/>
            <p:nvPr/>
          </p:nvSpPr>
          <p:spPr>
            <a:xfrm>
              <a:off x="1178650" y="283725"/>
              <a:ext cx="2030400" cy="40764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16"/>
            <p:cNvSpPr/>
            <p:nvPr/>
          </p:nvSpPr>
          <p:spPr>
            <a:xfrm>
              <a:off x="1118210" y="341749"/>
              <a:ext cx="2030400" cy="2490600"/>
            </a:xfrm>
            <a:prstGeom prst="rect">
              <a:avLst/>
            </a:prstGeom>
            <a:solidFill>
              <a:srgbClr val="FFFFFF"/>
            </a:solidFill>
            <a:ln w="19050" cap="flat" cmpd="sng">
              <a:solidFill>
                <a:srgbClr val="B02C2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6"/>
            <p:cNvSpPr/>
            <p:nvPr/>
          </p:nvSpPr>
          <p:spPr>
            <a:xfrm>
              <a:off x="1176013" y="1633694"/>
              <a:ext cx="1815000" cy="60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300">
                  <a:solidFill>
                    <a:srgbClr val="B02C20"/>
                  </a:solidFill>
                  <a:latin typeface="Roboto Medium"/>
                  <a:ea typeface="Roboto Medium"/>
                  <a:cs typeface="Roboto Medium"/>
                  <a:sym typeface="Roboto Medium"/>
                </a:rPr>
                <a:t>Experienced sexual harassment </a:t>
              </a:r>
              <a:endParaRPr sz="1300">
                <a:solidFill>
                  <a:srgbClr val="B02C20"/>
                </a:solidFill>
                <a:latin typeface="Roboto Medium"/>
                <a:ea typeface="Roboto Medium"/>
                <a:cs typeface="Roboto Medium"/>
                <a:sym typeface="Roboto Medium"/>
              </a:endParaRPr>
            </a:p>
          </p:txBody>
        </p:sp>
        <p:sp>
          <p:nvSpPr>
            <p:cNvPr id="157" name="Google Shape;157;p16"/>
            <p:cNvSpPr/>
            <p:nvPr/>
          </p:nvSpPr>
          <p:spPr>
            <a:xfrm>
              <a:off x="1233850" y="470600"/>
              <a:ext cx="1815000" cy="675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B02C20"/>
                  </a:solidFill>
                  <a:latin typeface="Roboto"/>
                  <a:ea typeface="Roboto"/>
                  <a:cs typeface="Roboto"/>
                  <a:sym typeface="Roboto"/>
                </a:rPr>
                <a:t>57</a:t>
              </a:r>
              <a:r>
                <a:rPr lang="en-US" sz="5300">
                  <a:solidFill>
                    <a:srgbClr val="B02C20"/>
                  </a:solidFill>
                  <a:latin typeface="Roboto Thin"/>
                  <a:ea typeface="Roboto Thin"/>
                  <a:cs typeface="Roboto Thin"/>
                  <a:sym typeface="Roboto Thin"/>
                </a:rPr>
                <a:t>%</a:t>
              </a:r>
              <a:endParaRPr sz="5300">
                <a:solidFill>
                  <a:srgbClr val="B02C20"/>
                </a:solidFill>
                <a:latin typeface="Roboto Thin"/>
                <a:ea typeface="Roboto Thin"/>
                <a:cs typeface="Roboto Thin"/>
                <a:sym typeface="Roboto Thin"/>
              </a:endParaRPr>
            </a:p>
          </p:txBody>
        </p:sp>
        <p:sp>
          <p:nvSpPr>
            <p:cNvPr id="158" name="Google Shape;158;p16"/>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9" name="Google Shape;159;p16"/>
            <p:cNvSpPr/>
            <p:nvPr/>
          </p:nvSpPr>
          <p:spPr>
            <a:xfrm>
              <a:off x="984170" y="3172455"/>
              <a:ext cx="2145000" cy="1085400"/>
            </a:xfrm>
            <a:prstGeom prst="rect">
              <a:avLst/>
            </a:prstGeom>
            <a:noFill/>
            <a:ln>
              <a:noFill/>
            </a:ln>
          </p:spPr>
          <p:txBody>
            <a:bodyPr spcFirstLastPara="1" wrap="square" lIns="121900" tIns="121900" rIns="121900" bIns="121900" anchor="t" anchorCtr="0">
              <a:noAutofit/>
            </a:bodyPr>
            <a:lstStyle/>
            <a:p>
              <a:pPr marL="609600" lvl="0" indent="-368300" algn="l" rtl="0">
                <a:lnSpc>
                  <a:spcPct val="150000"/>
                </a:lnSpc>
                <a:spcBef>
                  <a:spcPts val="0"/>
                </a:spcBef>
                <a:spcAft>
                  <a:spcPts val="0"/>
                </a:spcAft>
                <a:buClr>
                  <a:srgbClr val="FFFFFF"/>
                </a:buClr>
                <a:buSzPts val="1000"/>
                <a:buFont typeface="Roboto"/>
                <a:buChar char="●"/>
              </a:pPr>
              <a:r>
                <a:rPr lang="en-US" sz="1000">
                  <a:solidFill>
                    <a:srgbClr val="FFFFFF"/>
                  </a:solidFill>
                  <a:latin typeface="Roboto"/>
                  <a:ea typeface="Roboto"/>
                  <a:cs typeface="Roboto"/>
                  <a:sym typeface="Roboto"/>
                </a:rPr>
                <a:t>Feel ashamed or afraid to speak up </a:t>
              </a:r>
              <a:endParaRPr sz="1000">
                <a:solidFill>
                  <a:srgbClr val="FFFFFF"/>
                </a:solidFill>
                <a:latin typeface="Roboto"/>
                <a:ea typeface="Roboto"/>
                <a:cs typeface="Roboto"/>
                <a:sym typeface="Roboto"/>
              </a:endParaRPr>
            </a:p>
            <a:p>
              <a:pPr marL="609600" lvl="0" indent="0" algn="l" rtl="0">
                <a:lnSpc>
                  <a:spcPct val="150000"/>
                </a:lnSpc>
                <a:spcBef>
                  <a:spcPts val="0"/>
                </a:spcBef>
                <a:spcAft>
                  <a:spcPts val="0"/>
                </a:spcAft>
                <a:buNone/>
              </a:pPr>
              <a:endParaRPr sz="800">
                <a:solidFill>
                  <a:srgbClr val="FFFFFF"/>
                </a:solidFill>
                <a:latin typeface="Roboto"/>
                <a:ea typeface="Roboto"/>
                <a:cs typeface="Roboto"/>
                <a:sym typeface="Roboto"/>
              </a:endParaRPr>
            </a:p>
          </p:txBody>
        </p:sp>
      </p:grpSp>
      <p:sp>
        <p:nvSpPr>
          <p:cNvPr id="160" name="Google Shape;160;p1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a:t>
            </a:fld>
            <a:endParaRPr/>
          </a:p>
        </p:txBody>
      </p:sp>
      <p:pic>
        <p:nvPicPr>
          <p:cNvPr id="161" name="Google Shape;161;p16"/>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066800" y="1"/>
            <a:ext cx="106701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Target Population</a:t>
            </a:r>
            <a:endParaRPr/>
          </a:p>
        </p:txBody>
      </p:sp>
      <p:sp>
        <p:nvSpPr>
          <p:cNvPr id="168" name="Google Shape;168;p17"/>
          <p:cNvSpPr txBox="1">
            <a:spLocks noGrp="1"/>
          </p:cNvSpPr>
          <p:nvPr>
            <p:ph type="body" idx="1"/>
          </p:nvPr>
        </p:nvSpPr>
        <p:spPr>
          <a:xfrm>
            <a:off x="6098118" y="6324966"/>
            <a:ext cx="5908500" cy="3873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endParaRPr/>
          </a:p>
        </p:txBody>
      </p:sp>
      <p:sp>
        <p:nvSpPr>
          <p:cNvPr id="169" name="Google Shape;169;p17"/>
          <p:cNvSpPr txBox="1"/>
          <p:nvPr/>
        </p:nvSpPr>
        <p:spPr>
          <a:xfrm>
            <a:off x="1001075" y="1159100"/>
            <a:ext cx="9353100" cy="567900"/>
          </a:xfrm>
          <a:prstGeom prst="rect">
            <a:avLst/>
          </a:prstGeom>
          <a:noFill/>
          <a:ln>
            <a:noFill/>
          </a:ln>
        </p:spPr>
        <p:txBody>
          <a:bodyPr spcFirstLastPara="1" wrap="square" lIns="91425" tIns="91425" rIns="91425" bIns="91425" anchor="t" anchorCtr="0">
            <a:noAutofit/>
          </a:bodyPr>
          <a:lstStyle/>
          <a:p>
            <a:pPr marL="0" marR="64008" lvl="0" indent="0" algn="l" rtl="0">
              <a:lnSpc>
                <a:spcPct val="115000"/>
              </a:lnSpc>
              <a:spcBef>
                <a:spcPts val="144"/>
              </a:spcBef>
              <a:spcAft>
                <a:spcPts val="0"/>
              </a:spcAft>
              <a:buClr>
                <a:schemeClr val="hlink"/>
              </a:buClr>
              <a:buSzPts val="1100"/>
              <a:buFont typeface="Arial"/>
              <a:buNone/>
            </a:pPr>
            <a:r>
              <a:rPr lang="en-US" sz="2400" b="1" i="1">
                <a:solidFill>
                  <a:srgbClr val="85200C"/>
                </a:solidFill>
              </a:rPr>
              <a:t>Centers for Disease Control and Prevention</a:t>
            </a:r>
            <a:endParaRPr sz="2400" b="1" i="1">
              <a:solidFill>
                <a:srgbClr val="85200C"/>
              </a:solidFill>
            </a:endParaRPr>
          </a:p>
        </p:txBody>
      </p:sp>
      <p:grpSp>
        <p:nvGrpSpPr>
          <p:cNvPr id="170" name="Google Shape;170;p17"/>
          <p:cNvGrpSpPr/>
          <p:nvPr/>
        </p:nvGrpSpPr>
        <p:grpSpPr>
          <a:xfrm>
            <a:off x="766244" y="1616291"/>
            <a:ext cx="9915582" cy="1530582"/>
            <a:chOff x="574704" y="965253"/>
            <a:chExt cx="7436872" cy="1703676"/>
          </a:xfrm>
        </p:grpSpPr>
        <p:sp>
          <p:nvSpPr>
            <p:cNvPr id="171" name="Google Shape;171;p17"/>
            <p:cNvSpPr txBox="1"/>
            <p:nvPr/>
          </p:nvSpPr>
          <p:spPr>
            <a:xfrm>
              <a:off x="574704" y="1686453"/>
              <a:ext cx="20844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3600">
                  <a:solidFill>
                    <a:srgbClr val="802017"/>
                  </a:solidFill>
                  <a:latin typeface="Roboto Medium"/>
                  <a:ea typeface="Roboto Medium"/>
                  <a:cs typeface="Roboto Medium"/>
                  <a:sym typeface="Roboto Medium"/>
                </a:rPr>
                <a:t>Depression/</a:t>
              </a:r>
              <a:endParaRPr sz="3600">
                <a:solidFill>
                  <a:srgbClr val="802017"/>
                </a:solidFill>
                <a:latin typeface="Roboto Medium"/>
                <a:ea typeface="Roboto Medium"/>
                <a:cs typeface="Roboto Medium"/>
                <a:sym typeface="Roboto Medium"/>
              </a:endParaRPr>
            </a:p>
            <a:p>
              <a:pPr marL="0" lvl="0" indent="0" algn="r" rtl="0">
                <a:lnSpc>
                  <a:spcPct val="90000"/>
                </a:lnSpc>
                <a:spcBef>
                  <a:spcPts val="0"/>
                </a:spcBef>
                <a:spcAft>
                  <a:spcPts val="0"/>
                </a:spcAft>
                <a:buNone/>
              </a:pPr>
              <a:r>
                <a:rPr lang="en-US" sz="3600">
                  <a:solidFill>
                    <a:srgbClr val="802017"/>
                  </a:solidFill>
                  <a:latin typeface="Roboto Medium"/>
                  <a:ea typeface="Roboto Medium"/>
                  <a:cs typeface="Roboto Medium"/>
                  <a:sym typeface="Roboto Medium"/>
                </a:rPr>
                <a:t>Suicide</a:t>
              </a:r>
              <a:endParaRPr sz="3600">
                <a:solidFill>
                  <a:srgbClr val="802017"/>
                </a:solidFill>
                <a:latin typeface="Roboto Medium"/>
                <a:ea typeface="Roboto Medium"/>
                <a:cs typeface="Roboto Medium"/>
                <a:sym typeface="Roboto Medium"/>
              </a:endParaRPr>
            </a:p>
          </p:txBody>
        </p:sp>
        <p:sp>
          <p:nvSpPr>
            <p:cNvPr id="172" name="Google Shape;172;p17"/>
            <p:cNvSpPr/>
            <p:nvPr/>
          </p:nvSpPr>
          <p:spPr>
            <a:xfrm>
              <a:off x="2789776" y="1703828"/>
              <a:ext cx="5221800" cy="965100"/>
            </a:xfrm>
            <a:prstGeom prst="rect">
              <a:avLst/>
            </a:prstGeom>
            <a:solidFill>
              <a:srgbClr val="802017"/>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r>
                <a:rPr lang="en-US">
                  <a:solidFill>
                    <a:srgbClr val="FFFFFF"/>
                  </a:solidFill>
                </a:rPr>
                <a:t>LGBTQ individuals are almost three times more likely than others to experience a mental health condition such as major depression or generalized anxiety disorder. For the ages 10-24 LGBTQ youth, suicide is one of the leading causes of death.</a:t>
              </a:r>
              <a:endParaRPr>
                <a:solidFill>
                  <a:srgbClr val="FFFFFF"/>
                </a:solidFill>
              </a:endParaRPr>
            </a:p>
          </p:txBody>
        </p:sp>
        <p:sp>
          <p:nvSpPr>
            <p:cNvPr id="173" name="Google Shape;173;p17"/>
            <p:cNvSpPr txBox="1"/>
            <p:nvPr/>
          </p:nvSpPr>
          <p:spPr>
            <a:xfrm>
              <a:off x="2914389" y="965253"/>
              <a:ext cx="4765800" cy="575400"/>
            </a:xfrm>
            <a:prstGeom prst="rect">
              <a:avLst/>
            </a:prstGeom>
            <a:noFill/>
            <a:ln>
              <a:noFill/>
            </a:ln>
          </p:spPr>
          <p:txBody>
            <a:bodyPr spcFirstLastPara="1" wrap="square" lIns="121900" tIns="60925" rIns="121900" bIns="60925" anchor="ctr" anchorCtr="0">
              <a:noAutofit/>
            </a:bodyPr>
            <a:lstStyle/>
            <a:p>
              <a:pPr marL="0" lvl="0" indent="0" algn="l" rtl="0">
                <a:lnSpc>
                  <a:spcPct val="115000"/>
                </a:lnSpc>
                <a:spcBef>
                  <a:spcPts val="0"/>
                </a:spcBef>
                <a:spcAft>
                  <a:spcPts val="0"/>
                </a:spcAft>
                <a:buNone/>
              </a:pPr>
              <a:r>
                <a:rPr lang="en-US" sz="1600">
                  <a:solidFill>
                    <a:srgbClr val="FFFFFF"/>
                  </a:solidFill>
                  <a:latin typeface="Roboto"/>
                  <a:ea typeface="Roboto"/>
                  <a:cs typeface="Roboto"/>
                  <a:sym typeface="Roboto"/>
                </a:rPr>
                <a:t>Lorem ipsum dolor sit amet, consectetur adipiscing elit. Duis sit amet odio vel purus bibendum luctus.</a:t>
              </a:r>
              <a:endParaRPr sz="1600">
                <a:solidFill>
                  <a:srgbClr val="FFFFFF"/>
                </a:solidFill>
                <a:latin typeface="Roboto"/>
                <a:ea typeface="Roboto"/>
                <a:cs typeface="Roboto"/>
                <a:sym typeface="Roboto"/>
              </a:endParaRPr>
            </a:p>
          </p:txBody>
        </p:sp>
      </p:grpSp>
      <p:grpSp>
        <p:nvGrpSpPr>
          <p:cNvPr id="174" name="Google Shape;174;p17"/>
          <p:cNvGrpSpPr/>
          <p:nvPr/>
        </p:nvGrpSpPr>
        <p:grpSpPr>
          <a:xfrm>
            <a:off x="602916" y="3328895"/>
            <a:ext cx="9607637" cy="577081"/>
            <a:chOff x="444180" y="2031688"/>
            <a:chExt cx="7205908" cy="793456"/>
          </a:xfrm>
        </p:grpSpPr>
        <p:sp>
          <p:nvSpPr>
            <p:cNvPr id="175" name="Google Shape;175;p17"/>
            <p:cNvSpPr txBox="1"/>
            <p:nvPr/>
          </p:nvSpPr>
          <p:spPr>
            <a:xfrm>
              <a:off x="444180" y="2195444"/>
              <a:ext cx="22710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3600">
                  <a:solidFill>
                    <a:srgbClr val="A72A1E"/>
                  </a:solidFill>
                  <a:latin typeface="Roboto Medium"/>
                  <a:ea typeface="Roboto Medium"/>
                  <a:cs typeface="Roboto Medium"/>
                  <a:sym typeface="Roboto Medium"/>
                </a:rPr>
                <a:t>Alcohol </a:t>
              </a:r>
              <a:endParaRPr sz="3600">
                <a:solidFill>
                  <a:srgbClr val="A72A1E"/>
                </a:solidFill>
                <a:latin typeface="Roboto Medium"/>
                <a:ea typeface="Roboto Medium"/>
                <a:cs typeface="Roboto Medium"/>
                <a:sym typeface="Roboto Medium"/>
              </a:endParaRPr>
            </a:p>
          </p:txBody>
        </p:sp>
        <p:sp>
          <p:nvSpPr>
            <p:cNvPr id="176" name="Google Shape;176;p17"/>
            <p:cNvSpPr/>
            <p:nvPr/>
          </p:nvSpPr>
          <p:spPr>
            <a:xfrm>
              <a:off x="2789787" y="2031688"/>
              <a:ext cx="4860300" cy="731700"/>
            </a:xfrm>
            <a:prstGeom prst="rect">
              <a:avLst/>
            </a:prstGeom>
            <a:solidFill>
              <a:srgbClr val="A72A1E"/>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77" name="Google Shape;177;p17"/>
            <p:cNvSpPr txBox="1"/>
            <p:nvPr/>
          </p:nvSpPr>
          <p:spPr>
            <a:xfrm>
              <a:off x="2789795" y="2232231"/>
              <a:ext cx="4380600" cy="330600"/>
            </a:xfrm>
            <a:prstGeom prst="rect">
              <a:avLst/>
            </a:prstGeom>
            <a:noFill/>
            <a:ln>
              <a:noFill/>
            </a:ln>
          </p:spPr>
          <p:txBody>
            <a:bodyPr spcFirstLastPara="1" wrap="square" lIns="121900" tIns="60925" rIns="121900" bIns="60925" anchor="ctr" anchorCtr="0">
              <a:noAutofit/>
            </a:bodyPr>
            <a:lstStyle/>
            <a:p>
              <a:pPr marL="0" lvl="0" indent="0" algn="l" rtl="0">
                <a:lnSpc>
                  <a:spcPct val="115000"/>
                </a:lnSpc>
                <a:spcBef>
                  <a:spcPts val="0"/>
                </a:spcBef>
                <a:spcAft>
                  <a:spcPts val="0"/>
                </a:spcAft>
                <a:buNone/>
              </a:pPr>
              <a:r>
                <a:rPr lang="en-US" sz="1600">
                  <a:solidFill>
                    <a:srgbClr val="FFFFFF"/>
                  </a:solidFill>
                  <a:latin typeface="Roboto"/>
                  <a:ea typeface="Roboto"/>
                  <a:cs typeface="Roboto"/>
                  <a:sym typeface="Roboto"/>
                </a:rPr>
                <a:t>LGBT students are more likely to have alcohol problem</a:t>
              </a:r>
              <a:endParaRPr sz="1600">
                <a:solidFill>
                  <a:srgbClr val="FFFFFF"/>
                </a:solidFill>
                <a:latin typeface="Roboto"/>
                <a:ea typeface="Roboto"/>
                <a:cs typeface="Roboto"/>
                <a:sym typeface="Roboto"/>
              </a:endParaRPr>
            </a:p>
          </p:txBody>
        </p:sp>
      </p:grpSp>
      <p:grpSp>
        <p:nvGrpSpPr>
          <p:cNvPr id="178" name="Google Shape;178;p17"/>
          <p:cNvGrpSpPr/>
          <p:nvPr/>
        </p:nvGrpSpPr>
        <p:grpSpPr>
          <a:xfrm>
            <a:off x="1397632" y="3956073"/>
            <a:ext cx="8318638" cy="771578"/>
            <a:chOff x="1048253" y="2825747"/>
            <a:chExt cx="6239135" cy="731700"/>
          </a:xfrm>
        </p:grpSpPr>
        <p:sp>
          <p:nvSpPr>
            <p:cNvPr id="179" name="Google Shape;179;p17"/>
            <p:cNvSpPr txBox="1"/>
            <p:nvPr/>
          </p:nvSpPr>
          <p:spPr>
            <a:xfrm>
              <a:off x="1048253" y="2825749"/>
              <a:ext cx="16668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3600">
                  <a:solidFill>
                    <a:srgbClr val="B02C20"/>
                  </a:solidFill>
                  <a:latin typeface="Roboto Medium"/>
                  <a:ea typeface="Roboto Medium"/>
                  <a:cs typeface="Roboto Medium"/>
                  <a:sym typeface="Roboto Medium"/>
                </a:rPr>
                <a:t>Drug</a:t>
              </a:r>
              <a:endParaRPr sz="3600">
                <a:solidFill>
                  <a:srgbClr val="B02C20"/>
                </a:solidFill>
                <a:latin typeface="Roboto Medium"/>
                <a:ea typeface="Roboto Medium"/>
                <a:cs typeface="Roboto Medium"/>
                <a:sym typeface="Roboto Medium"/>
              </a:endParaRPr>
            </a:p>
          </p:txBody>
        </p:sp>
        <p:sp>
          <p:nvSpPr>
            <p:cNvPr id="180" name="Google Shape;180;p17"/>
            <p:cNvSpPr/>
            <p:nvPr/>
          </p:nvSpPr>
          <p:spPr>
            <a:xfrm>
              <a:off x="2789787" y="2825747"/>
              <a:ext cx="4497600" cy="731700"/>
            </a:xfrm>
            <a:prstGeom prst="rect">
              <a:avLst/>
            </a:prstGeom>
            <a:solidFill>
              <a:srgbClr val="B02C20"/>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81" name="Google Shape;181;p17"/>
            <p:cNvSpPr txBox="1"/>
            <p:nvPr/>
          </p:nvSpPr>
          <p:spPr>
            <a:xfrm>
              <a:off x="2831455" y="3026298"/>
              <a:ext cx="3849900" cy="330600"/>
            </a:xfrm>
            <a:prstGeom prst="rect">
              <a:avLst/>
            </a:prstGeom>
            <a:noFill/>
            <a:ln>
              <a:noFill/>
            </a:ln>
          </p:spPr>
          <p:txBody>
            <a:bodyPr spcFirstLastPara="1" wrap="square" lIns="121900" tIns="60925" rIns="121900" bIns="60925" anchor="ctr" anchorCtr="0">
              <a:noAutofit/>
            </a:bodyPr>
            <a:lstStyle/>
            <a:p>
              <a:pPr marL="0" lvl="0" indent="0" algn="l" rtl="0">
                <a:lnSpc>
                  <a:spcPct val="115000"/>
                </a:lnSpc>
                <a:spcBef>
                  <a:spcPts val="0"/>
                </a:spcBef>
                <a:spcAft>
                  <a:spcPts val="0"/>
                </a:spcAft>
                <a:buNone/>
              </a:pPr>
              <a:r>
                <a:rPr lang="en-US" sz="1600">
                  <a:solidFill>
                    <a:srgbClr val="FFFFFF"/>
                  </a:solidFill>
                  <a:latin typeface="Roboto"/>
                  <a:ea typeface="Roboto"/>
                  <a:cs typeface="Roboto"/>
                  <a:sym typeface="Roboto"/>
                </a:rPr>
                <a:t>LGBT students also are more likely to suffer from drug abuse than general population</a:t>
              </a:r>
              <a:endParaRPr sz="1600">
                <a:solidFill>
                  <a:srgbClr val="FFFFFF"/>
                </a:solidFill>
                <a:latin typeface="Roboto"/>
                <a:ea typeface="Roboto"/>
                <a:cs typeface="Roboto"/>
                <a:sym typeface="Roboto"/>
              </a:endParaRPr>
            </a:p>
          </p:txBody>
        </p:sp>
      </p:grpSp>
      <p:grpSp>
        <p:nvGrpSpPr>
          <p:cNvPr id="182" name="Google Shape;182;p17"/>
          <p:cNvGrpSpPr/>
          <p:nvPr/>
        </p:nvGrpSpPr>
        <p:grpSpPr>
          <a:xfrm>
            <a:off x="1184296" y="4884431"/>
            <a:ext cx="8866126" cy="968771"/>
            <a:chOff x="927391" y="3581015"/>
            <a:chExt cx="5772593" cy="731700"/>
          </a:xfrm>
        </p:grpSpPr>
        <p:sp>
          <p:nvSpPr>
            <p:cNvPr id="183" name="Google Shape;183;p17"/>
            <p:cNvSpPr txBox="1"/>
            <p:nvPr/>
          </p:nvSpPr>
          <p:spPr>
            <a:xfrm>
              <a:off x="927391" y="3632013"/>
              <a:ext cx="1530600" cy="629700"/>
            </a:xfrm>
            <a:prstGeom prst="rect">
              <a:avLst/>
            </a:prstGeom>
            <a:noFill/>
            <a:ln>
              <a:noFill/>
            </a:ln>
          </p:spPr>
          <p:txBody>
            <a:bodyPr spcFirstLastPara="1" wrap="square" lIns="121900" tIns="60925" rIns="121900" bIns="60925" anchor="ctr" anchorCtr="0">
              <a:noAutofit/>
            </a:bodyPr>
            <a:lstStyle/>
            <a:p>
              <a:pPr marL="0" lvl="0" indent="0" algn="r" rtl="0">
                <a:lnSpc>
                  <a:spcPct val="90000"/>
                </a:lnSpc>
                <a:spcBef>
                  <a:spcPts val="0"/>
                </a:spcBef>
                <a:spcAft>
                  <a:spcPts val="0"/>
                </a:spcAft>
                <a:buNone/>
              </a:pPr>
              <a:r>
                <a:rPr lang="en-US" sz="2400">
                  <a:solidFill>
                    <a:srgbClr val="BE2F22"/>
                  </a:solidFill>
                  <a:latin typeface="Roboto Medium"/>
                  <a:ea typeface="Roboto Medium"/>
                  <a:cs typeface="Roboto Medium"/>
                  <a:sym typeface="Roboto Medium"/>
                </a:rPr>
                <a:t>Intimate Partner Violence</a:t>
              </a:r>
              <a:endParaRPr sz="2400">
                <a:solidFill>
                  <a:srgbClr val="BE2F22"/>
                </a:solidFill>
                <a:latin typeface="Roboto Medium"/>
                <a:ea typeface="Roboto Medium"/>
                <a:cs typeface="Roboto Medium"/>
                <a:sym typeface="Roboto Medium"/>
              </a:endParaRPr>
            </a:p>
          </p:txBody>
        </p:sp>
        <p:sp>
          <p:nvSpPr>
            <p:cNvPr id="184" name="Google Shape;184;p17"/>
            <p:cNvSpPr/>
            <p:nvPr/>
          </p:nvSpPr>
          <p:spPr>
            <a:xfrm>
              <a:off x="2563884" y="3581015"/>
              <a:ext cx="4136100" cy="731700"/>
            </a:xfrm>
            <a:prstGeom prst="rect">
              <a:avLst/>
            </a:prstGeom>
            <a:solidFill>
              <a:srgbClr val="BE2F22"/>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185" name="Google Shape;185;p17"/>
            <p:cNvSpPr txBox="1"/>
            <p:nvPr/>
          </p:nvSpPr>
          <p:spPr>
            <a:xfrm>
              <a:off x="2632534" y="3781560"/>
              <a:ext cx="3849900" cy="330600"/>
            </a:xfrm>
            <a:prstGeom prst="rect">
              <a:avLst/>
            </a:prstGeom>
            <a:noFill/>
            <a:ln>
              <a:noFill/>
            </a:ln>
          </p:spPr>
          <p:txBody>
            <a:bodyPr spcFirstLastPara="1" wrap="square" lIns="121900" tIns="60925" rIns="121900" bIns="60925" anchor="ctr" anchorCtr="0">
              <a:noAutofit/>
            </a:bodyPr>
            <a:lstStyle/>
            <a:p>
              <a:pPr marL="0" lvl="0" indent="0" algn="l" rtl="0">
                <a:lnSpc>
                  <a:spcPct val="115000"/>
                </a:lnSpc>
                <a:spcBef>
                  <a:spcPts val="0"/>
                </a:spcBef>
                <a:spcAft>
                  <a:spcPts val="0"/>
                </a:spcAft>
                <a:buNone/>
              </a:pPr>
              <a:r>
                <a:rPr lang="en-US" sz="1600">
                  <a:solidFill>
                    <a:srgbClr val="FFFFFF"/>
                  </a:solidFill>
                  <a:latin typeface="Roboto"/>
                  <a:ea typeface="Roboto"/>
                  <a:cs typeface="Roboto"/>
                  <a:sym typeface="Roboto"/>
                </a:rPr>
                <a:t>Katie and Katerya (2014)’s study shows that 43 percent of LGBTQ student in their sample suffers from intimate partner violence. </a:t>
              </a:r>
              <a:endParaRPr sz="1600">
                <a:solidFill>
                  <a:srgbClr val="FFFFFF"/>
                </a:solidFill>
                <a:latin typeface="Roboto"/>
                <a:ea typeface="Roboto"/>
                <a:cs typeface="Roboto"/>
                <a:sym typeface="Roboto"/>
              </a:endParaRPr>
            </a:p>
          </p:txBody>
        </p:sp>
      </p:grpSp>
      <p:sp>
        <p:nvSpPr>
          <p:cNvPr id="186" name="Google Shape;186;p1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187" name="Google Shape;187;p17"/>
          <p:cNvPicPr preferRelativeResize="0"/>
          <p:nvPr/>
        </p:nvPicPr>
        <p:blipFill>
          <a:blip r:embed="rId3">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1066800" y="1"/>
            <a:ext cx="106701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Let’s Meet Peter</a:t>
            </a:r>
            <a:endParaRPr/>
          </a:p>
        </p:txBody>
      </p:sp>
      <p:pic>
        <p:nvPicPr>
          <p:cNvPr id="194" name="Google Shape;194;p18"/>
          <p:cNvPicPr preferRelativeResize="0"/>
          <p:nvPr/>
        </p:nvPicPr>
        <p:blipFill>
          <a:blip r:embed="rId3">
            <a:alphaModFix/>
          </a:blip>
          <a:stretch>
            <a:fillRect/>
          </a:stretch>
        </p:blipFill>
        <p:spPr>
          <a:xfrm>
            <a:off x="890050" y="989100"/>
            <a:ext cx="3002500" cy="5200400"/>
          </a:xfrm>
          <a:prstGeom prst="rect">
            <a:avLst/>
          </a:prstGeom>
          <a:noFill/>
          <a:ln>
            <a:noFill/>
          </a:ln>
        </p:spPr>
      </p:pic>
      <p:sp>
        <p:nvSpPr>
          <p:cNvPr id="195" name="Google Shape;195;p18"/>
          <p:cNvSpPr txBox="1"/>
          <p:nvPr/>
        </p:nvSpPr>
        <p:spPr>
          <a:xfrm>
            <a:off x="4679600" y="1302450"/>
            <a:ext cx="6639000" cy="50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419100" algn="l" rtl="0">
              <a:spcBef>
                <a:spcPts val="0"/>
              </a:spcBef>
              <a:spcAft>
                <a:spcPts val="0"/>
              </a:spcAft>
              <a:buSzPts val="3000"/>
              <a:buChar char="●"/>
            </a:pPr>
            <a:r>
              <a:rPr lang="en-US" sz="3000"/>
              <a:t>Freshman</a:t>
            </a:r>
            <a:endParaRPr sz="3000"/>
          </a:p>
          <a:p>
            <a:pPr marL="457200" lvl="0" indent="-419100" algn="l" rtl="0">
              <a:spcBef>
                <a:spcPts val="0"/>
              </a:spcBef>
              <a:spcAft>
                <a:spcPts val="0"/>
              </a:spcAft>
              <a:buSzPts val="3000"/>
              <a:buChar char="●"/>
            </a:pPr>
            <a:r>
              <a:rPr lang="en-US" sz="3000"/>
              <a:t>Captain of the school football team</a:t>
            </a:r>
            <a:endParaRPr sz="3000"/>
          </a:p>
          <a:p>
            <a:pPr marL="457200" lvl="0" indent="-419100" algn="l" rtl="0">
              <a:spcBef>
                <a:spcPts val="0"/>
              </a:spcBef>
              <a:spcAft>
                <a:spcPts val="0"/>
              </a:spcAft>
              <a:buSzPts val="3000"/>
              <a:buChar char="●"/>
            </a:pPr>
            <a:r>
              <a:rPr lang="en-US" sz="3000"/>
              <a:t>On the Dean’s List</a:t>
            </a:r>
            <a:endParaRPr sz="3000"/>
          </a:p>
          <a:p>
            <a:pPr marL="457200" lvl="0" indent="-419100" algn="l" rtl="0">
              <a:spcBef>
                <a:spcPts val="0"/>
              </a:spcBef>
              <a:spcAft>
                <a:spcPts val="0"/>
              </a:spcAft>
              <a:buSzPts val="3000"/>
              <a:buChar char="●"/>
            </a:pPr>
            <a:r>
              <a:rPr lang="en-US" sz="3000"/>
              <a:t>Popular among peers</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                      However…..</a:t>
            </a:r>
            <a:endParaRPr sz="3000"/>
          </a:p>
          <a:p>
            <a:pPr marL="0" lvl="0" indent="0" algn="l" rtl="0">
              <a:spcBef>
                <a:spcPts val="0"/>
              </a:spcBef>
              <a:spcAft>
                <a:spcPts val="0"/>
              </a:spcAft>
              <a:buNone/>
            </a:pPr>
            <a:endParaRPr sz="3000"/>
          </a:p>
          <a:p>
            <a:pPr marL="457200" lvl="0" indent="-419100" algn="l" rtl="0">
              <a:spcBef>
                <a:spcPts val="0"/>
              </a:spcBef>
              <a:spcAft>
                <a:spcPts val="0"/>
              </a:spcAft>
              <a:buSzPts val="3000"/>
              <a:buChar char="●"/>
            </a:pPr>
            <a:r>
              <a:rPr lang="en-US" sz="3000"/>
              <a:t>There is the life that everyone sees, and then there’s the life that only Peter sees</a:t>
            </a:r>
            <a:endParaRPr sz="3000"/>
          </a:p>
          <a:p>
            <a:pPr marL="0" lvl="0" indent="0" algn="l" rtl="0">
              <a:spcBef>
                <a:spcPts val="0"/>
              </a:spcBef>
              <a:spcAft>
                <a:spcPts val="0"/>
              </a:spcAft>
              <a:buNone/>
            </a:pPr>
            <a:endParaRPr sz="3000"/>
          </a:p>
        </p:txBody>
      </p:sp>
      <p:sp>
        <p:nvSpPr>
          <p:cNvPr id="196" name="Google Shape;196;p1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97" name="Google Shape;197;p18"/>
          <p:cNvPicPr preferRelativeResize="0"/>
          <p:nvPr/>
        </p:nvPicPr>
        <p:blipFill>
          <a:blip r:embed="rId4">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0" end="0"/>
                                            </p:txEl>
                                          </p:spTgt>
                                        </p:tgtEl>
                                        <p:attrNameLst>
                                          <p:attrName>style.visibility</p:attrName>
                                        </p:attrNameLst>
                                      </p:cBhvr>
                                      <p:to>
                                        <p:strVal val="visible"/>
                                      </p:to>
                                    </p:set>
                                    <p:animEffect transition="in" filter="fade">
                                      <p:cBhvr>
                                        <p:cTn id="17" dur="1000"/>
                                        <p:tgtEl>
                                          <p:spTgt spid="1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5">
                                            <p:txEl>
                                              <p:pRg st="1" end="1"/>
                                            </p:txEl>
                                          </p:spTgt>
                                        </p:tgtEl>
                                        <p:attrNameLst>
                                          <p:attrName>style.visibility</p:attrName>
                                        </p:attrNameLst>
                                      </p:cBhvr>
                                      <p:to>
                                        <p:strVal val="visible"/>
                                      </p:to>
                                    </p:set>
                                    <p:animEffect transition="in" filter="fade">
                                      <p:cBhvr>
                                        <p:cTn id="22" dur="1000"/>
                                        <p:tgtEl>
                                          <p:spTgt spid="19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xEl>
                                              <p:pRg st="2" end="2"/>
                                            </p:txEl>
                                          </p:spTgt>
                                        </p:tgtEl>
                                        <p:attrNameLst>
                                          <p:attrName>style.visibility</p:attrName>
                                        </p:attrNameLst>
                                      </p:cBhvr>
                                      <p:to>
                                        <p:strVal val="visible"/>
                                      </p:to>
                                    </p:set>
                                    <p:animEffect transition="in" filter="fade">
                                      <p:cBhvr>
                                        <p:cTn id="27" dur="1000"/>
                                        <p:tgtEl>
                                          <p:spTgt spid="19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5">
                                            <p:txEl>
                                              <p:pRg st="3" end="3"/>
                                            </p:txEl>
                                          </p:spTgt>
                                        </p:tgtEl>
                                        <p:attrNameLst>
                                          <p:attrName>style.visibility</p:attrName>
                                        </p:attrNameLst>
                                      </p:cBhvr>
                                      <p:to>
                                        <p:strVal val="visible"/>
                                      </p:to>
                                    </p:set>
                                    <p:animEffect transition="in" filter="fade">
                                      <p:cBhvr>
                                        <p:cTn id="32" dur="1000"/>
                                        <p:tgtEl>
                                          <p:spTgt spid="19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
                                            <p:txEl>
                                              <p:pRg st="4" end="4"/>
                                            </p:txEl>
                                          </p:spTgt>
                                        </p:tgtEl>
                                        <p:attrNameLst>
                                          <p:attrName>style.visibility</p:attrName>
                                        </p:attrNameLst>
                                      </p:cBhvr>
                                      <p:to>
                                        <p:strVal val="visible"/>
                                      </p:to>
                                    </p:set>
                                    <p:animEffect transition="in" filter="fade">
                                      <p:cBhvr>
                                        <p:cTn id="37" dur="1000"/>
                                        <p:tgtEl>
                                          <p:spTgt spid="19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5">
                                            <p:txEl>
                                              <p:pRg st="5" end="5"/>
                                            </p:txEl>
                                          </p:spTgt>
                                        </p:tgtEl>
                                        <p:attrNameLst>
                                          <p:attrName>style.visibility</p:attrName>
                                        </p:attrNameLst>
                                      </p:cBhvr>
                                      <p:to>
                                        <p:strVal val="visible"/>
                                      </p:to>
                                    </p:set>
                                    <p:animEffect transition="in" filter="fade">
                                      <p:cBhvr>
                                        <p:cTn id="42" dur="1000"/>
                                        <p:tgtEl>
                                          <p:spTgt spid="19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5">
                                            <p:txEl>
                                              <p:pRg st="6" end="6"/>
                                            </p:txEl>
                                          </p:spTgt>
                                        </p:tgtEl>
                                        <p:attrNameLst>
                                          <p:attrName>style.visibility</p:attrName>
                                        </p:attrNameLst>
                                      </p:cBhvr>
                                      <p:to>
                                        <p:strVal val="visible"/>
                                      </p:to>
                                    </p:set>
                                    <p:animEffect transition="in" filter="fade">
                                      <p:cBhvr>
                                        <p:cTn id="47" dur="1000"/>
                                        <p:tgtEl>
                                          <p:spTgt spid="19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5">
                                            <p:txEl>
                                              <p:pRg st="7" end="7"/>
                                            </p:txEl>
                                          </p:spTgt>
                                        </p:tgtEl>
                                        <p:attrNameLst>
                                          <p:attrName>style.visibility</p:attrName>
                                        </p:attrNameLst>
                                      </p:cBhvr>
                                      <p:to>
                                        <p:strVal val="visible"/>
                                      </p:to>
                                    </p:set>
                                    <p:animEffect transition="in" filter="fade">
                                      <p:cBhvr>
                                        <p:cTn id="52" dur="1000"/>
                                        <p:tgtEl>
                                          <p:spTgt spid="19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5">
                                            <p:txEl>
                                              <p:pRg st="8" end="8"/>
                                            </p:txEl>
                                          </p:spTgt>
                                        </p:tgtEl>
                                        <p:attrNameLst>
                                          <p:attrName>style.visibility</p:attrName>
                                        </p:attrNameLst>
                                      </p:cBhvr>
                                      <p:to>
                                        <p:strVal val="visible"/>
                                      </p:to>
                                    </p:set>
                                    <p:animEffect transition="in" filter="fade">
                                      <p:cBhvr>
                                        <p:cTn id="57" dur="1000"/>
                                        <p:tgtEl>
                                          <p:spTgt spid="19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5">
                                            <p:txEl>
                                              <p:pRg st="9" end="9"/>
                                            </p:txEl>
                                          </p:spTgt>
                                        </p:tgtEl>
                                        <p:attrNameLst>
                                          <p:attrName>style.visibility</p:attrName>
                                        </p:attrNameLst>
                                      </p:cBhvr>
                                      <p:to>
                                        <p:strVal val="visible"/>
                                      </p:to>
                                    </p:set>
                                    <p:animEffect transition="in" filter="fade">
                                      <p:cBhvr>
                                        <p:cTn id="62" dur="1000"/>
                                        <p:tgtEl>
                                          <p:spTgt spid="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Peter’s Struggles</a:t>
            </a:r>
            <a:endParaRPr/>
          </a:p>
        </p:txBody>
      </p:sp>
      <p:pic>
        <p:nvPicPr>
          <p:cNvPr id="204" name="Google Shape;204;p19"/>
          <p:cNvPicPr preferRelativeResize="0"/>
          <p:nvPr/>
        </p:nvPicPr>
        <p:blipFill>
          <a:blip r:embed="rId3">
            <a:alphaModFix/>
          </a:blip>
          <a:stretch>
            <a:fillRect/>
          </a:stretch>
        </p:blipFill>
        <p:spPr>
          <a:xfrm>
            <a:off x="7411250" y="941825"/>
            <a:ext cx="4780749" cy="5916173"/>
          </a:xfrm>
          <a:prstGeom prst="rect">
            <a:avLst/>
          </a:prstGeom>
          <a:noFill/>
          <a:ln>
            <a:noFill/>
          </a:ln>
        </p:spPr>
      </p:pic>
      <p:sp>
        <p:nvSpPr>
          <p:cNvPr id="205" name="Google Shape;205;p19"/>
          <p:cNvSpPr txBox="1"/>
          <p:nvPr/>
        </p:nvSpPr>
        <p:spPr>
          <a:xfrm>
            <a:off x="438000" y="1429225"/>
            <a:ext cx="6639000" cy="465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3000"/>
          </a:p>
          <a:p>
            <a:pPr marL="0" lvl="0" indent="0" algn="l" rtl="0">
              <a:spcBef>
                <a:spcPts val="0"/>
              </a:spcBef>
              <a:spcAft>
                <a:spcPts val="0"/>
              </a:spcAft>
              <a:buNone/>
            </a:pPr>
            <a:r>
              <a:rPr lang="en-US" sz="3000"/>
              <a:t>                   </a:t>
            </a:r>
            <a:r>
              <a:rPr lang="en-US" sz="3000" b="1">
                <a:solidFill>
                  <a:srgbClr val="980000"/>
                </a:solidFill>
              </a:rPr>
              <a:t>F</a:t>
            </a:r>
            <a:r>
              <a:rPr lang="en-US" sz="3000"/>
              <a:t>amily rejection</a:t>
            </a:r>
            <a:endParaRPr sz="3000"/>
          </a:p>
          <a:p>
            <a:pPr marL="0" lvl="0" indent="0" algn="l" rtl="0">
              <a:spcBef>
                <a:spcPts val="0"/>
              </a:spcBef>
              <a:spcAft>
                <a:spcPts val="0"/>
              </a:spcAft>
              <a:buNone/>
            </a:pPr>
            <a:r>
              <a:rPr lang="en-US" sz="3000"/>
              <a:t>                   </a:t>
            </a:r>
            <a:r>
              <a:rPr lang="en-US" sz="3000" b="1">
                <a:solidFill>
                  <a:srgbClr val="3C78D8"/>
                </a:solidFill>
              </a:rPr>
              <a:t>A</a:t>
            </a:r>
            <a:r>
              <a:rPr lang="en-US" sz="3000"/>
              <a:t>fraid of isolation</a:t>
            </a:r>
            <a:endParaRPr sz="3000"/>
          </a:p>
          <a:p>
            <a:pPr marL="0" lvl="0" indent="0" algn="l" rtl="0">
              <a:spcBef>
                <a:spcPts val="0"/>
              </a:spcBef>
              <a:spcAft>
                <a:spcPts val="0"/>
              </a:spcAft>
              <a:buNone/>
            </a:pPr>
            <a:r>
              <a:rPr lang="en-US" sz="3000"/>
              <a:t>                   </a:t>
            </a:r>
            <a:r>
              <a:rPr lang="en-US" sz="3000" b="1">
                <a:solidFill>
                  <a:srgbClr val="674EA7"/>
                </a:solidFill>
              </a:rPr>
              <a:t>D</a:t>
            </a:r>
            <a:r>
              <a:rPr lang="en-US" sz="3000"/>
              <a:t>iscrimination</a:t>
            </a:r>
            <a:endParaRPr sz="3000"/>
          </a:p>
          <a:p>
            <a:pPr marL="0" lvl="0" indent="0" algn="l" rtl="0">
              <a:spcBef>
                <a:spcPts val="0"/>
              </a:spcBef>
              <a:spcAft>
                <a:spcPts val="0"/>
              </a:spcAft>
              <a:buNone/>
            </a:pPr>
            <a:r>
              <a:rPr lang="en-US" sz="3000"/>
              <a:t>                   </a:t>
            </a:r>
            <a:r>
              <a:rPr lang="en-US" sz="3000" b="1">
                <a:solidFill>
                  <a:srgbClr val="38761D"/>
                </a:solidFill>
              </a:rPr>
              <a:t>E</a:t>
            </a:r>
            <a:r>
              <a:rPr lang="en-US" sz="3000"/>
              <a:t>mbarrassment</a:t>
            </a:r>
            <a:endParaRPr sz="3000"/>
          </a:p>
          <a:p>
            <a:pPr marL="457200" lvl="0" indent="0" algn="l" rtl="0">
              <a:spcBef>
                <a:spcPts val="0"/>
              </a:spcBef>
              <a:spcAft>
                <a:spcPts val="0"/>
              </a:spcAft>
              <a:buNone/>
            </a:pPr>
            <a:r>
              <a:rPr lang="en-US" sz="1800"/>
              <a:t>                              …...         </a:t>
            </a:r>
            <a:endParaRPr sz="1800"/>
          </a:p>
          <a:p>
            <a:pPr marL="0" lvl="0" indent="0" algn="l" rtl="0">
              <a:spcBef>
                <a:spcPts val="0"/>
              </a:spcBef>
              <a:spcAft>
                <a:spcPts val="0"/>
              </a:spcAft>
              <a:buNone/>
            </a:pPr>
            <a:endParaRPr sz="1800"/>
          </a:p>
          <a:p>
            <a:pPr marL="457200" lvl="0" indent="0" algn="l" rtl="0">
              <a:spcBef>
                <a:spcPts val="0"/>
              </a:spcBef>
              <a:spcAft>
                <a:spcPts val="0"/>
              </a:spcAft>
              <a:buNone/>
            </a:pPr>
            <a:endParaRPr sz="1800"/>
          </a:p>
        </p:txBody>
      </p:sp>
      <p:sp>
        <p:nvSpPr>
          <p:cNvPr id="206" name="Google Shape;206;p1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pic>
        <p:nvPicPr>
          <p:cNvPr id="207" name="Google Shape;207;p19"/>
          <p:cNvPicPr preferRelativeResize="0"/>
          <p:nvPr/>
        </p:nvPicPr>
        <p:blipFill>
          <a:blip r:embed="rId4">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05">
                                            <p:txEl>
                                              <p:pRg st="0" end="0"/>
                                            </p:txEl>
                                          </p:spTgt>
                                        </p:tgtEl>
                                        <p:attrNameLst>
                                          <p:attrName>style.visibility</p:attrName>
                                        </p:attrNameLst>
                                      </p:cBhvr>
                                      <p:to>
                                        <p:strVal val="visible"/>
                                      </p:to>
                                    </p:set>
                                    <p:anim calcmode="lin" valueType="num">
                                      <p:cBhvr additive="base">
                                        <p:cTn id="17" dur="1000"/>
                                        <p:tgtEl>
                                          <p:spTgt spid="205">
                                            <p:txEl>
                                              <p:pRg st="0" end="0"/>
                                            </p:txEl>
                                          </p:spTgt>
                                        </p:tgtEl>
                                        <p:attrNameLst>
                                          <p:attrName>ppt_w</p:attrName>
                                        </p:attrNameLst>
                                      </p:cBhvr>
                                      <p:tavLst>
                                        <p:tav tm="0">
                                          <p:val>
                                            <p:strVal val="0"/>
                                          </p:val>
                                        </p:tav>
                                        <p:tav tm="100000">
                                          <p:val>
                                            <p:strVal val="#ppt_w"/>
                                          </p:val>
                                        </p:tav>
                                      </p:tavLst>
                                    </p:anim>
                                    <p:anim calcmode="lin" valueType="num">
                                      <p:cBhvr additive="base">
                                        <p:cTn id="18" dur="1000"/>
                                        <p:tgtEl>
                                          <p:spTgt spid="20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05">
                                            <p:txEl>
                                              <p:pRg st="1" end="1"/>
                                            </p:txEl>
                                          </p:spTgt>
                                        </p:tgtEl>
                                        <p:attrNameLst>
                                          <p:attrName>style.visibility</p:attrName>
                                        </p:attrNameLst>
                                      </p:cBhvr>
                                      <p:to>
                                        <p:strVal val="visible"/>
                                      </p:to>
                                    </p:set>
                                    <p:anim calcmode="lin" valueType="num">
                                      <p:cBhvr additive="base">
                                        <p:cTn id="23" dur="1000"/>
                                        <p:tgtEl>
                                          <p:spTgt spid="205">
                                            <p:txEl>
                                              <p:pRg st="1" end="1"/>
                                            </p:txEl>
                                          </p:spTgt>
                                        </p:tgtEl>
                                        <p:attrNameLst>
                                          <p:attrName>ppt_w</p:attrName>
                                        </p:attrNameLst>
                                      </p:cBhvr>
                                      <p:tavLst>
                                        <p:tav tm="0">
                                          <p:val>
                                            <p:strVal val="0"/>
                                          </p:val>
                                        </p:tav>
                                        <p:tav tm="100000">
                                          <p:val>
                                            <p:strVal val="#ppt_w"/>
                                          </p:val>
                                        </p:tav>
                                      </p:tavLst>
                                    </p:anim>
                                    <p:anim calcmode="lin" valueType="num">
                                      <p:cBhvr additive="base">
                                        <p:cTn id="24" dur="1000"/>
                                        <p:tgtEl>
                                          <p:spTgt spid="20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05">
                                            <p:txEl>
                                              <p:pRg st="2" end="2"/>
                                            </p:txEl>
                                          </p:spTgt>
                                        </p:tgtEl>
                                        <p:attrNameLst>
                                          <p:attrName>style.visibility</p:attrName>
                                        </p:attrNameLst>
                                      </p:cBhvr>
                                      <p:to>
                                        <p:strVal val="visible"/>
                                      </p:to>
                                    </p:set>
                                    <p:anim calcmode="lin" valueType="num">
                                      <p:cBhvr additive="base">
                                        <p:cTn id="29" dur="1000"/>
                                        <p:tgtEl>
                                          <p:spTgt spid="205">
                                            <p:txEl>
                                              <p:pRg st="2" end="2"/>
                                            </p:txEl>
                                          </p:spTgt>
                                        </p:tgtEl>
                                        <p:attrNameLst>
                                          <p:attrName>ppt_w</p:attrName>
                                        </p:attrNameLst>
                                      </p:cBhvr>
                                      <p:tavLst>
                                        <p:tav tm="0">
                                          <p:val>
                                            <p:strVal val="0"/>
                                          </p:val>
                                        </p:tav>
                                        <p:tav tm="100000">
                                          <p:val>
                                            <p:strVal val="#ppt_w"/>
                                          </p:val>
                                        </p:tav>
                                      </p:tavLst>
                                    </p:anim>
                                    <p:anim calcmode="lin" valueType="num">
                                      <p:cBhvr additive="base">
                                        <p:cTn id="30" dur="1000"/>
                                        <p:tgtEl>
                                          <p:spTgt spid="205">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205">
                                            <p:txEl>
                                              <p:pRg st="3" end="3"/>
                                            </p:txEl>
                                          </p:spTgt>
                                        </p:tgtEl>
                                        <p:attrNameLst>
                                          <p:attrName>style.visibility</p:attrName>
                                        </p:attrNameLst>
                                      </p:cBhvr>
                                      <p:to>
                                        <p:strVal val="visible"/>
                                      </p:to>
                                    </p:set>
                                    <p:anim calcmode="lin" valueType="num">
                                      <p:cBhvr additive="base">
                                        <p:cTn id="35" dur="1000"/>
                                        <p:tgtEl>
                                          <p:spTgt spid="205">
                                            <p:txEl>
                                              <p:pRg st="3" end="3"/>
                                            </p:txEl>
                                          </p:spTgt>
                                        </p:tgtEl>
                                        <p:attrNameLst>
                                          <p:attrName>ppt_w</p:attrName>
                                        </p:attrNameLst>
                                      </p:cBhvr>
                                      <p:tavLst>
                                        <p:tav tm="0">
                                          <p:val>
                                            <p:strVal val="0"/>
                                          </p:val>
                                        </p:tav>
                                        <p:tav tm="100000">
                                          <p:val>
                                            <p:strVal val="#ppt_w"/>
                                          </p:val>
                                        </p:tav>
                                      </p:tavLst>
                                    </p:anim>
                                    <p:anim calcmode="lin" valueType="num">
                                      <p:cBhvr additive="base">
                                        <p:cTn id="36" dur="1000"/>
                                        <p:tgtEl>
                                          <p:spTgt spid="205">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205">
                                            <p:txEl>
                                              <p:pRg st="4" end="4"/>
                                            </p:txEl>
                                          </p:spTgt>
                                        </p:tgtEl>
                                        <p:attrNameLst>
                                          <p:attrName>style.visibility</p:attrName>
                                        </p:attrNameLst>
                                      </p:cBhvr>
                                      <p:to>
                                        <p:strVal val="visible"/>
                                      </p:to>
                                    </p:set>
                                    <p:anim calcmode="lin" valueType="num">
                                      <p:cBhvr additive="base">
                                        <p:cTn id="41" dur="1000"/>
                                        <p:tgtEl>
                                          <p:spTgt spid="205">
                                            <p:txEl>
                                              <p:pRg st="4" end="4"/>
                                            </p:txEl>
                                          </p:spTgt>
                                        </p:tgtEl>
                                        <p:attrNameLst>
                                          <p:attrName>ppt_w</p:attrName>
                                        </p:attrNameLst>
                                      </p:cBhvr>
                                      <p:tavLst>
                                        <p:tav tm="0">
                                          <p:val>
                                            <p:strVal val="0"/>
                                          </p:val>
                                        </p:tav>
                                        <p:tav tm="100000">
                                          <p:val>
                                            <p:strVal val="#ppt_w"/>
                                          </p:val>
                                        </p:tav>
                                      </p:tavLst>
                                    </p:anim>
                                    <p:anim calcmode="lin" valueType="num">
                                      <p:cBhvr additive="base">
                                        <p:cTn id="42" dur="1000"/>
                                        <p:tgtEl>
                                          <p:spTgt spid="205">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205">
                                            <p:txEl>
                                              <p:pRg st="5" end="5"/>
                                            </p:txEl>
                                          </p:spTgt>
                                        </p:tgtEl>
                                        <p:attrNameLst>
                                          <p:attrName>style.visibility</p:attrName>
                                        </p:attrNameLst>
                                      </p:cBhvr>
                                      <p:to>
                                        <p:strVal val="visible"/>
                                      </p:to>
                                    </p:set>
                                    <p:anim calcmode="lin" valueType="num">
                                      <p:cBhvr additive="base">
                                        <p:cTn id="47" dur="1000"/>
                                        <p:tgtEl>
                                          <p:spTgt spid="205">
                                            <p:txEl>
                                              <p:pRg st="5" end="5"/>
                                            </p:txEl>
                                          </p:spTgt>
                                        </p:tgtEl>
                                        <p:attrNameLst>
                                          <p:attrName>ppt_w</p:attrName>
                                        </p:attrNameLst>
                                      </p:cBhvr>
                                      <p:tavLst>
                                        <p:tav tm="0">
                                          <p:val>
                                            <p:strVal val="0"/>
                                          </p:val>
                                        </p:tav>
                                        <p:tav tm="100000">
                                          <p:val>
                                            <p:strVal val="#ppt_w"/>
                                          </p:val>
                                        </p:tav>
                                      </p:tavLst>
                                    </p:anim>
                                    <p:anim calcmode="lin" valueType="num">
                                      <p:cBhvr additive="base">
                                        <p:cTn id="48" dur="1000"/>
                                        <p:tgtEl>
                                          <p:spTgt spid="205">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205">
                                            <p:txEl>
                                              <p:pRg st="6" end="6"/>
                                            </p:txEl>
                                          </p:spTgt>
                                        </p:tgtEl>
                                        <p:attrNameLst>
                                          <p:attrName>style.visibility</p:attrName>
                                        </p:attrNameLst>
                                      </p:cBhvr>
                                      <p:to>
                                        <p:strVal val="visible"/>
                                      </p:to>
                                    </p:set>
                                    <p:anim calcmode="lin" valueType="num">
                                      <p:cBhvr additive="base">
                                        <p:cTn id="53" dur="1000"/>
                                        <p:tgtEl>
                                          <p:spTgt spid="205">
                                            <p:txEl>
                                              <p:pRg st="6" end="6"/>
                                            </p:txEl>
                                          </p:spTgt>
                                        </p:tgtEl>
                                        <p:attrNameLst>
                                          <p:attrName>ppt_w</p:attrName>
                                        </p:attrNameLst>
                                      </p:cBhvr>
                                      <p:tavLst>
                                        <p:tav tm="0">
                                          <p:val>
                                            <p:strVal val="0"/>
                                          </p:val>
                                        </p:tav>
                                        <p:tav tm="100000">
                                          <p:val>
                                            <p:strVal val="#ppt_w"/>
                                          </p:val>
                                        </p:tav>
                                      </p:tavLst>
                                    </p:anim>
                                    <p:anim calcmode="lin" valueType="num">
                                      <p:cBhvr additive="base">
                                        <p:cTn id="54" dur="1000"/>
                                        <p:tgtEl>
                                          <p:spTgt spid="205">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05">
                                            <p:txEl>
                                              <p:pRg st="7" end="7"/>
                                            </p:txEl>
                                          </p:spTgt>
                                        </p:tgtEl>
                                        <p:attrNameLst>
                                          <p:attrName>style.visibility</p:attrName>
                                        </p:attrNameLst>
                                      </p:cBhvr>
                                      <p:to>
                                        <p:strVal val="visible"/>
                                      </p:to>
                                    </p:set>
                                    <p:anim calcmode="lin" valueType="num">
                                      <p:cBhvr additive="base">
                                        <p:cTn id="59" dur="1000"/>
                                        <p:tgtEl>
                                          <p:spTgt spid="205">
                                            <p:txEl>
                                              <p:pRg st="7" end="7"/>
                                            </p:txEl>
                                          </p:spTgt>
                                        </p:tgtEl>
                                        <p:attrNameLst>
                                          <p:attrName>ppt_w</p:attrName>
                                        </p:attrNameLst>
                                      </p:cBhvr>
                                      <p:tavLst>
                                        <p:tav tm="0">
                                          <p:val>
                                            <p:strVal val="0"/>
                                          </p:val>
                                        </p:tav>
                                        <p:tav tm="100000">
                                          <p:val>
                                            <p:strVal val="#ppt_w"/>
                                          </p:val>
                                        </p:tav>
                                      </p:tavLst>
                                    </p:anim>
                                    <p:anim calcmode="lin" valueType="num">
                                      <p:cBhvr additive="base">
                                        <p:cTn id="60" dur="1000"/>
                                        <p:tgtEl>
                                          <p:spTgt spid="205">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205">
                                            <p:txEl>
                                              <p:pRg st="8" end="8"/>
                                            </p:txEl>
                                          </p:spTgt>
                                        </p:tgtEl>
                                        <p:attrNameLst>
                                          <p:attrName>style.visibility</p:attrName>
                                        </p:attrNameLst>
                                      </p:cBhvr>
                                      <p:to>
                                        <p:strVal val="visible"/>
                                      </p:to>
                                    </p:set>
                                    <p:anim calcmode="lin" valueType="num">
                                      <p:cBhvr additive="base">
                                        <p:cTn id="65" dur="1000"/>
                                        <p:tgtEl>
                                          <p:spTgt spid="205">
                                            <p:txEl>
                                              <p:pRg st="8" end="8"/>
                                            </p:txEl>
                                          </p:spTgt>
                                        </p:tgtEl>
                                        <p:attrNameLst>
                                          <p:attrName>ppt_w</p:attrName>
                                        </p:attrNameLst>
                                      </p:cBhvr>
                                      <p:tavLst>
                                        <p:tav tm="0">
                                          <p:val>
                                            <p:strVal val="0"/>
                                          </p:val>
                                        </p:tav>
                                        <p:tav tm="100000">
                                          <p:val>
                                            <p:strVal val="#ppt_w"/>
                                          </p:val>
                                        </p:tav>
                                      </p:tavLst>
                                    </p:anim>
                                    <p:anim calcmode="lin" valueType="num">
                                      <p:cBhvr additive="base">
                                        <p:cTn id="66" dur="1000"/>
                                        <p:tgtEl>
                                          <p:spTgt spid="205">
                                            <p:txEl>
                                              <p:pRg st="8" end="8"/>
                                            </p:txEl>
                                          </p:spTgt>
                                        </p:tgtEl>
                                        <p:attrNameLst>
                                          <p:attrName>ppt_h</p:attrName>
                                        </p:attrNameLst>
                                      </p:cBhvr>
                                      <p:tavLst>
                                        <p:tav tm="0">
                                          <p:val>
                                            <p:str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205">
                                            <p:txEl>
                                              <p:pRg st="9" end="9"/>
                                            </p:txEl>
                                          </p:spTgt>
                                        </p:tgtEl>
                                        <p:attrNameLst>
                                          <p:attrName>style.visibility</p:attrName>
                                        </p:attrNameLst>
                                      </p:cBhvr>
                                      <p:to>
                                        <p:strVal val="visible"/>
                                      </p:to>
                                    </p:set>
                                    <p:anim calcmode="lin" valueType="num">
                                      <p:cBhvr additive="base">
                                        <p:cTn id="71" dur="1000"/>
                                        <p:tgtEl>
                                          <p:spTgt spid="205">
                                            <p:txEl>
                                              <p:pRg st="9" end="9"/>
                                            </p:txEl>
                                          </p:spTgt>
                                        </p:tgtEl>
                                        <p:attrNameLst>
                                          <p:attrName>ppt_w</p:attrName>
                                        </p:attrNameLst>
                                      </p:cBhvr>
                                      <p:tavLst>
                                        <p:tav tm="0">
                                          <p:val>
                                            <p:strVal val="0"/>
                                          </p:val>
                                        </p:tav>
                                        <p:tav tm="100000">
                                          <p:val>
                                            <p:strVal val="#ppt_w"/>
                                          </p:val>
                                        </p:tav>
                                      </p:tavLst>
                                    </p:anim>
                                    <p:anim calcmode="lin" valueType="num">
                                      <p:cBhvr additive="base">
                                        <p:cTn id="72" dur="1000"/>
                                        <p:tgtEl>
                                          <p:spTgt spid="205">
                                            <p:txEl>
                                              <p:pRg st="9" end="9"/>
                                            </p:txEl>
                                          </p:spTgt>
                                        </p:tgtEl>
                                        <p:attrNameLst>
                                          <p:attrName>ppt_h</p:attrName>
                                        </p:attrNameLst>
                                      </p:cBhvr>
                                      <p:tavLst>
                                        <p:tav tm="0">
                                          <p:val>
                                            <p:str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nodeType="clickEffect">
                                  <p:stCondLst>
                                    <p:cond delay="0"/>
                                  </p:stCondLst>
                                  <p:childTnLst>
                                    <p:set>
                                      <p:cBhvr>
                                        <p:cTn id="76" dur="1" fill="hold">
                                          <p:stCondLst>
                                            <p:cond delay="0"/>
                                          </p:stCondLst>
                                        </p:cTn>
                                        <p:tgtEl>
                                          <p:spTgt spid="205">
                                            <p:txEl>
                                              <p:pRg st="10" end="10"/>
                                            </p:txEl>
                                          </p:spTgt>
                                        </p:tgtEl>
                                        <p:attrNameLst>
                                          <p:attrName>style.visibility</p:attrName>
                                        </p:attrNameLst>
                                      </p:cBhvr>
                                      <p:to>
                                        <p:strVal val="visible"/>
                                      </p:to>
                                    </p:set>
                                    <p:anim calcmode="lin" valueType="num">
                                      <p:cBhvr additive="base">
                                        <p:cTn id="77" dur="1000"/>
                                        <p:tgtEl>
                                          <p:spTgt spid="205">
                                            <p:txEl>
                                              <p:pRg st="10" end="10"/>
                                            </p:txEl>
                                          </p:spTgt>
                                        </p:tgtEl>
                                        <p:attrNameLst>
                                          <p:attrName>ppt_w</p:attrName>
                                        </p:attrNameLst>
                                      </p:cBhvr>
                                      <p:tavLst>
                                        <p:tav tm="0">
                                          <p:val>
                                            <p:strVal val="0"/>
                                          </p:val>
                                        </p:tav>
                                        <p:tav tm="100000">
                                          <p:val>
                                            <p:strVal val="#ppt_w"/>
                                          </p:val>
                                        </p:tav>
                                      </p:tavLst>
                                    </p:anim>
                                    <p:anim calcmode="lin" valueType="num">
                                      <p:cBhvr additive="base">
                                        <p:cTn id="78" dur="1000"/>
                                        <p:tgtEl>
                                          <p:spTgt spid="205">
                                            <p:txEl>
                                              <p:pRg st="10" end="1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Peter’s Struggles</a:t>
            </a:r>
            <a:endParaRPr/>
          </a:p>
        </p:txBody>
      </p:sp>
      <p:sp>
        <p:nvSpPr>
          <p:cNvPr id="214" name="Google Shape;214;p20"/>
          <p:cNvSpPr txBox="1"/>
          <p:nvPr/>
        </p:nvSpPr>
        <p:spPr>
          <a:xfrm>
            <a:off x="689275" y="1595250"/>
            <a:ext cx="6639000" cy="465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457200" lvl="0" indent="0" algn="l" rtl="0">
              <a:spcBef>
                <a:spcPts val="0"/>
              </a:spcBef>
              <a:spcAft>
                <a:spcPts val="0"/>
              </a:spcAft>
              <a:buNone/>
            </a:pPr>
            <a:endParaRPr sz="2400"/>
          </a:p>
          <a:p>
            <a:pPr marL="457200" lvl="0" indent="0" algn="l" rtl="0">
              <a:spcBef>
                <a:spcPts val="0"/>
              </a:spcBef>
              <a:spcAft>
                <a:spcPts val="0"/>
              </a:spcAft>
              <a:buNone/>
            </a:pPr>
            <a:r>
              <a:rPr lang="en-US" sz="2400"/>
              <a:t>“If my arm was broken, my friends will tell me to see a doctor, but if my heart was broken, no one will tell me to see a therapist.”</a:t>
            </a:r>
            <a:endParaRPr sz="2400"/>
          </a:p>
        </p:txBody>
      </p:sp>
      <p:pic>
        <p:nvPicPr>
          <p:cNvPr id="215" name="Google Shape;215;p20"/>
          <p:cNvPicPr preferRelativeResize="0"/>
          <p:nvPr/>
        </p:nvPicPr>
        <p:blipFill>
          <a:blip r:embed="rId3">
            <a:alphaModFix/>
          </a:blip>
          <a:stretch>
            <a:fillRect/>
          </a:stretch>
        </p:blipFill>
        <p:spPr>
          <a:xfrm>
            <a:off x="7920766" y="989100"/>
            <a:ext cx="4271234" cy="5868900"/>
          </a:xfrm>
          <a:prstGeom prst="rect">
            <a:avLst/>
          </a:prstGeom>
          <a:noFill/>
          <a:ln>
            <a:noFill/>
          </a:ln>
        </p:spPr>
      </p:pic>
      <p:sp>
        <p:nvSpPr>
          <p:cNvPr id="216" name="Google Shape;216;p2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217" name="Google Shape;217;p20"/>
          <p:cNvSpPr txBox="1"/>
          <p:nvPr/>
        </p:nvSpPr>
        <p:spPr>
          <a:xfrm>
            <a:off x="689275" y="3306450"/>
            <a:ext cx="7231500" cy="13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Cause not all wounds are visible</a:t>
            </a:r>
            <a:endParaRPr sz="3600"/>
          </a:p>
        </p:txBody>
      </p:sp>
      <p:pic>
        <p:nvPicPr>
          <p:cNvPr id="218" name="Google Shape;218;p20"/>
          <p:cNvPicPr preferRelativeResize="0"/>
          <p:nvPr/>
        </p:nvPicPr>
        <p:blipFill>
          <a:blip r:embed="rId4">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fade">
                                      <p:cBhvr>
                                        <p:cTn id="16" dur="1000"/>
                                        <p:tgtEl>
                                          <p:spTgt spid="2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1000"/>
                                        <p:tgtEl>
                                          <p:spTgt spid="214"/>
                                        </p:tgtEl>
                                      </p:cBhvr>
                                    </p:animEffect>
                                    <p:set>
                                      <p:cBhvr>
                                        <p:cTn id="21" dur="1" fill="hold">
                                          <p:stCondLst>
                                            <p:cond delay="1000"/>
                                          </p:stCondLst>
                                        </p:cTn>
                                        <p:tgtEl>
                                          <p:spTgt spid="214"/>
                                        </p:tgtEl>
                                        <p:attrNameLst>
                                          <p:attrName>style.visibility</p:attrName>
                                        </p:attrNameLst>
                                      </p:cBhvr>
                                      <p:to>
                                        <p:strVal val="hidden"/>
                                      </p:to>
                                    </p:se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Peter’s efforts</a:t>
            </a:r>
            <a:endParaRPr/>
          </a:p>
        </p:txBody>
      </p:sp>
      <p:sp>
        <p:nvSpPr>
          <p:cNvPr id="225" name="Google Shape;225;p21"/>
          <p:cNvSpPr txBox="1"/>
          <p:nvPr/>
        </p:nvSpPr>
        <p:spPr>
          <a:xfrm>
            <a:off x="933600" y="1302450"/>
            <a:ext cx="5958900" cy="5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Off-Campus Resources</a:t>
            </a:r>
            <a:endParaRPr sz="2400" b="1"/>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26" name="Google Shape;226;p21"/>
          <p:cNvPicPr preferRelativeResize="0"/>
          <p:nvPr/>
        </p:nvPicPr>
        <p:blipFill>
          <a:blip r:embed="rId3">
            <a:alphaModFix/>
          </a:blip>
          <a:stretch>
            <a:fillRect/>
          </a:stretch>
        </p:blipFill>
        <p:spPr>
          <a:xfrm>
            <a:off x="1524000" y="1844250"/>
            <a:ext cx="9144000" cy="4572000"/>
          </a:xfrm>
          <a:prstGeom prst="rect">
            <a:avLst/>
          </a:prstGeom>
          <a:noFill/>
          <a:ln>
            <a:noFill/>
          </a:ln>
        </p:spPr>
      </p:pic>
      <p:pic>
        <p:nvPicPr>
          <p:cNvPr id="227" name="Google Shape;227;p21"/>
          <p:cNvPicPr preferRelativeResize="0"/>
          <p:nvPr/>
        </p:nvPicPr>
        <p:blipFill>
          <a:blip r:embed="rId4">
            <a:alphaModFix/>
          </a:blip>
          <a:stretch>
            <a:fillRect/>
          </a:stretch>
        </p:blipFill>
        <p:spPr>
          <a:xfrm>
            <a:off x="1880600" y="1924276"/>
            <a:ext cx="8248695" cy="4124325"/>
          </a:xfrm>
          <a:prstGeom prst="rect">
            <a:avLst/>
          </a:prstGeom>
          <a:noFill/>
          <a:ln>
            <a:noFill/>
          </a:ln>
        </p:spPr>
      </p:pic>
      <p:pic>
        <p:nvPicPr>
          <p:cNvPr id="228" name="Google Shape;228;p21"/>
          <p:cNvPicPr preferRelativeResize="0"/>
          <p:nvPr/>
        </p:nvPicPr>
        <p:blipFill>
          <a:blip r:embed="rId5">
            <a:alphaModFix/>
          </a:blip>
          <a:stretch>
            <a:fillRect/>
          </a:stretch>
        </p:blipFill>
        <p:spPr>
          <a:xfrm>
            <a:off x="3903350" y="1884838"/>
            <a:ext cx="4203200" cy="4203200"/>
          </a:xfrm>
          <a:prstGeom prst="rect">
            <a:avLst/>
          </a:prstGeom>
          <a:noFill/>
          <a:ln>
            <a:noFill/>
          </a:ln>
        </p:spPr>
      </p:pic>
      <p:sp>
        <p:nvSpPr>
          <p:cNvPr id="229" name="Google Shape;229;p21"/>
          <p:cNvSpPr txBox="1"/>
          <p:nvPr/>
        </p:nvSpPr>
        <p:spPr>
          <a:xfrm>
            <a:off x="3044025" y="3031318"/>
            <a:ext cx="6873000" cy="175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Too expensive to afford for a college student</a:t>
            </a:r>
            <a:endParaRPr sz="3000"/>
          </a:p>
          <a:p>
            <a:pPr marL="0" lvl="0" indent="0" algn="l" rtl="0">
              <a:spcBef>
                <a:spcPts val="0"/>
              </a:spcBef>
              <a:spcAft>
                <a:spcPts val="0"/>
              </a:spcAft>
              <a:buNone/>
            </a:pPr>
            <a:r>
              <a:rPr lang="en-US" sz="3000"/>
              <a:t>Usually $65-$150 per week</a:t>
            </a:r>
            <a:endParaRPr sz="3000"/>
          </a:p>
        </p:txBody>
      </p:sp>
      <p:sp>
        <p:nvSpPr>
          <p:cNvPr id="230" name="Google Shape;230;p2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231" name="Google Shape;231;p21"/>
          <p:cNvPicPr preferRelativeResize="0"/>
          <p:nvPr/>
        </p:nvPicPr>
        <p:blipFill>
          <a:blip r:embed="rId6">
            <a:alphaModFix/>
          </a:blip>
          <a:stretch>
            <a:fillRect/>
          </a:stretch>
        </p:blipFill>
        <p:spPr>
          <a:xfrm>
            <a:off x="140250" y="5654200"/>
            <a:ext cx="2291671" cy="1203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000"/>
                                          </p:stCondLst>
                                        </p:cTn>
                                        <p:tgtEl>
                                          <p:spTgt spid="2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000"/>
                                          </p:stCondLst>
                                        </p:cTn>
                                        <p:tgtEl>
                                          <p:spTgt spid="2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000"/>
                                          </p:stCondLst>
                                        </p:cTn>
                                        <p:tgtEl>
                                          <p:spTgt spid="2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1066800" y="1"/>
            <a:ext cx="10515600" cy="9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Peter’s efforts</a:t>
            </a:r>
            <a:endParaRPr/>
          </a:p>
        </p:txBody>
      </p:sp>
      <p:sp>
        <p:nvSpPr>
          <p:cNvPr id="238" name="Google Shape;238;p22"/>
          <p:cNvSpPr txBox="1"/>
          <p:nvPr/>
        </p:nvSpPr>
        <p:spPr>
          <a:xfrm>
            <a:off x="1066800" y="989100"/>
            <a:ext cx="860610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School Resources</a:t>
            </a:r>
            <a:endParaRPr sz="2400" b="1"/>
          </a:p>
        </p:txBody>
      </p:sp>
      <p:grpSp>
        <p:nvGrpSpPr>
          <p:cNvPr id="239" name="Google Shape;239;p22"/>
          <p:cNvGrpSpPr/>
          <p:nvPr/>
        </p:nvGrpSpPr>
        <p:grpSpPr>
          <a:xfrm>
            <a:off x="7479693" y="1586327"/>
            <a:ext cx="4407490" cy="4643951"/>
            <a:chOff x="5632317" y="1189775"/>
            <a:chExt cx="3305700" cy="3483050"/>
          </a:xfrm>
        </p:grpSpPr>
        <p:sp>
          <p:nvSpPr>
            <p:cNvPr id="240" name="Google Shape;240;p22"/>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Social Event</a:t>
              </a:r>
              <a:endParaRPr sz="1900">
                <a:solidFill>
                  <a:srgbClr val="FFFFFF"/>
                </a:solidFill>
                <a:latin typeface="Roboto"/>
                <a:ea typeface="Roboto"/>
                <a:cs typeface="Roboto"/>
                <a:sym typeface="Roboto"/>
              </a:endParaRPr>
            </a:p>
          </p:txBody>
        </p:sp>
        <p:sp>
          <p:nvSpPr>
            <p:cNvPr id="241" name="Google Shape;241;p22"/>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Limited</a:t>
              </a:r>
              <a:r>
                <a:rPr lang="en-US" sz="2200">
                  <a:latin typeface="Roboto"/>
                  <a:ea typeface="Roboto"/>
                  <a:cs typeface="Roboto"/>
                  <a:sym typeface="Roboto"/>
                </a:rPr>
                <a:t> ways to get information</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Few</a:t>
              </a:r>
              <a:r>
                <a:rPr lang="en-US" sz="2200">
                  <a:latin typeface="Roboto"/>
                  <a:ea typeface="Roboto"/>
                  <a:cs typeface="Roboto"/>
                  <a:sym typeface="Roboto"/>
                </a:rPr>
                <a:t> people attend the events</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Lack of theme</a:t>
              </a:r>
              <a:r>
                <a:rPr lang="en-US" sz="2200">
                  <a:latin typeface="Roboto"/>
                  <a:ea typeface="Roboto"/>
                  <a:cs typeface="Roboto"/>
                  <a:sym typeface="Roboto"/>
                </a:rPr>
                <a:t> to connect the LGBTQ community</a:t>
              </a:r>
              <a:endParaRPr sz="2200">
                <a:latin typeface="Roboto"/>
                <a:ea typeface="Roboto"/>
                <a:cs typeface="Roboto"/>
                <a:sym typeface="Roboto"/>
              </a:endParaRPr>
            </a:p>
          </p:txBody>
        </p:sp>
      </p:grpSp>
      <p:grpSp>
        <p:nvGrpSpPr>
          <p:cNvPr id="242" name="Google Shape;242;p22"/>
          <p:cNvGrpSpPr/>
          <p:nvPr/>
        </p:nvGrpSpPr>
        <p:grpSpPr>
          <a:xfrm>
            <a:off x="0" y="1586613"/>
            <a:ext cx="4729082" cy="4643665"/>
            <a:chOff x="0" y="1189989"/>
            <a:chExt cx="3546900" cy="3482836"/>
          </a:xfrm>
        </p:grpSpPr>
        <p:sp>
          <p:nvSpPr>
            <p:cNvPr id="243" name="Google Shape;243;p22"/>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Center of Inclusion-LGBTQ</a:t>
              </a:r>
              <a:endParaRPr sz="1900">
                <a:solidFill>
                  <a:srgbClr val="FFFFFF"/>
                </a:solidFill>
                <a:latin typeface="Roboto"/>
                <a:ea typeface="Roboto"/>
                <a:cs typeface="Roboto"/>
                <a:sym typeface="Roboto"/>
              </a:endParaRPr>
            </a:p>
          </p:txBody>
        </p:sp>
        <p:sp>
          <p:nvSpPr>
            <p:cNvPr id="244" name="Google Shape;244;p22"/>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Inefficient</a:t>
              </a:r>
              <a:r>
                <a:rPr lang="en-US" sz="2200">
                  <a:latin typeface="Roboto"/>
                  <a:ea typeface="Roboto"/>
                  <a:cs typeface="Roboto"/>
                  <a:sym typeface="Roboto"/>
                </a:rPr>
                <a:t> mentor pairing</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Not efficient</a:t>
              </a:r>
              <a:r>
                <a:rPr lang="en-US" sz="2200">
                  <a:latin typeface="Roboto"/>
                  <a:ea typeface="Roboto"/>
                  <a:cs typeface="Roboto"/>
                  <a:sym typeface="Roboto"/>
                </a:rPr>
                <a:t> in connecting </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No </a:t>
              </a:r>
              <a:r>
                <a:rPr lang="en-US" sz="2200">
                  <a:latin typeface="Roboto"/>
                  <a:ea typeface="Roboto"/>
                  <a:cs typeface="Roboto"/>
                  <a:sym typeface="Roboto"/>
                </a:rPr>
                <a:t>follow-ups</a:t>
              </a:r>
              <a:endParaRPr sz="2200">
                <a:latin typeface="Roboto"/>
                <a:ea typeface="Roboto"/>
                <a:cs typeface="Roboto"/>
                <a:sym typeface="Roboto"/>
              </a:endParaRPr>
            </a:p>
            <a:p>
              <a:pPr marL="457200" lvl="0" indent="0" algn="l" rtl="0">
                <a:lnSpc>
                  <a:spcPct val="115000"/>
                </a:lnSpc>
                <a:spcBef>
                  <a:spcPts val="0"/>
                </a:spcBef>
                <a:spcAft>
                  <a:spcPts val="0"/>
                </a:spcAft>
                <a:buNone/>
              </a:pPr>
              <a:endParaRPr sz="2200">
                <a:latin typeface="Roboto"/>
                <a:ea typeface="Roboto"/>
                <a:cs typeface="Roboto"/>
                <a:sym typeface="Roboto"/>
              </a:endParaRPr>
            </a:p>
          </p:txBody>
        </p:sp>
      </p:grpSp>
      <p:grpSp>
        <p:nvGrpSpPr>
          <p:cNvPr id="245" name="Google Shape;245;p22"/>
          <p:cNvGrpSpPr/>
          <p:nvPr/>
        </p:nvGrpSpPr>
        <p:grpSpPr>
          <a:xfrm>
            <a:off x="3925507" y="1586327"/>
            <a:ext cx="4407490" cy="4643951"/>
            <a:chOff x="2944204" y="1189775"/>
            <a:chExt cx="3305700" cy="3483050"/>
          </a:xfrm>
        </p:grpSpPr>
        <p:sp>
          <p:nvSpPr>
            <p:cNvPr id="246" name="Google Shape;246;p22"/>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School Therapy Referral</a:t>
              </a:r>
              <a:endParaRPr sz="1900">
                <a:solidFill>
                  <a:srgbClr val="FFFFFF"/>
                </a:solidFill>
                <a:latin typeface="Roboto"/>
                <a:ea typeface="Roboto"/>
                <a:cs typeface="Roboto"/>
                <a:sym typeface="Roboto"/>
              </a:endParaRPr>
            </a:p>
          </p:txBody>
        </p:sp>
        <p:sp>
          <p:nvSpPr>
            <p:cNvPr id="247" name="Google Shape;247;p22"/>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457200" lvl="0" indent="-368300" algn="l" rtl="0">
                <a:lnSpc>
                  <a:spcPct val="115000"/>
                </a:lnSpc>
                <a:spcBef>
                  <a:spcPts val="0"/>
                </a:spcBef>
                <a:spcAft>
                  <a:spcPts val="0"/>
                </a:spcAft>
                <a:buSzPts val="2200"/>
                <a:buFont typeface="Roboto"/>
                <a:buChar char="●"/>
              </a:pPr>
              <a:r>
                <a:rPr lang="en-US" sz="2200">
                  <a:latin typeface="Roboto"/>
                  <a:ea typeface="Roboto"/>
                  <a:cs typeface="Roboto"/>
                  <a:sym typeface="Roboto"/>
                </a:rPr>
                <a:t>Average </a:t>
              </a:r>
              <a:r>
                <a:rPr lang="en-US" sz="2200" b="1">
                  <a:solidFill>
                    <a:srgbClr val="980000"/>
                  </a:solidFill>
                  <a:latin typeface="Roboto"/>
                  <a:ea typeface="Roboto"/>
                  <a:cs typeface="Roboto"/>
                  <a:sym typeface="Roboto"/>
                </a:rPr>
                <a:t>2 weeks’</a:t>
              </a:r>
              <a:r>
                <a:rPr lang="en-US" sz="2200">
                  <a:latin typeface="Roboto"/>
                  <a:ea typeface="Roboto"/>
                  <a:cs typeface="Roboto"/>
                  <a:sym typeface="Roboto"/>
                </a:rPr>
                <a:t>  waiting time </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a:latin typeface="Roboto"/>
                  <a:ea typeface="Roboto"/>
                  <a:cs typeface="Roboto"/>
                  <a:sym typeface="Roboto"/>
                </a:rPr>
                <a:t>Institutional violence</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b="1">
                  <a:solidFill>
                    <a:srgbClr val="980000"/>
                  </a:solidFill>
                  <a:latin typeface="Roboto"/>
                  <a:ea typeface="Roboto"/>
                  <a:cs typeface="Roboto"/>
                  <a:sym typeface="Roboto"/>
                </a:rPr>
                <a:t>No long-term</a:t>
              </a:r>
              <a:r>
                <a:rPr lang="en-US" sz="2200">
                  <a:latin typeface="Roboto"/>
                  <a:ea typeface="Roboto"/>
                  <a:cs typeface="Roboto"/>
                  <a:sym typeface="Roboto"/>
                </a:rPr>
                <a:t> relationship</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a:solidFill>
                    <a:schemeClr val="hlink"/>
                  </a:solidFill>
                  <a:latin typeface="Roboto"/>
                  <a:ea typeface="Roboto"/>
                  <a:cs typeface="Roboto"/>
                  <a:sym typeface="Roboto"/>
                </a:rPr>
                <a:t>Feel </a:t>
              </a:r>
              <a:r>
                <a:rPr lang="en-US" sz="2200" b="1">
                  <a:solidFill>
                    <a:srgbClr val="980000"/>
                  </a:solidFill>
                  <a:latin typeface="Roboto"/>
                  <a:ea typeface="Roboto"/>
                  <a:cs typeface="Roboto"/>
                  <a:sym typeface="Roboto"/>
                </a:rPr>
                <a:t>embarrassed</a:t>
              </a:r>
              <a:r>
                <a:rPr lang="en-US" sz="2200">
                  <a:solidFill>
                    <a:schemeClr val="hlink"/>
                  </a:solidFill>
                  <a:latin typeface="Roboto"/>
                  <a:ea typeface="Roboto"/>
                  <a:cs typeface="Roboto"/>
                  <a:sym typeface="Roboto"/>
                </a:rPr>
                <a:t> </a:t>
              </a:r>
              <a:endParaRPr sz="2200">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US" sz="2200">
                  <a:latin typeface="Roboto"/>
                  <a:ea typeface="Roboto"/>
                  <a:cs typeface="Roboto"/>
                  <a:sym typeface="Roboto"/>
                </a:rPr>
                <a:t>Physical barrier</a:t>
              </a:r>
              <a:endParaRPr sz="2200">
                <a:latin typeface="Roboto"/>
                <a:ea typeface="Roboto"/>
                <a:cs typeface="Roboto"/>
                <a:sym typeface="Roboto"/>
              </a:endParaRPr>
            </a:p>
          </p:txBody>
        </p:sp>
      </p:grpSp>
      <p:sp>
        <p:nvSpPr>
          <p:cNvPr id="248" name="Google Shape;248;p2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249" name="Google Shape;249;p22"/>
          <p:cNvPicPr preferRelativeResize="0"/>
          <p:nvPr/>
        </p:nvPicPr>
        <p:blipFill>
          <a:blip r:embed="rId3">
            <a:alphaModFix/>
          </a:blip>
          <a:stretch>
            <a:fillRect/>
          </a:stretch>
        </p:blipFill>
        <p:spPr>
          <a:xfrm>
            <a:off x="140250" y="5654200"/>
            <a:ext cx="2376775" cy="1203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p:cTn id="12" dur="1000"/>
                                        <p:tgtEl>
                                          <p:spTgt spid="2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10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gtEl>
                                        <p:attrNameLst>
                                          <p:attrName>style.visibility</p:attrName>
                                        </p:attrNameLst>
                                      </p:cBhvr>
                                      <p:to>
                                        <p:strVal val="visible"/>
                                      </p:to>
                                    </p:set>
                                    <p:animEffect transition="in" filter="fade">
                                      <p:cBhvr>
                                        <p:cTn id="22" dur="1000"/>
                                        <p:tgtEl>
                                          <p:spTgt spid="2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gtEl>
                                        <p:attrNameLst>
                                          <p:attrName>style.visibility</p:attrName>
                                        </p:attrNameLst>
                                      </p:cBhvr>
                                      <p:to>
                                        <p:strVal val="visible"/>
                                      </p:to>
                                    </p:set>
                                    <p:animEffect transition="in" filter="fade">
                                      <p:cBhvr>
                                        <p:cTn id="27"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Chicago Library Light Template">
  <a:themeElements>
    <a:clrScheme name="Regenstein1">
      <a:dk1>
        <a:srgbClr val="FFFFFF"/>
      </a:dk1>
      <a:lt1>
        <a:srgbClr val="800000"/>
      </a:lt1>
      <a:dk2>
        <a:srgbClr val="767676"/>
      </a:dk2>
      <a:lt2>
        <a:srgbClr val="D6D6CE"/>
      </a:lt2>
      <a:accent1>
        <a:srgbClr val="350E20"/>
      </a:accent1>
      <a:accent2>
        <a:srgbClr val="8A9D45"/>
      </a:accent2>
      <a:accent3>
        <a:srgbClr val="C16622"/>
      </a:accent3>
      <a:accent4>
        <a:srgbClr val="155F83"/>
      </a:accent4>
      <a:accent5>
        <a:srgbClr val="8F3931"/>
      </a:accent5>
      <a:accent6>
        <a:srgbClr val="58593F"/>
      </a:accent6>
      <a:hlink>
        <a:srgbClr val="000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1576</Words>
  <Application>Microsoft Macintosh PowerPoint</Application>
  <PresentationFormat>Widescreen</PresentationFormat>
  <Paragraphs>287</Paragraphs>
  <Slides>22</Slides>
  <Notes>22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Roboto Thin</vt:lpstr>
      <vt:lpstr>Roboto</vt:lpstr>
      <vt:lpstr>Calibri</vt:lpstr>
      <vt:lpstr>Times New Roman</vt:lpstr>
      <vt:lpstr>Noto Sans Symbols</vt:lpstr>
      <vt:lpstr>Roboto Medium</vt:lpstr>
      <vt:lpstr>UChicago Library Light Template</vt:lpstr>
      <vt:lpstr>4847s</vt:lpstr>
      <vt:lpstr>What is 4847s</vt:lpstr>
      <vt:lpstr>Target Population</vt:lpstr>
      <vt:lpstr>Target Population</vt:lpstr>
      <vt:lpstr>Let’s Meet Peter</vt:lpstr>
      <vt:lpstr>Peter’s Struggles</vt:lpstr>
      <vt:lpstr>Peter’s Struggles</vt:lpstr>
      <vt:lpstr>Peter’s efforts</vt:lpstr>
      <vt:lpstr>Peter’s efforts</vt:lpstr>
      <vt:lpstr>Our experience</vt:lpstr>
      <vt:lpstr>Product Offering -- Therapists referral(online &amp; in-person)</vt:lpstr>
      <vt:lpstr>Market Competitors</vt:lpstr>
      <vt:lpstr>Market Size</vt:lpstr>
      <vt:lpstr>Preliminary cost </vt:lpstr>
      <vt:lpstr>Next Step Forward: Build a community for Social Support</vt:lpstr>
      <vt:lpstr>Revenue Model</vt:lpstr>
      <vt:lpstr>Funding Opportunities</vt:lpstr>
      <vt:lpstr>Advisors</vt:lpstr>
      <vt:lpstr>Supporters &amp; Partners</vt:lpstr>
      <vt:lpstr>Launch Plan</vt:lpstr>
      <vt:lpstr>Who is Peter</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4847s</dc:title>
  <cp:lastModifiedBy> </cp:lastModifiedBy>
  <cp:revision>1</cp:revision>
  <dcterms:modified xsi:type="dcterms:W3CDTF">2019-04-16T17:31:26Z</dcterms:modified>
</cp:coreProperties>
</file>