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62" r:id="rId5"/>
    <p:sldId id="263" r:id="rId6"/>
    <p:sldId id="299" r:id="rId7"/>
    <p:sldId id="302" r:id="rId8"/>
    <p:sldId id="264" r:id="rId9"/>
    <p:sldId id="266" r:id="rId10"/>
    <p:sldId id="265" r:id="rId11"/>
    <p:sldId id="276" r:id="rId12"/>
    <p:sldId id="303" r:id="rId13"/>
    <p:sldId id="293" r:id="rId14"/>
    <p:sldId id="269" r:id="rId15"/>
    <p:sldId id="304" r:id="rId16"/>
    <p:sldId id="305" r:id="rId17"/>
    <p:sldId id="307" r:id="rId18"/>
    <p:sldId id="306" r:id="rId19"/>
    <p:sldId id="333" r:id="rId20"/>
    <p:sldId id="334" r:id="rId21"/>
    <p:sldId id="309" r:id="rId22"/>
    <p:sldId id="310" r:id="rId23"/>
    <p:sldId id="311" r:id="rId24"/>
    <p:sldId id="312" r:id="rId25"/>
    <p:sldId id="314" r:id="rId26"/>
    <p:sldId id="335" r:id="rId27"/>
    <p:sldId id="315" r:id="rId28"/>
    <p:sldId id="316" r:id="rId29"/>
    <p:sldId id="336" r:id="rId30"/>
    <p:sldId id="277" r:id="rId31"/>
    <p:sldId id="259" r:id="rId32"/>
    <p:sldId id="26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4643"/>
  </p:normalViewPr>
  <p:slideViewPr>
    <p:cSldViewPr snapToGrid="0" snapToObjects="1">
      <p:cViewPr varScale="1">
        <p:scale>
          <a:sx n="73" d="100"/>
          <a:sy n="73" d="100"/>
        </p:scale>
        <p:origin x="208" y="8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D17F-0AC4-2541-AB5D-A2530DD87315}" type="datetimeFigureOut">
              <a:rPr lang="en-US" smtClean="0"/>
              <a:t>11/30/23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80BDC-38DB-8A4A-B14E-15FD2FA9C304}" type="slidenum">
              <a:rPr lang="en-US" smtClean="0"/>
              <a:t>‹#›</a:t>
            </a:fld>
            <a:endParaRPr lang="en-US"/>
          </a:p>
        </p:txBody>
      </p:sp>
    </p:spTree>
    <p:extLst>
      <p:ext uri="{BB962C8B-B14F-4D97-AF65-F5344CB8AC3E}">
        <p14:creationId xmlns:p14="http://schemas.microsoft.com/office/powerpoint/2010/main" val="16733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30</a:t>
            </a:fld>
            <a:endParaRPr lang="en-US"/>
          </a:p>
        </p:txBody>
      </p:sp>
    </p:spTree>
    <p:extLst>
      <p:ext uri="{BB962C8B-B14F-4D97-AF65-F5344CB8AC3E}">
        <p14:creationId xmlns:p14="http://schemas.microsoft.com/office/powerpoint/2010/main" val="80931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8081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11/30/23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the Project</a:t>
            </a:r>
          </a:p>
        </p:txBody>
      </p:sp>
      <p:sp>
        <p:nvSpPr>
          <p:cNvPr id="3" name="Content Placeholder 2"/>
          <p:cNvSpPr>
            <a:spLocks noGrp="1"/>
          </p:cNvSpPr>
          <p:nvPr>
            <p:ph idx="1"/>
          </p:nvPr>
        </p:nvSpPr>
        <p:spPr/>
        <p:txBody>
          <a:bodyPr/>
          <a:lstStyle/>
          <a:p>
            <a:pPr algn="l"/>
            <a:r>
              <a:rPr sz="1800" b="1"/>
              <a:t>This project focuses on analyzing SpaceX rocket launch data to predict the success of rocket landings, which has significant implications for cost calculations and competitive bidding in space missions.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1904791"/>
            <a:ext cx="7309192" cy="3570894"/>
          </a:xfrm>
          <a:prstGeom prst="rect">
            <a:avLst/>
          </a:prstGeom>
        </p:spPr>
        <p:txBody>
          <a:bodyPr vert="horz" lIns="68580" tIns="34290" rIns="68580" bIns="34290" rtlCol="0" anchor="t">
            <a:normAutofit/>
          </a:bodyPr>
          <a:lstStyle/>
          <a:p>
            <a:pPr>
              <a:spcBef>
                <a:spcPts val="1050"/>
              </a:spcBef>
            </a:pPr>
            <a:r>
              <a:rPr lang="en-US" sz="1650" dirty="0">
                <a:solidFill>
                  <a:schemeClr val="accent3">
                    <a:lumMod val="25000"/>
                  </a:schemeClr>
                </a:solidFill>
                <a:latin typeface="Abadi"/>
              </a:rPr>
              <a:t>We loaded the SpaceX dataset into a PostgreSQL database without leaving the </a:t>
            </a:r>
            <a:r>
              <a:rPr lang="en-US" sz="1650" dirty="0" err="1">
                <a:solidFill>
                  <a:schemeClr val="accent3">
                    <a:lumMod val="25000"/>
                  </a:schemeClr>
                </a:solidFill>
                <a:latin typeface="Abadi"/>
              </a:rPr>
              <a:t>jupyter</a:t>
            </a:r>
            <a:r>
              <a:rPr lang="en-US" sz="1650" dirty="0">
                <a:solidFill>
                  <a:schemeClr val="accent3">
                    <a:lumMod val="25000"/>
                  </a:schemeClr>
                </a:solidFill>
                <a:latin typeface="Abadi"/>
              </a:rPr>
              <a:t> notebook.</a:t>
            </a:r>
          </a:p>
          <a:p>
            <a:pPr>
              <a:spcBef>
                <a:spcPts val="1050"/>
              </a:spcBef>
            </a:pPr>
            <a:r>
              <a:rPr lang="en-US" sz="1650" dirty="0">
                <a:solidFill>
                  <a:schemeClr val="accent3">
                    <a:lumMod val="25000"/>
                  </a:schemeClr>
                </a:solidFill>
                <a:latin typeface="Abadi"/>
              </a:rPr>
              <a:t>We applied EDA with SQL to get insight from the data. We wrote queries to find out for instance:</a:t>
            </a:r>
          </a:p>
          <a:p>
            <a:pPr lvl="1">
              <a:spcBef>
                <a:spcPts val="1050"/>
              </a:spcBef>
              <a:buFontTx/>
              <a:buChar char="-"/>
            </a:pPr>
            <a:r>
              <a:rPr lang="en-US" sz="1275" dirty="0">
                <a:solidFill>
                  <a:schemeClr val="bg2">
                    <a:lumMod val="50000"/>
                  </a:schemeClr>
                </a:solidFill>
                <a:latin typeface="Abadi"/>
              </a:rPr>
              <a:t>The names of unique launch sites in the space mission.</a:t>
            </a:r>
          </a:p>
          <a:p>
            <a:pPr lvl="1">
              <a:spcBef>
                <a:spcPts val="1050"/>
              </a:spcBef>
              <a:buFontTx/>
              <a:buChar char="-"/>
            </a:pPr>
            <a:r>
              <a:rPr lang="en-US" sz="1275" dirty="0">
                <a:solidFill>
                  <a:schemeClr val="bg2">
                    <a:lumMod val="50000"/>
                  </a:schemeClr>
                </a:solidFill>
                <a:latin typeface="Abadi"/>
              </a:rPr>
              <a:t>The total payload mass carried by boosters launched by NASA (CRS)</a:t>
            </a:r>
          </a:p>
          <a:p>
            <a:pPr lvl="1">
              <a:spcBef>
                <a:spcPts val="1050"/>
              </a:spcBef>
              <a:buFontTx/>
              <a:buChar char="-"/>
            </a:pPr>
            <a:r>
              <a:rPr lang="en-US" sz="1275" dirty="0">
                <a:solidFill>
                  <a:schemeClr val="bg2">
                    <a:lumMod val="50000"/>
                  </a:schemeClr>
                </a:solidFill>
                <a:latin typeface="Abadi"/>
              </a:rPr>
              <a:t>The average payload mass carried by booster version F9 v1.1</a:t>
            </a:r>
          </a:p>
          <a:p>
            <a:pPr lvl="1">
              <a:spcBef>
                <a:spcPts val="1050"/>
              </a:spcBef>
              <a:buFontTx/>
              <a:buChar char="-"/>
            </a:pPr>
            <a:r>
              <a:rPr lang="en-US" sz="1275" dirty="0">
                <a:solidFill>
                  <a:schemeClr val="bg2">
                    <a:lumMod val="50000"/>
                  </a:schemeClr>
                </a:solidFill>
                <a:latin typeface="Abadi"/>
              </a:rPr>
              <a:t>The total number of successful and failure mission outcomes</a:t>
            </a:r>
          </a:p>
          <a:p>
            <a:pPr lvl="1">
              <a:spcBef>
                <a:spcPts val="1050"/>
              </a:spcBef>
              <a:buFontTx/>
              <a:buChar char="-"/>
            </a:pPr>
            <a:r>
              <a:rPr lang="en-US" sz="1275" dirty="0">
                <a:solidFill>
                  <a:schemeClr val="bg2">
                    <a:lumMod val="50000"/>
                  </a:schemeClr>
                </a:solidFill>
                <a:latin typeface="Abadi"/>
              </a:rPr>
              <a:t>The failed landing outcomes in drone ship, their booster version and launch site names.</a:t>
            </a:r>
            <a:endParaRPr lang="en-US" sz="1650" dirty="0">
              <a:solidFill>
                <a:schemeClr val="accent3">
                  <a:lumMod val="25000"/>
                </a:schemeClr>
              </a:solidFill>
              <a:latin typeface="Abadi"/>
            </a:endParaRPr>
          </a:p>
          <a:p>
            <a:pPr>
              <a:spcBef>
                <a:spcPts val="1050"/>
              </a:spcBef>
            </a:pPr>
            <a:r>
              <a:rPr lang="en-US" sz="1650" dirty="0">
                <a:solidFill>
                  <a:schemeClr val="accent3">
                    <a:lumMod val="25000"/>
                  </a:schemeClr>
                </a:solidFill>
                <a:latin typeface="Abadi"/>
              </a:rPr>
              <a:t>The link to the notebook is </a:t>
            </a:r>
            <a:r>
              <a:rPr lang="en-US" sz="1650" dirty="0">
                <a:solidFill>
                  <a:srgbClr val="1C7DDB"/>
                </a:solidFill>
                <a:latin typeface="Abadi"/>
              </a:rPr>
              <a:t>https://github.com/chuksoo/IBM-Data-Science-Capstone-SpaceX/blob/main/EDA%20with%20SQL.ipynb</a:t>
            </a:r>
          </a:p>
          <a:p>
            <a:pPr marL="0" indent="0">
              <a:spcBef>
                <a:spcPts val="1050"/>
              </a:spcBef>
              <a:buNone/>
            </a:pPr>
            <a:endParaRPr lang="en-US" sz="1650" dirty="0">
              <a:solidFill>
                <a:schemeClr val="accent3">
                  <a:lumMod val="25000"/>
                </a:schemeClr>
              </a:solidFill>
              <a:latin typeface="Abadi"/>
            </a:endParaRPr>
          </a:p>
          <a:p>
            <a:pPr marL="0" indent="0">
              <a:spcBef>
                <a:spcPts val="1050"/>
              </a:spcBef>
              <a:buNone/>
            </a:pPr>
            <a:endParaRPr lang="en-US" sz="1650" dirty="0">
              <a:solidFill>
                <a:schemeClr val="accent3">
                  <a:lumMod val="25000"/>
                </a:schemeClr>
              </a:solidFill>
              <a:latin typeface="Abadi"/>
            </a:endParaRPr>
          </a:p>
          <a:p>
            <a:pPr>
              <a:spcBef>
                <a:spcPts val="1050"/>
              </a:spcBef>
            </a:pPr>
            <a:endParaRPr lang="en-US" sz="165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nSpc>
                <a:spcPct val="130000"/>
              </a:lnSpc>
            </a:pPr>
            <a:r>
              <a:rPr lang="en-US" sz="2600" dirty="0">
                <a:solidFill>
                  <a:schemeClr val="tx1"/>
                </a:solidFill>
                <a:latin typeface="+mj-lt"/>
                <a:ea typeface="+mj-ea"/>
                <a:cs typeface="+mj-cs"/>
              </a:rPr>
              <a:t>EDA with SQL</a:t>
            </a:r>
          </a:p>
        </p:txBody>
      </p:sp>
    </p:spTree>
    <p:extLst>
      <p:ext uri="{BB962C8B-B14F-4D97-AF65-F5344CB8AC3E}">
        <p14:creationId xmlns:p14="http://schemas.microsoft.com/office/powerpoint/2010/main" val="157872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28650" y="1987690"/>
            <a:ext cx="7886700" cy="3539354"/>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spcBef>
                <a:spcPts val="1050"/>
              </a:spcBef>
            </a:pPr>
            <a:r>
              <a:rPr lang="en-US" sz="165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spcBef>
                <a:spcPts val="1050"/>
              </a:spcBef>
            </a:pPr>
            <a:r>
              <a:rPr lang="en-US" sz="165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spcBef>
                <a:spcPts val="1050"/>
              </a:spcBef>
            </a:pPr>
            <a:r>
              <a:rPr lang="en-US" sz="165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spcBef>
                <a:spcPts val="1050"/>
              </a:spcBef>
              <a:buFontTx/>
              <a:buChar char="-"/>
            </a:pPr>
            <a:r>
              <a:rPr lang="en-US" sz="1350" dirty="0">
                <a:solidFill>
                  <a:schemeClr val="bg2">
                    <a:lumMod val="50000"/>
                  </a:schemeClr>
                </a:solidFill>
                <a:latin typeface="Abadi" panose="020B0604020104020204" pitchFamily="34" charset="0"/>
              </a:rPr>
              <a:t>Are launch sites near railways, highways and coastlines.</a:t>
            </a:r>
          </a:p>
          <a:p>
            <a:pPr lvl="1">
              <a:spcBef>
                <a:spcPts val="1050"/>
              </a:spcBef>
              <a:buFontTx/>
              <a:buChar char="-"/>
            </a:pPr>
            <a:r>
              <a:rPr lang="en-US" sz="135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Build an Interactive Map with Folium</a:t>
            </a:r>
            <a:endParaRPr lang="en-US" sz="3000" dirty="0">
              <a:solidFill>
                <a:schemeClr val="tx1"/>
              </a:solidFill>
            </a:endParaRPr>
          </a:p>
        </p:txBody>
      </p:sp>
    </p:spTree>
    <p:extLst>
      <p:ext uri="{BB962C8B-B14F-4D97-AF65-F5344CB8AC3E}">
        <p14:creationId xmlns:p14="http://schemas.microsoft.com/office/powerpoint/2010/main" val="14811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3451" y="2226469"/>
            <a:ext cx="7309192" cy="2466740"/>
          </a:xfrm>
          <a:prstGeom prst="rect">
            <a:avLst/>
          </a:prstGeom>
        </p:spPr>
        <p:txBody>
          <a:bodyPr vert="horz" lIns="68580" tIns="34290" rIns="68580" bIns="34290" rtlCol="0" anchor="t">
            <a:normAutofit/>
          </a:bodyPr>
          <a:lstStyle/>
          <a:p>
            <a:pPr>
              <a:spcBef>
                <a:spcPts val="1050"/>
              </a:spcBef>
            </a:pPr>
            <a:r>
              <a:rPr lang="en-US" sz="1650" dirty="0">
                <a:solidFill>
                  <a:schemeClr val="accent3">
                    <a:lumMod val="25000"/>
                  </a:schemeClr>
                </a:solidFill>
                <a:latin typeface="Abadi" panose="020B0604020104020204" pitchFamily="34" charset="0"/>
              </a:rPr>
              <a:t>We built an interactive dashboard with Plotly dash</a:t>
            </a:r>
          </a:p>
          <a:p>
            <a:pPr>
              <a:spcBef>
                <a:spcPts val="1050"/>
              </a:spcBef>
            </a:pPr>
            <a:r>
              <a:rPr lang="en-US" sz="1650" dirty="0">
                <a:solidFill>
                  <a:schemeClr val="accent3">
                    <a:lumMod val="25000"/>
                  </a:schemeClr>
                </a:solidFill>
                <a:latin typeface="Abadi" panose="020B0604020104020204" pitchFamily="34" charset="0"/>
              </a:rPr>
              <a:t>We plotted pie charts showing the total launches by a certain sites</a:t>
            </a:r>
          </a:p>
          <a:p>
            <a:pPr>
              <a:spcBef>
                <a:spcPts val="1050"/>
              </a:spcBef>
            </a:pPr>
            <a:r>
              <a:rPr lang="en-US" sz="165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spcBef>
                <a:spcPts val="1050"/>
              </a:spcBef>
            </a:pPr>
            <a:r>
              <a:rPr lang="en-US" sz="1650" dirty="0">
                <a:solidFill>
                  <a:schemeClr val="accent3">
                    <a:lumMod val="25000"/>
                  </a:schemeClr>
                </a:solidFill>
                <a:latin typeface="Abadi"/>
              </a:rPr>
              <a:t>The link to the notebook is </a:t>
            </a:r>
            <a:r>
              <a:rPr lang="en-US" sz="1650" dirty="0">
                <a:solidFill>
                  <a:srgbClr val="1C7DDB"/>
                </a:solidFill>
                <a:latin typeface="Abadi" panose="020B0604020104020204" pitchFamily="34" charset="0"/>
              </a:rPr>
              <a:t>https://github.com/chuksoo/IBM-Data-Science-Capstone-SpaceX/blob/main/app.py</a:t>
            </a: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2226469"/>
            <a:ext cx="7309192" cy="3263504"/>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We loaded the data using </a:t>
            </a:r>
            <a:r>
              <a:rPr lang="en-US" sz="1650" dirty="0" err="1">
                <a:solidFill>
                  <a:schemeClr val="accent3">
                    <a:lumMod val="25000"/>
                  </a:schemeClr>
                </a:solidFill>
                <a:latin typeface="Abadi" panose="020B0604020104020204" pitchFamily="34" charset="0"/>
              </a:rPr>
              <a:t>numpy</a:t>
            </a:r>
            <a:r>
              <a:rPr lang="en-US" sz="1650" dirty="0">
                <a:solidFill>
                  <a:schemeClr val="accent3">
                    <a:lumMod val="25000"/>
                  </a:schemeClr>
                </a:solidFill>
                <a:latin typeface="Abadi" panose="020B0604020104020204" pitchFamily="34" charset="0"/>
              </a:rPr>
              <a:t> and pandas, transformed the data, split our data into training and testing.</a:t>
            </a:r>
          </a:p>
          <a:p>
            <a:pPr>
              <a:spcBef>
                <a:spcPts val="1050"/>
              </a:spcBef>
            </a:pPr>
            <a:r>
              <a:rPr lang="en-US" sz="1650" dirty="0">
                <a:solidFill>
                  <a:schemeClr val="accent3">
                    <a:lumMod val="25000"/>
                  </a:schemeClr>
                </a:solidFill>
                <a:latin typeface="Abadi" panose="020B0604020104020204" pitchFamily="34" charset="0"/>
              </a:rPr>
              <a:t>We built different machine learning models and tune different hyperparameters using </a:t>
            </a:r>
            <a:r>
              <a:rPr lang="en-US" sz="1650" dirty="0" err="1">
                <a:solidFill>
                  <a:schemeClr val="accent3">
                    <a:lumMod val="25000"/>
                  </a:schemeClr>
                </a:solidFill>
                <a:latin typeface="Abadi" panose="020B0604020104020204" pitchFamily="34" charset="0"/>
              </a:rPr>
              <a:t>GridSearchCV</a:t>
            </a:r>
            <a:r>
              <a:rPr lang="en-US" sz="1650" dirty="0">
                <a:solidFill>
                  <a:schemeClr val="accent3">
                    <a:lumMod val="25000"/>
                  </a:schemeClr>
                </a:solidFill>
                <a:latin typeface="Abadi" panose="020B0604020104020204" pitchFamily="34" charset="0"/>
              </a:rPr>
              <a:t>.</a:t>
            </a:r>
          </a:p>
          <a:p>
            <a:pPr>
              <a:spcBef>
                <a:spcPts val="1050"/>
              </a:spcBef>
            </a:pPr>
            <a:r>
              <a:rPr lang="en-US" sz="165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spcBef>
                <a:spcPts val="1050"/>
              </a:spcBef>
            </a:pPr>
            <a:r>
              <a:rPr lang="en-US" sz="1650" dirty="0">
                <a:solidFill>
                  <a:schemeClr val="accent3">
                    <a:lumMod val="25000"/>
                  </a:schemeClr>
                </a:solidFill>
                <a:latin typeface="Abadi" panose="020B0604020104020204" pitchFamily="34" charset="0"/>
              </a:rPr>
              <a:t>We found the best performing classification model.</a:t>
            </a:r>
          </a:p>
          <a:p>
            <a:pPr>
              <a:spcBef>
                <a:spcPts val="1050"/>
              </a:spcBef>
            </a:pPr>
            <a:r>
              <a:rPr lang="en-US" sz="1650" dirty="0">
                <a:solidFill>
                  <a:schemeClr val="accent3">
                    <a:lumMod val="25000"/>
                  </a:schemeClr>
                </a:solidFill>
                <a:latin typeface="Abadi"/>
              </a:rPr>
              <a:t>The link to the notebook is </a:t>
            </a:r>
            <a:r>
              <a:rPr lang="en-US" sz="1650" dirty="0">
                <a:solidFill>
                  <a:srgbClr val="1C7DDB"/>
                </a:solidFill>
                <a:latin typeface="Abadi" panose="020B0604020104020204" pitchFamily="34" charset="0"/>
              </a:rPr>
              <a:t>https://github.com/chuksoo/IBM-Data-Science-Capstone-SpaceX/blob/main/Machine%20Learning%20Prediction.ipynb</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8730" y="2400300"/>
            <a:ext cx="7944749" cy="725366"/>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spcBef>
                <a:spcPts val="1050"/>
              </a:spcBef>
            </a:pPr>
            <a:endParaRPr lang="en-US" sz="165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Flight Number vs. Launch Site</a:t>
            </a:r>
            <a:endParaRPr lang="en-US" sz="3000" dirty="0">
              <a:solidFill>
                <a:schemeClr val="tx1"/>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904352" y="3072912"/>
            <a:ext cx="7257422" cy="1878317"/>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CCD949-E788-4375-9B07-478FA5684BC1}"/>
              </a:ext>
            </a:extLst>
          </p:cNvPr>
          <p:cNvSpPr txBox="1">
            <a:spLocks/>
          </p:cNvSpPr>
          <p:nvPr/>
        </p:nvSpPr>
        <p:spPr>
          <a:xfrm>
            <a:off x="476251" y="1337868"/>
            <a:ext cx="2285988" cy="18782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400" dirty="0">
                <a:solidFill>
                  <a:schemeClr val="tx1"/>
                </a:solidFill>
                <a:latin typeface="Abadi" panose="020B0604020104020204" pitchFamily="34" charset="0"/>
                <a:ea typeface="+mj-ea"/>
                <a:cs typeface="+mj-cs"/>
              </a:rPr>
              <a:t>Payload vs. Launch Site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6457950"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15</a:t>
            </a:fld>
            <a:endParaRPr lang="en-US" sz="900"/>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3361174" y="3241954"/>
            <a:ext cx="5154176" cy="1805066"/>
          </a:xfrm>
          <a:prstGeom prst="rect">
            <a:avLst/>
          </a:prstGeom>
        </p:spPr>
      </p:pic>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3"/>
          <a:stretch>
            <a:fillRect/>
          </a:stretch>
        </p:blipFill>
        <p:spPr>
          <a:xfrm>
            <a:off x="3509962" y="1660804"/>
            <a:ext cx="5157788" cy="1478756"/>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82602" y="2194486"/>
            <a:ext cx="3006288" cy="3295487"/>
          </a:xfrm>
          <a:prstGeom prst="rect">
            <a:avLst/>
          </a:prstGeom>
        </p:spPr>
        <p:txBody>
          <a:bodyPr vert="horz" lIns="68580" tIns="34290" rIns="68580" bIns="34290" rtlCol="0">
            <a:normAutofit/>
          </a:bodyPr>
          <a:lstStyle/>
          <a:p>
            <a:pPr>
              <a:spcBef>
                <a:spcPts val="1050"/>
              </a:spcBef>
            </a:pPr>
            <a:r>
              <a:rPr lang="en-US" sz="1650" dirty="0">
                <a:latin typeface="Abadi" panose="020B0604020104020204" pitchFamily="34" charset="0"/>
              </a:rPr>
              <a:t>From the plot, we can see that ES-L1, GEO, HEO, SSO, VLEO had the most success rate.</a:t>
            </a:r>
          </a:p>
          <a:p>
            <a:pPr>
              <a:spcBef>
                <a:spcPts val="1050"/>
              </a:spcBef>
            </a:pPr>
            <a:endParaRPr lang="en-US" sz="1500" dirty="0"/>
          </a:p>
        </p:txBody>
      </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3725980" y="2540470"/>
            <a:ext cx="4935419" cy="2579450"/>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6604000"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16</a:t>
            </a:fld>
            <a:endParaRPr lang="en-US" sz="900"/>
          </a:p>
        </p:txBody>
      </p:sp>
    </p:spTree>
    <p:extLst>
      <p:ext uri="{BB962C8B-B14F-4D97-AF65-F5344CB8AC3E}">
        <p14:creationId xmlns:p14="http://schemas.microsoft.com/office/powerpoint/2010/main" val="8009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577508" y="2409567"/>
            <a:ext cx="7886700" cy="2858691"/>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spcBef>
                <a:spcPts val="1050"/>
              </a:spcBef>
            </a:pPr>
            <a:endParaRPr lang="en-US" sz="1650" dirty="0">
              <a:solidFill>
                <a:schemeClr val="accent3">
                  <a:lumMod val="25000"/>
                </a:schemeClr>
              </a:solidFill>
              <a:latin typeface="Abadi" panose="020B0604020104020204" pitchFamily="34" charset="0"/>
            </a:endParaRPr>
          </a:p>
          <a:p>
            <a:pPr marL="0" indent="0">
              <a:spcBef>
                <a:spcPts val="1050"/>
              </a:spcBef>
              <a:buNone/>
            </a:pPr>
            <a:endParaRPr lang="en-US" sz="165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Flight Number vs. Orbit Type</a:t>
            </a:r>
            <a:endParaRPr lang="en-US" sz="3000" dirty="0">
              <a:solidFill>
                <a:schemeClr val="tx1"/>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2"/>
          <a:stretch>
            <a:fillRect/>
          </a:stretch>
        </p:blipFill>
        <p:spPr>
          <a:xfrm>
            <a:off x="1007076" y="3504363"/>
            <a:ext cx="6197593" cy="157876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577508" y="2400300"/>
            <a:ext cx="8015971" cy="2858691"/>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We can observe that with heavy payloads, the successful landing are more for PO, LEO and ISS orbits.</a:t>
            </a:r>
          </a:p>
          <a:p>
            <a:pPr>
              <a:spcBef>
                <a:spcPts val="1050"/>
              </a:spcBef>
            </a:pPr>
            <a:endParaRPr lang="en-US" sz="165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Payload vs. Orbit Type</a:t>
            </a:r>
            <a:endParaRPr lang="en-US" sz="3000" dirty="0">
              <a:solidFill>
                <a:schemeClr val="tx1"/>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2"/>
          <a:stretch>
            <a:fillRect/>
          </a:stretch>
        </p:blipFill>
        <p:spPr>
          <a:xfrm>
            <a:off x="859961" y="3429000"/>
            <a:ext cx="6811955" cy="1571625"/>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82602" y="2194486"/>
            <a:ext cx="3006288" cy="3295487"/>
          </a:xfrm>
          <a:prstGeom prst="rect">
            <a:avLst/>
          </a:prstGeom>
        </p:spPr>
        <p:txBody>
          <a:bodyPr vert="horz" lIns="68580" tIns="34290" rIns="68580" bIns="34290" rtlCol="0">
            <a:normAutofit/>
          </a:bodyPr>
          <a:lstStyle/>
          <a:p>
            <a:pPr>
              <a:spcBef>
                <a:spcPts val="1050"/>
              </a:spcBef>
            </a:pPr>
            <a:r>
              <a:rPr lang="en-US" sz="1650" dirty="0">
                <a:latin typeface="Abadi" panose="020B0604020104020204" pitchFamily="34" charset="0"/>
              </a:rPr>
              <a:t>From the plot, we can observe that success rate since 2013 kept on increasing till 2020.</a:t>
            </a:r>
          </a:p>
          <a:p>
            <a:pPr>
              <a:spcBef>
                <a:spcPts val="1050"/>
              </a:spcBef>
            </a:pPr>
            <a:endParaRPr lang="en-US" sz="1500"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6604000"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19</a:t>
            </a:fld>
            <a:endParaRPr lang="en-US" sz="900"/>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3534616" y="2308731"/>
            <a:ext cx="4727933" cy="2701924"/>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Background and Purpose</a:t>
            </a:r>
          </a:p>
        </p:txBody>
      </p:sp>
      <p:sp>
        <p:nvSpPr>
          <p:cNvPr id="3" name="Content Placeholder 2"/>
          <p:cNvSpPr>
            <a:spLocks noGrp="1"/>
          </p:cNvSpPr>
          <p:nvPr>
            <p:ph idx="1"/>
          </p:nvPr>
        </p:nvSpPr>
        <p:spPr/>
        <p:txBody>
          <a:bodyPr/>
          <a:lstStyle/>
          <a:p>
            <a:pPr algn="l"/>
            <a:r>
              <a:rPr sz="1800" b="1"/>
              <a:t>Space X, known for its cost-effective Falcon 9 rocket launches, demonstrates the financial benefits of reusable rockets. This project aims to develop a machine learning model to predict the success of these rocket landings, offering valuable data for potential competitors in the space industry.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685800">
              <a:lnSpc>
                <a:spcPct val="100000"/>
              </a:lnSpc>
              <a:spcBef>
                <a:spcPts val="0"/>
              </a:spcBef>
              <a:defRPr/>
            </a:pPr>
            <a:r>
              <a:rPr lang="en-US" sz="2775" dirty="0">
                <a:solidFill>
                  <a:schemeClr val="tx1"/>
                </a:solidFill>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82602" y="2194486"/>
            <a:ext cx="3006288" cy="3295487"/>
          </a:xfrm>
          <a:prstGeom prst="rect">
            <a:avLst/>
          </a:prstGeom>
        </p:spPr>
        <p:txBody>
          <a:bodyPr vert="horz" lIns="68580" tIns="34290" rIns="68580" bIns="34290" rtlCol="0">
            <a:normAutofit/>
          </a:bodyPr>
          <a:lstStyle/>
          <a:p>
            <a:pPr>
              <a:spcBef>
                <a:spcPts val="1050"/>
              </a:spcBef>
            </a:pPr>
            <a:r>
              <a:rPr lang="en-US" sz="1650" dirty="0">
                <a:latin typeface="Abadi" panose="020B0604020104020204" pitchFamily="34" charset="0"/>
              </a:rPr>
              <a:t>We used the key word </a:t>
            </a:r>
            <a:r>
              <a:rPr lang="en-US" sz="1650" b="1" dirty="0">
                <a:latin typeface="Abadi" panose="020B0604020104020204" pitchFamily="34" charset="0"/>
              </a:rPr>
              <a:t>DISTINCT</a:t>
            </a:r>
            <a:r>
              <a:rPr lang="en-US" sz="1650" dirty="0">
                <a:latin typeface="Abadi" panose="020B0604020104020204" pitchFamily="34" charset="0"/>
              </a:rPr>
              <a:t> to show only unique launch sites from the SpaceX data.</a:t>
            </a:r>
          </a:p>
          <a:p>
            <a:pPr>
              <a:spcBef>
                <a:spcPts val="1050"/>
              </a:spcBef>
            </a:pPr>
            <a:endParaRPr lang="en-US" sz="1500" dirty="0"/>
          </a:p>
        </p:txBody>
      </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3971490" y="2504786"/>
            <a:ext cx="4689909" cy="2650818"/>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6604000"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20</a:t>
            </a:fld>
            <a:endParaRPr lang="en-US" sz="900"/>
          </a:p>
        </p:txBody>
      </p:sp>
    </p:spTree>
    <p:extLst>
      <p:ext uri="{BB962C8B-B14F-4D97-AF65-F5344CB8AC3E}">
        <p14:creationId xmlns:p14="http://schemas.microsoft.com/office/powerpoint/2010/main" val="291423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2226469"/>
            <a:ext cx="7667165" cy="3092249"/>
          </a:xfrm>
          <a:prstGeom prst="rect">
            <a:avLst/>
          </a:prstGeom>
        </p:spPr>
        <p:txBody>
          <a:bodyPr>
            <a:normAutofit/>
          </a:bodyPr>
          <a:lstStyle/>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endParaRPr lang="en-US" sz="1650" dirty="0">
              <a:solidFill>
                <a:schemeClr val="accent3">
                  <a:lumMod val="25000"/>
                </a:schemeClr>
              </a:solidFill>
              <a:latin typeface="Abadi" panose="020B0604020104020204" pitchFamily="34" charset="0"/>
            </a:endParaRPr>
          </a:p>
          <a:p>
            <a:pPr>
              <a:spcBef>
                <a:spcPts val="1050"/>
              </a:spcBef>
            </a:pPr>
            <a:r>
              <a:rPr lang="en-US" sz="165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2"/>
          <a:stretch>
            <a:fillRect/>
          </a:stretch>
        </p:blipFill>
        <p:spPr>
          <a:xfrm>
            <a:off x="650449" y="2077032"/>
            <a:ext cx="7521281" cy="2180362"/>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2226469"/>
            <a:ext cx="7309192" cy="3263504"/>
          </a:xfrm>
          <a:prstGeom prst="rect">
            <a:avLst/>
          </a:prstGeom>
        </p:spPr>
        <p:txBody>
          <a:bodyPr>
            <a:normAutofit/>
          </a:bodyPr>
          <a:lstStyle/>
          <a:p>
            <a:pPr>
              <a:spcBef>
                <a:spcPts val="1050"/>
              </a:spcBef>
            </a:pPr>
            <a:r>
              <a:rPr lang="en-US" sz="165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2"/>
          <a:stretch>
            <a:fillRect/>
          </a:stretch>
        </p:blipFill>
        <p:spPr>
          <a:xfrm>
            <a:off x="1394209" y="2982136"/>
            <a:ext cx="5561452" cy="2206608"/>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486697" y="1329200"/>
            <a:ext cx="2629121" cy="121674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75" dirty="0">
                <a:solidFill>
                  <a:schemeClr val="tx1"/>
                </a:solidFill>
                <a:latin typeface="Abadi" panose="020B0604020104020204" pitchFamily="34" charset="0"/>
                <a:ea typeface="+mj-ea"/>
                <a:cs typeface="+mj-cs"/>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86698" y="2686051"/>
            <a:ext cx="2629121" cy="2839064"/>
          </a:xfrm>
          <a:prstGeom prst="rect">
            <a:avLst/>
          </a:prstGeom>
        </p:spPr>
        <p:txBody>
          <a:bodyPr vert="horz" lIns="68580" tIns="34290" rIns="68580" bIns="34290" rtlCol="0">
            <a:normAutofit/>
          </a:bodyPr>
          <a:lstStyle/>
          <a:p>
            <a:pPr>
              <a:spcBef>
                <a:spcPts val="1050"/>
              </a:spcBef>
            </a:pPr>
            <a:r>
              <a:rPr lang="en-US" sz="1500" dirty="0">
                <a:latin typeface="Abadi" panose="020B0604020104020204" pitchFamily="34" charset="0"/>
              </a:rPr>
              <a:t>We calculated the average payload mass carried by booster version F9 v1.1 as 2928.4</a:t>
            </a:r>
          </a:p>
          <a:p>
            <a:pPr>
              <a:spcBef>
                <a:spcPts val="1050"/>
              </a:spcBef>
            </a:pPr>
            <a:endParaRPr lang="en-US" sz="1500" dirty="0"/>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4054397" y="2520703"/>
            <a:ext cx="4514498" cy="181415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457950" y="5624513"/>
            <a:ext cx="2057400" cy="273844"/>
          </a:xfrm>
        </p:spPr>
        <p:txBody>
          <a:bodyPr vert="horz" lIns="68580" tIns="34290" rIns="68580" bIns="34290" rtlCol="0" anchor="ctr">
            <a:normAutofit/>
          </a:bodyPr>
          <a:lstStyle/>
          <a:p>
            <a:pPr>
              <a:spcAft>
                <a:spcPts val="450"/>
              </a:spcAft>
            </a:pPr>
            <a:fld id="{5075537C-CA84-1446-933C-8E9D027F9201}" type="slidenum">
              <a:rPr lang="en-US" sz="900">
                <a:solidFill>
                  <a:srgbClr val="303030"/>
                </a:solidFill>
              </a:rPr>
              <a:pPr>
                <a:spcAft>
                  <a:spcPts val="450"/>
                </a:spcAft>
              </a:pPr>
              <a:t>23</a:t>
            </a:fld>
            <a:endParaRPr lang="en-US" sz="900">
              <a:solidFill>
                <a:srgbClr val="303030"/>
              </a:solidFill>
            </a:endParaRPr>
          </a:p>
        </p:txBody>
      </p:sp>
    </p:spTree>
    <p:extLst>
      <p:ext uri="{BB962C8B-B14F-4D97-AF65-F5344CB8AC3E}">
        <p14:creationId xmlns:p14="http://schemas.microsoft.com/office/powerpoint/2010/main" val="273556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12CD3C-55B3-4129-817A-84D0B28F713E}"/>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82602" y="2194486"/>
            <a:ext cx="3006288" cy="3295487"/>
          </a:xfrm>
          <a:prstGeom prst="rect">
            <a:avLst/>
          </a:prstGeom>
        </p:spPr>
        <p:txBody>
          <a:bodyPr vert="horz" lIns="68580" tIns="34290" rIns="68580" bIns="34290" rtlCol="0">
            <a:normAutofit/>
          </a:bodyPr>
          <a:lstStyle/>
          <a:p>
            <a:pPr>
              <a:spcBef>
                <a:spcPts val="1050"/>
              </a:spcBef>
            </a:pPr>
            <a:r>
              <a:rPr lang="en-US" sz="1350" dirty="0">
                <a:latin typeface="Abadi" panose="020B0604020104020204" pitchFamily="34" charset="0"/>
              </a:rPr>
              <a:t>We observed that the dates of the first successful landing outcome on ground pad was 22</a:t>
            </a:r>
            <a:r>
              <a:rPr lang="en-US" sz="1350" baseline="30000" dirty="0">
                <a:latin typeface="Abadi" panose="020B0604020104020204" pitchFamily="34" charset="0"/>
              </a:rPr>
              <a:t>nd</a:t>
            </a:r>
            <a:r>
              <a:rPr lang="en-US" sz="1350" dirty="0">
                <a:latin typeface="Abadi" panose="020B0604020104020204" pitchFamily="34" charset="0"/>
              </a:rPr>
              <a:t> December 2015</a:t>
            </a:r>
          </a:p>
        </p:txBody>
      </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3971490" y="2894824"/>
            <a:ext cx="4689909" cy="1870742"/>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604000"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24</a:t>
            </a:fld>
            <a:endParaRPr lang="en-US" sz="900"/>
          </a:p>
        </p:txBody>
      </p:sp>
    </p:spTree>
    <p:extLst>
      <p:ext uri="{BB962C8B-B14F-4D97-AF65-F5344CB8AC3E}">
        <p14:creationId xmlns:p14="http://schemas.microsoft.com/office/powerpoint/2010/main" val="143467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482600" y="2194486"/>
            <a:ext cx="4689911" cy="3213087"/>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658040" y="2194486"/>
            <a:ext cx="3003359" cy="3295487"/>
          </a:xfrm>
          <a:prstGeom prst="rect">
            <a:avLst/>
          </a:prstGeom>
        </p:spPr>
        <p:txBody>
          <a:bodyPr vert="horz" lIns="68580" tIns="34290" rIns="68580" bIns="34290" rtlCol="0">
            <a:normAutofit/>
          </a:bodyPr>
          <a:lstStyle/>
          <a:p>
            <a:pPr>
              <a:spcBef>
                <a:spcPts val="1050"/>
              </a:spcBef>
            </a:pPr>
            <a:r>
              <a:rPr lang="en-US" sz="1500" dirty="0">
                <a:latin typeface="Abadi" panose="020B0604020104020204" pitchFamily="34" charset="0"/>
              </a:rPr>
              <a:t>We used the </a:t>
            </a:r>
            <a:r>
              <a:rPr lang="en-US" sz="1500" b="1" dirty="0">
                <a:latin typeface="Abadi" panose="020B0604020104020204" pitchFamily="34" charset="0"/>
              </a:rPr>
              <a:t>WHERE</a:t>
            </a:r>
            <a:r>
              <a:rPr lang="en-US" sz="1500" dirty="0">
                <a:latin typeface="Abadi" panose="020B0604020104020204" pitchFamily="34" charset="0"/>
              </a:rPr>
              <a:t> clause to filter for boosters which have successfully landed on drone ship and applied the </a:t>
            </a:r>
            <a:r>
              <a:rPr lang="en-US" sz="1500" b="1" dirty="0">
                <a:latin typeface="Abadi" panose="020B0604020104020204" pitchFamily="34" charset="0"/>
              </a:rPr>
              <a:t>AND</a:t>
            </a:r>
            <a:r>
              <a:rPr lang="en-US" sz="1500" dirty="0">
                <a:latin typeface="Abadi" panose="020B0604020104020204" pitchFamily="34" charset="0"/>
              </a:rPr>
              <a:t> condition to determine successful landing with payload mass greater than 4000 but less than 6000</a:t>
            </a:r>
          </a:p>
          <a:p>
            <a:pPr>
              <a:spcBef>
                <a:spcPts val="1050"/>
              </a:spcBef>
            </a:pPr>
            <a:endParaRPr lang="en-US" sz="15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603999"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25</a:t>
            </a:fld>
            <a:endParaRPr lang="en-US" sz="900"/>
          </a:p>
        </p:txBody>
      </p:sp>
    </p:spTree>
    <p:extLst>
      <p:ext uri="{BB962C8B-B14F-4D97-AF65-F5344CB8AC3E}">
        <p14:creationId xmlns:p14="http://schemas.microsoft.com/office/powerpoint/2010/main" val="639399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658040" y="2194486"/>
            <a:ext cx="3003359" cy="3295487"/>
          </a:xfrm>
          <a:prstGeom prst="rect">
            <a:avLst/>
          </a:prstGeom>
        </p:spPr>
        <p:txBody>
          <a:bodyPr vert="horz" lIns="68580" tIns="34290" rIns="68580" bIns="34290" rtlCol="0">
            <a:normAutofit/>
          </a:bodyPr>
          <a:lstStyle/>
          <a:p>
            <a:pPr>
              <a:spcBef>
                <a:spcPts val="1050"/>
              </a:spcBef>
            </a:pPr>
            <a:r>
              <a:rPr lang="en-US" sz="1500" dirty="0">
                <a:latin typeface="Abadi" panose="020B0604020104020204" pitchFamily="34" charset="0"/>
              </a:rPr>
              <a:t>We used wildcard like ‘%’ to filter for </a:t>
            </a:r>
            <a:r>
              <a:rPr lang="en-US" sz="1500" b="1" dirty="0">
                <a:latin typeface="Abadi" panose="020B0604020104020204" pitchFamily="34" charset="0"/>
              </a:rPr>
              <a:t>WHERE</a:t>
            </a:r>
            <a:r>
              <a:rPr lang="en-US" sz="1500" dirty="0">
                <a:latin typeface="Abadi" panose="020B0604020104020204" pitchFamily="34" charset="0"/>
              </a:rPr>
              <a:t> </a:t>
            </a:r>
            <a:r>
              <a:rPr lang="en-US" sz="1500" dirty="0" err="1">
                <a:latin typeface="Abadi" panose="020B0604020104020204" pitchFamily="34" charset="0"/>
              </a:rPr>
              <a:t>MissionOutcome</a:t>
            </a:r>
            <a:r>
              <a:rPr lang="en-US" sz="1500" dirty="0">
                <a:latin typeface="Abadi" panose="020B0604020104020204" pitchFamily="34" charset="0"/>
              </a:rPr>
              <a:t> was a success or a failure. </a:t>
            </a:r>
          </a:p>
          <a:p>
            <a:pPr>
              <a:spcBef>
                <a:spcPts val="1050"/>
              </a:spcBef>
            </a:pPr>
            <a:endParaRPr lang="en-US" sz="15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603999"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26</a:t>
            </a:fld>
            <a:endParaRPr lang="en-US" sz="900"/>
          </a:p>
        </p:txBody>
      </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482600" y="1950353"/>
            <a:ext cx="3831668" cy="347502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7EB98F-A25F-4357-9775-478FC17F7F83}"/>
              </a:ext>
            </a:extLst>
          </p:cNvPr>
          <p:cNvSpPr txBox="1">
            <a:spLocks/>
          </p:cNvSpPr>
          <p:nvPr/>
        </p:nvSpPr>
        <p:spPr>
          <a:xfrm>
            <a:off x="628651" y="1314451"/>
            <a:ext cx="3011891" cy="99812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75" dirty="0">
                <a:solidFill>
                  <a:schemeClr val="tx1"/>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6775" y="2502826"/>
            <a:ext cx="2570251" cy="2931440"/>
          </a:xfrm>
          <a:prstGeom prst="rect">
            <a:avLst/>
          </a:prstGeom>
        </p:spPr>
        <p:txBody>
          <a:bodyPr vert="horz" lIns="68580" tIns="34290" rIns="68580" bIns="34290" rtlCol="0">
            <a:normAutofit/>
          </a:bodyPr>
          <a:lstStyle/>
          <a:p>
            <a:pPr>
              <a:spcBef>
                <a:spcPts val="1050"/>
              </a:spcBef>
            </a:pPr>
            <a:r>
              <a:rPr lang="en-US" sz="1275" dirty="0">
                <a:latin typeface="Abadi" panose="020B0604020104020204" pitchFamily="34" charset="0"/>
              </a:rPr>
              <a:t>We determined the booster that have carried the maximum payload using a subquery in the </a:t>
            </a:r>
            <a:r>
              <a:rPr lang="en-US" sz="1275" b="1" dirty="0">
                <a:latin typeface="Abadi" panose="020B0604020104020204" pitchFamily="34" charset="0"/>
              </a:rPr>
              <a:t>WHERE</a:t>
            </a:r>
            <a:r>
              <a:rPr lang="en-US" sz="1275" dirty="0">
                <a:latin typeface="Abadi" panose="020B0604020104020204" pitchFamily="34" charset="0"/>
              </a:rPr>
              <a:t> clause and the </a:t>
            </a:r>
            <a:r>
              <a:rPr lang="en-US" sz="1275" b="1" dirty="0">
                <a:latin typeface="Abadi" panose="020B0604020104020204" pitchFamily="34" charset="0"/>
              </a:rPr>
              <a:t>MAX() </a:t>
            </a:r>
            <a:r>
              <a:rPr lang="en-US" sz="1275"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4084093" y="1579820"/>
            <a:ext cx="4616356" cy="3716166"/>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457950" y="5624513"/>
            <a:ext cx="2057400" cy="273844"/>
          </a:xfrm>
        </p:spPr>
        <p:txBody>
          <a:bodyPr vert="horz" lIns="68580" tIns="34290" rIns="68580" bIns="34290" rtlCol="0" anchor="ctr">
            <a:normAutofit/>
          </a:bodyPr>
          <a:lstStyle/>
          <a:p>
            <a:pPr>
              <a:spcAft>
                <a:spcPts val="450"/>
              </a:spcAft>
            </a:pPr>
            <a:fld id="{5075537C-CA84-1446-933C-8E9D027F9201}" type="slidenum">
              <a:rPr lang="en-US" sz="750">
                <a:solidFill>
                  <a:schemeClr val="tx1">
                    <a:lumMod val="50000"/>
                    <a:lumOff val="50000"/>
                  </a:schemeClr>
                </a:solidFill>
              </a:rPr>
              <a:pPr>
                <a:spcAft>
                  <a:spcPts val="450"/>
                </a:spcAft>
              </a:pPr>
              <a:t>27</a:t>
            </a:fld>
            <a:endParaRPr lang="en-US" sz="750">
              <a:solidFill>
                <a:schemeClr val="tx1">
                  <a:lumMod val="50000"/>
                  <a:lumOff val="50000"/>
                </a:schemeClr>
              </a:solidFill>
            </a:endParaRPr>
          </a:p>
        </p:txBody>
      </p:sp>
    </p:spTree>
    <p:extLst>
      <p:ext uri="{BB962C8B-B14F-4D97-AF65-F5344CB8AC3E}">
        <p14:creationId xmlns:p14="http://schemas.microsoft.com/office/powerpoint/2010/main" val="356664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2226469"/>
            <a:ext cx="7309192" cy="3263504"/>
          </a:xfrm>
          <a:prstGeom prst="rect">
            <a:avLst/>
          </a:prstGeom>
        </p:spPr>
        <p:txBody>
          <a:bodyPr vert="horz" lIns="68580" tIns="34290" rIns="68580" bIns="34290" rtlCol="0" anchor="t">
            <a:normAutofit/>
          </a:bodyPr>
          <a:lstStyle/>
          <a:p>
            <a:pPr>
              <a:spcBef>
                <a:spcPts val="1050"/>
              </a:spcBef>
            </a:pPr>
            <a:r>
              <a:rPr lang="en-US" sz="1650" dirty="0">
                <a:solidFill>
                  <a:schemeClr val="accent3">
                    <a:lumMod val="25000"/>
                  </a:schemeClr>
                </a:solidFill>
                <a:latin typeface="Abadi"/>
              </a:rPr>
              <a:t>We used a combinations of the </a:t>
            </a:r>
            <a:r>
              <a:rPr lang="en-US" sz="1650" b="1" dirty="0">
                <a:solidFill>
                  <a:schemeClr val="accent3">
                    <a:lumMod val="25000"/>
                  </a:schemeClr>
                </a:solidFill>
                <a:latin typeface="Abadi"/>
              </a:rPr>
              <a:t>WHERE</a:t>
            </a:r>
            <a:r>
              <a:rPr lang="en-US" sz="1650" dirty="0">
                <a:solidFill>
                  <a:schemeClr val="accent3">
                    <a:lumMod val="25000"/>
                  </a:schemeClr>
                </a:solidFill>
                <a:latin typeface="Abadi"/>
              </a:rPr>
              <a:t> clause, </a:t>
            </a:r>
            <a:r>
              <a:rPr lang="en-US" sz="1650" b="1" dirty="0">
                <a:solidFill>
                  <a:schemeClr val="accent3">
                    <a:lumMod val="25000"/>
                  </a:schemeClr>
                </a:solidFill>
                <a:latin typeface="Abadi"/>
              </a:rPr>
              <a:t>LIKE</a:t>
            </a:r>
            <a:r>
              <a:rPr lang="en-US" sz="1650" dirty="0">
                <a:solidFill>
                  <a:schemeClr val="accent3">
                    <a:lumMod val="25000"/>
                  </a:schemeClr>
                </a:solidFill>
                <a:latin typeface="Abadi"/>
              </a:rPr>
              <a:t>, </a:t>
            </a:r>
            <a:r>
              <a:rPr lang="en-US" sz="1650" b="1" dirty="0">
                <a:solidFill>
                  <a:schemeClr val="accent3">
                    <a:lumMod val="25000"/>
                  </a:schemeClr>
                </a:solidFill>
                <a:latin typeface="Abadi"/>
              </a:rPr>
              <a:t>AND</a:t>
            </a:r>
            <a:r>
              <a:rPr lang="en-US" sz="1650" dirty="0">
                <a:solidFill>
                  <a:schemeClr val="accent3">
                    <a:lumMod val="25000"/>
                  </a:schemeClr>
                </a:solidFill>
                <a:latin typeface="Abadi"/>
              </a:rPr>
              <a:t>, and </a:t>
            </a:r>
            <a:r>
              <a:rPr lang="en-US" sz="1650" b="1" dirty="0">
                <a:solidFill>
                  <a:schemeClr val="accent3">
                    <a:lumMod val="25000"/>
                  </a:schemeClr>
                </a:solidFill>
                <a:latin typeface="Abadi"/>
              </a:rPr>
              <a:t>BETWEEN</a:t>
            </a:r>
            <a:r>
              <a:rPr lang="en-US" sz="1650" dirty="0">
                <a:solidFill>
                  <a:schemeClr val="accent3">
                    <a:lumMod val="25000"/>
                  </a:schemeClr>
                </a:solidFill>
                <a:latin typeface="Abadi"/>
              </a:rPr>
              <a:t> conditions to filter for failed landing outcomes in drone ship, their booster versions, and launch site names for year 2015</a:t>
            </a:r>
          </a:p>
          <a:p>
            <a:pPr>
              <a:spcBef>
                <a:spcPts val="1050"/>
              </a:spcBef>
            </a:pPr>
            <a:endParaRPr lang="en-US" sz="165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2"/>
          <a:stretch>
            <a:fillRect/>
          </a:stretch>
        </p:blipFill>
        <p:spPr>
          <a:xfrm>
            <a:off x="1517478" y="3163752"/>
            <a:ext cx="5429250" cy="1935956"/>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482600" y="1098551"/>
            <a:ext cx="8178800" cy="8518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450"/>
              </a:spcAft>
            </a:pPr>
            <a:r>
              <a:rPr lang="en-US" sz="2700" dirty="0">
                <a:solidFill>
                  <a:schemeClr val="tx1"/>
                </a:solidFill>
                <a:latin typeface="Abadi" panose="020B0604020104020204" pitchFamily="34" charset="0"/>
                <a:ea typeface="+mj-ea"/>
                <a:cs typeface="+mj-cs"/>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658040" y="2194486"/>
            <a:ext cx="3003359" cy="3295487"/>
          </a:xfrm>
          <a:prstGeom prst="rect">
            <a:avLst/>
          </a:prstGeom>
        </p:spPr>
        <p:txBody>
          <a:bodyPr vert="horz" lIns="68580" tIns="34290" rIns="68580" bIns="34290" rtlCol="0">
            <a:normAutofit/>
          </a:bodyPr>
          <a:lstStyle/>
          <a:p>
            <a:pPr>
              <a:spcBef>
                <a:spcPts val="1050"/>
              </a:spcBef>
            </a:pPr>
            <a:r>
              <a:rPr lang="en-US" sz="1500" dirty="0">
                <a:latin typeface="Abadi" panose="020B0604020104020204" pitchFamily="34" charset="0"/>
              </a:rPr>
              <a:t>We selected Landing outcomes and the </a:t>
            </a:r>
            <a:r>
              <a:rPr lang="en-US" sz="1500" b="1" dirty="0">
                <a:latin typeface="Abadi" panose="020B0604020104020204" pitchFamily="34" charset="0"/>
              </a:rPr>
              <a:t>COUNT</a:t>
            </a:r>
            <a:r>
              <a:rPr lang="en-US" sz="1500" dirty="0">
                <a:latin typeface="Abadi" panose="020B0604020104020204" pitchFamily="34" charset="0"/>
              </a:rPr>
              <a:t> of landing outcomes from the data and used the </a:t>
            </a:r>
            <a:r>
              <a:rPr lang="en-US" sz="1500" b="1" dirty="0">
                <a:latin typeface="Abadi" panose="020B0604020104020204" pitchFamily="34" charset="0"/>
              </a:rPr>
              <a:t>WHERE</a:t>
            </a:r>
            <a:r>
              <a:rPr lang="en-US" sz="1500" dirty="0">
                <a:latin typeface="Abadi" panose="020B0604020104020204" pitchFamily="34" charset="0"/>
              </a:rPr>
              <a:t> clause to filter for landing outcomes </a:t>
            </a:r>
            <a:r>
              <a:rPr lang="en-US" sz="1500" b="1" dirty="0">
                <a:latin typeface="Abadi" panose="020B0604020104020204" pitchFamily="34" charset="0"/>
              </a:rPr>
              <a:t>BETWEEN</a:t>
            </a:r>
            <a:r>
              <a:rPr lang="en-US" sz="1500" dirty="0">
                <a:latin typeface="Abadi" panose="020B0604020104020204" pitchFamily="34" charset="0"/>
              </a:rPr>
              <a:t> 2010-06-04 to 2010-03-20.</a:t>
            </a:r>
          </a:p>
          <a:p>
            <a:pPr>
              <a:spcBef>
                <a:spcPts val="1050"/>
              </a:spcBef>
            </a:pPr>
            <a:r>
              <a:rPr lang="en-US" sz="1500" dirty="0">
                <a:latin typeface="Abadi" panose="020B0604020104020204" pitchFamily="34" charset="0"/>
              </a:rPr>
              <a:t>We applied the </a:t>
            </a:r>
            <a:r>
              <a:rPr lang="en-US" sz="1500" b="1" dirty="0">
                <a:latin typeface="Abadi" panose="020B0604020104020204" pitchFamily="34" charset="0"/>
              </a:rPr>
              <a:t>GROUP BY </a:t>
            </a:r>
            <a:r>
              <a:rPr lang="en-US" sz="1500" dirty="0">
                <a:latin typeface="Abadi" panose="020B0604020104020204" pitchFamily="34" charset="0"/>
              </a:rPr>
              <a:t>clause to group the landing outcomes and the </a:t>
            </a:r>
            <a:r>
              <a:rPr lang="en-US" sz="1500" b="1" dirty="0">
                <a:latin typeface="Abadi" panose="020B0604020104020204" pitchFamily="34" charset="0"/>
              </a:rPr>
              <a:t>ORDER BY </a:t>
            </a:r>
            <a:r>
              <a:rPr lang="en-US" sz="1500" dirty="0">
                <a:latin typeface="Abadi" panose="020B0604020104020204" pitchFamily="34" charset="0"/>
              </a:rPr>
              <a:t>clause to order the grouped landing outcome in descending order.</a:t>
            </a:r>
          </a:p>
          <a:p>
            <a:pPr>
              <a:spcBef>
                <a:spcPts val="1050"/>
              </a:spcBef>
            </a:pPr>
            <a:endParaRPr lang="en-US" sz="15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6603999" y="5624513"/>
            <a:ext cx="2057400" cy="273844"/>
          </a:xfrm>
        </p:spPr>
        <p:txBody>
          <a:bodyPr vert="horz" lIns="68580" tIns="34290" rIns="68580" bIns="34290" rtlCol="0" anchor="ctr">
            <a:normAutofit/>
          </a:bodyPr>
          <a:lstStyle/>
          <a:p>
            <a:pPr>
              <a:spcAft>
                <a:spcPts val="450"/>
              </a:spcAft>
            </a:pPr>
            <a:fld id="{5075537C-CA84-1446-933C-8E9D027F9201}" type="slidenum">
              <a:rPr lang="en-US" sz="900"/>
              <a:pPr>
                <a:spcAft>
                  <a:spcPts val="450"/>
                </a:spcAft>
              </a:pPr>
              <a:t>29</a:t>
            </a:fld>
            <a:endParaRPr lang="en-US" sz="900"/>
          </a:p>
        </p:txBody>
      </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582007" y="2049271"/>
            <a:ext cx="4593431" cy="3221831"/>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Research and Data Handling Techniques</a:t>
            </a:r>
          </a:p>
        </p:txBody>
      </p:sp>
      <p:sp>
        <p:nvSpPr>
          <p:cNvPr id="3" name="Content Placeholder 2"/>
          <p:cNvSpPr>
            <a:spLocks noGrp="1"/>
          </p:cNvSpPr>
          <p:nvPr>
            <p:ph idx="1"/>
          </p:nvPr>
        </p:nvSpPr>
        <p:spPr/>
        <p:txBody>
          <a:bodyPr/>
          <a:lstStyle/>
          <a:p>
            <a:pPr algn="l"/>
            <a:r>
              <a:rPr sz="1800" b="1"/>
              <a:t>Data Collection: Utilized SpaceX's API and web scraping methods for data acquisition.</a:t>
            </a:r>
          </a:p>
          <a:p>
            <a:pPr algn="l"/>
            <a:r>
              <a:rPr sz="1800" b="1"/>
              <a:t>Data Preparation: Involved data cleaning and transformation, with techniques like one-hot encoding for categorical data.</a:t>
            </a:r>
          </a:p>
          <a:p>
            <a:pPr algn="l"/>
            <a:r>
              <a:rPr sz="1800" b="1"/>
              <a:t>Analysis Methods: Employed exploratory data analysis using SQL and visual tools, interactive analytics with Folium and Plotly Dash, and predictive modeling using classification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630844" y="2212753"/>
            <a:ext cx="5301544" cy="12162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050"/>
              </a:spcBef>
            </a:pPr>
            <a:r>
              <a:rPr lang="en-US" sz="1650" dirty="0">
                <a:solidFill>
                  <a:schemeClr val="accent3">
                    <a:lumMod val="25000"/>
                  </a:schemeClr>
                </a:solidFill>
                <a:latin typeface="Abadi" panose="020B0604020104020204" pitchFamily="34" charset="0"/>
              </a:rPr>
              <a:t>Exploratory data analysis results</a:t>
            </a:r>
          </a:p>
          <a:p>
            <a:pPr>
              <a:lnSpc>
                <a:spcPct val="100000"/>
              </a:lnSpc>
              <a:spcBef>
                <a:spcPts val="1050"/>
              </a:spcBef>
            </a:pPr>
            <a:r>
              <a:rPr lang="en-US" sz="1650" dirty="0">
                <a:solidFill>
                  <a:schemeClr val="accent3">
                    <a:lumMod val="25000"/>
                  </a:schemeClr>
                </a:solidFill>
                <a:latin typeface="Abadi" panose="020B0604020104020204" pitchFamily="34" charset="0"/>
              </a:rPr>
              <a:t>Interactive analytics demo in screenshots</a:t>
            </a:r>
          </a:p>
          <a:p>
            <a:pPr>
              <a:lnSpc>
                <a:spcPct val="100000"/>
              </a:lnSpc>
              <a:spcBef>
                <a:spcPts val="1050"/>
              </a:spcBef>
            </a:pPr>
            <a:r>
              <a:rPr lang="en-US" sz="1650" dirty="0">
                <a:solidFill>
                  <a:schemeClr val="accent3">
                    <a:lumMod val="25000"/>
                  </a:schemeClr>
                </a:solidFill>
                <a:latin typeface="Abadi" panose="020B0604020104020204" pitchFamily="34" charset="0"/>
              </a:rPr>
              <a:t>Predictive analysis results</a:t>
            </a:r>
          </a:p>
          <a:p>
            <a:pPr lvl="1"/>
            <a:endParaRPr lang="en-US" sz="1350" dirty="0"/>
          </a:p>
          <a:p>
            <a:pPr marL="342900" lvl="1" indent="0">
              <a:buNone/>
            </a:pPr>
            <a:endParaRPr lang="en-US" sz="135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Abadi"/>
              </a:rPr>
              <a:t>Results</a:t>
            </a:r>
            <a:endParaRPr lang="en-US" sz="3000" dirty="0">
              <a:solidFill>
                <a:schemeClr val="tx1"/>
              </a:solidFill>
            </a:endParaRPr>
          </a:p>
        </p:txBody>
      </p:sp>
    </p:spTree>
    <p:extLst>
      <p:ext uri="{BB962C8B-B14F-4D97-AF65-F5344CB8AC3E}">
        <p14:creationId xmlns:p14="http://schemas.microsoft.com/office/powerpoint/2010/main" val="1755904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 and Insights</a:t>
            </a:r>
          </a:p>
        </p:txBody>
      </p:sp>
      <p:sp>
        <p:nvSpPr>
          <p:cNvPr id="3" name="Content Placeholder 2"/>
          <p:cNvSpPr>
            <a:spLocks noGrp="1"/>
          </p:cNvSpPr>
          <p:nvPr>
            <p:ph idx="1"/>
          </p:nvPr>
        </p:nvSpPr>
        <p:spPr/>
        <p:txBody>
          <a:bodyPr/>
          <a:lstStyle/>
          <a:p>
            <a:pPr algn="l"/>
            <a:r>
              <a:rPr sz="1800" b="1"/>
              <a:t>Analytical Results: Presented findings from exploratory data analysis and visual analytics.</a:t>
            </a:r>
          </a:p>
          <a:p>
            <a:pPr algn="l"/>
            <a:r>
              <a:rPr sz="1800" b="1"/>
              <a:t>Predictive Modeling: Discussed the performance and outcomes of various machine learning models, highlighting the most effective model for this task.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Concluding Remarks</a:t>
            </a:r>
          </a:p>
        </p:txBody>
      </p:sp>
      <p:sp>
        <p:nvSpPr>
          <p:cNvPr id="3" name="Content Placeholder 2"/>
          <p:cNvSpPr>
            <a:spLocks noGrp="1"/>
          </p:cNvSpPr>
          <p:nvPr>
            <p:ph idx="1"/>
          </p:nvPr>
        </p:nvSpPr>
        <p:spPr/>
        <p:txBody>
          <a:bodyPr/>
          <a:lstStyle/>
          <a:p>
            <a:pPr algn="l"/>
            <a:r>
              <a:rPr sz="1800" b="1"/>
              <a:t>Summary of Insights: Concluded with the main takeaways about the relationship between launch conditions and success rates, the efficiency of the chosen machine learning model, and the potential applications of these findings in the space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4</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577509" y="2042856"/>
            <a:ext cx="7578613" cy="3908908"/>
          </a:xfrm>
          <a:prstGeom prst="rect">
            <a:avLst/>
          </a:prstGeom>
        </p:spPr>
        <p:txBody>
          <a:bodyPr lIns="68580" tIns="34290" rIns="68580" bIns="3429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050"/>
              </a:spcBef>
              <a:buNone/>
            </a:pPr>
            <a:r>
              <a:rPr lang="en-US" sz="6600" dirty="0">
                <a:solidFill>
                  <a:srgbClr val="0B49CB"/>
                </a:solidFill>
                <a:latin typeface="Abadi"/>
              </a:rPr>
              <a:t>Executive Summary</a:t>
            </a:r>
          </a:p>
          <a:p>
            <a:pPr>
              <a:lnSpc>
                <a:spcPct val="120000"/>
              </a:lnSpc>
              <a:spcBef>
                <a:spcPts val="1050"/>
              </a:spcBef>
            </a:pPr>
            <a:r>
              <a:rPr lang="en-US" sz="6600" dirty="0">
                <a:solidFill>
                  <a:schemeClr val="accent3">
                    <a:lumMod val="25000"/>
                  </a:schemeClr>
                </a:solidFill>
                <a:latin typeface="Abadi"/>
              </a:rPr>
              <a:t>Data collection methodology:</a:t>
            </a:r>
          </a:p>
          <a:p>
            <a:pPr lvl="1">
              <a:lnSpc>
                <a:spcPct val="120000"/>
              </a:lnSpc>
              <a:spcBef>
                <a:spcPts val="1050"/>
              </a:spcBef>
            </a:pPr>
            <a:r>
              <a:rPr lang="en-US" sz="5700" dirty="0">
                <a:solidFill>
                  <a:schemeClr val="bg2">
                    <a:lumMod val="50000"/>
                  </a:schemeClr>
                </a:solidFill>
                <a:latin typeface="Abadi"/>
              </a:rPr>
              <a:t>Data was collected using SpaceX API and web scraping from Wikipedia. </a:t>
            </a:r>
          </a:p>
          <a:p>
            <a:pPr>
              <a:lnSpc>
                <a:spcPct val="120000"/>
              </a:lnSpc>
              <a:spcBef>
                <a:spcPts val="1050"/>
              </a:spcBef>
            </a:pPr>
            <a:r>
              <a:rPr lang="en-US" sz="6600" dirty="0">
                <a:solidFill>
                  <a:schemeClr val="accent3">
                    <a:lumMod val="25000"/>
                  </a:schemeClr>
                </a:solidFill>
                <a:latin typeface="Abadi"/>
              </a:rPr>
              <a:t>Perform data wrangling</a:t>
            </a:r>
          </a:p>
          <a:p>
            <a:pPr lvl="1">
              <a:lnSpc>
                <a:spcPct val="120000"/>
              </a:lnSpc>
              <a:spcBef>
                <a:spcPts val="1050"/>
              </a:spcBef>
            </a:pPr>
            <a:r>
              <a:rPr lang="en-US" sz="5700" dirty="0">
                <a:solidFill>
                  <a:schemeClr val="bg2">
                    <a:lumMod val="50000"/>
                  </a:schemeClr>
                </a:solidFill>
                <a:latin typeface="Abadi"/>
              </a:rPr>
              <a:t>One-hot encoding was applied to categorical features</a:t>
            </a:r>
          </a:p>
          <a:p>
            <a:pPr>
              <a:lnSpc>
                <a:spcPct val="120000"/>
              </a:lnSpc>
              <a:spcBef>
                <a:spcPts val="1050"/>
              </a:spcBef>
            </a:pPr>
            <a:r>
              <a:rPr lang="en-US" sz="6600" dirty="0">
                <a:solidFill>
                  <a:schemeClr val="accent3">
                    <a:lumMod val="25000"/>
                  </a:schemeClr>
                </a:solidFill>
                <a:latin typeface="Abadi"/>
              </a:rPr>
              <a:t>Perform exploratory data analysis (EDA) using visualization and SQL</a:t>
            </a:r>
          </a:p>
          <a:p>
            <a:pPr>
              <a:lnSpc>
                <a:spcPct val="120000"/>
              </a:lnSpc>
              <a:spcBef>
                <a:spcPts val="1050"/>
              </a:spcBef>
            </a:pPr>
            <a:r>
              <a:rPr lang="en-US" sz="6600" dirty="0">
                <a:solidFill>
                  <a:schemeClr val="accent3">
                    <a:lumMod val="25000"/>
                  </a:schemeClr>
                </a:solidFill>
                <a:latin typeface="Abadi"/>
              </a:rPr>
              <a:t>Perform interactive visual analytics using Folium and Plotly Dash</a:t>
            </a:r>
          </a:p>
          <a:p>
            <a:pPr>
              <a:lnSpc>
                <a:spcPct val="120000"/>
              </a:lnSpc>
              <a:spcBef>
                <a:spcPts val="1050"/>
              </a:spcBef>
            </a:pPr>
            <a:r>
              <a:rPr lang="en-US" sz="6600" dirty="0">
                <a:solidFill>
                  <a:schemeClr val="accent3">
                    <a:lumMod val="25000"/>
                  </a:schemeClr>
                </a:solidFill>
                <a:latin typeface="Abadi"/>
              </a:rPr>
              <a:t>Perform predictive analysis using classification models</a:t>
            </a:r>
          </a:p>
          <a:p>
            <a:pPr lvl="1">
              <a:lnSpc>
                <a:spcPct val="120000"/>
              </a:lnSpc>
              <a:spcBef>
                <a:spcPts val="1050"/>
              </a:spcBef>
            </a:pPr>
            <a:r>
              <a:rPr lang="en-US" sz="5700" dirty="0">
                <a:solidFill>
                  <a:schemeClr val="bg2">
                    <a:lumMod val="50000"/>
                  </a:schemeClr>
                </a:solidFill>
                <a:latin typeface="Abadi"/>
              </a:rPr>
              <a:t>How to build, tune, evaluate classification models</a:t>
            </a:r>
          </a:p>
          <a:p>
            <a:pPr>
              <a:lnSpc>
                <a:spcPct val="120000"/>
              </a:lnSpc>
              <a:spcBef>
                <a:spcPts val="1050"/>
              </a:spcBef>
            </a:pPr>
            <a:endParaRPr lang="en-US" sz="6600" dirty="0">
              <a:solidFill>
                <a:schemeClr val="accent3">
                  <a:lumMod val="25000"/>
                </a:schemeClr>
              </a:solidFill>
              <a:latin typeface="Abadi"/>
            </a:endParaRPr>
          </a:p>
          <a:p>
            <a:pPr>
              <a:lnSpc>
                <a:spcPct val="100000"/>
              </a:lnSpc>
              <a:spcBef>
                <a:spcPts val="1050"/>
              </a:spcBef>
            </a:pPr>
            <a:endParaRPr lang="en-US" sz="1650" dirty="0">
              <a:solidFill>
                <a:schemeClr val="accent3">
                  <a:lumMod val="25000"/>
                </a:schemeClr>
              </a:solidFill>
              <a:latin typeface="Abadi"/>
            </a:endParaRPr>
          </a:p>
          <a:p>
            <a:pPr>
              <a:lnSpc>
                <a:spcPct val="100000"/>
              </a:lnSpc>
              <a:spcBef>
                <a:spcPts val="1050"/>
              </a:spcBef>
            </a:pPr>
            <a:endParaRPr lang="en-US" sz="1650" dirty="0">
              <a:solidFill>
                <a:schemeClr val="accent3">
                  <a:lumMod val="25000"/>
                </a:schemeClr>
              </a:solidFill>
              <a:latin typeface="Abadi"/>
            </a:endParaRPr>
          </a:p>
          <a:p>
            <a:pPr>
              <a:lnSpc>
                <a:spcPct val="100000"/>
              </a:lnSpc>
              <a:spcBef>
                <a:spcPts val="1050"/>
              </a:spcBef>
            </a:pPr>
            <a:endParaRPr lang="en-US" sz="1650" dirty="0">
              <a:solidFill>
                <a:schemeClr val="accent3">
                  <a:lumMod val="25000"/>
                </a:schemeClr>
              </a:solidFill>
              <a:latin typeface="Abadi"/>
            </a:endParaRPr>
          </a:p>
          <a:p>
            <a:pPr>
              <a:lnSpc>
                <a:spcPct val="100000"/>
              </a:lnSpc>
              <a:spcBef>
                <a:spcPts val="1050"/>
              </a:spcBef>
            </a:pPr>
            <a:endParaRPr lang="en-US" sz="165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j-lt"/>
                <a:ea typeface="+mj-ea"/>
                <a:cs typeface="+mj-cs"/>
              </a:rPr>
              <a:t>Methodology</a:t>
            </a:r>
          </a:p>
        </p:txBody>
      </p:sp>
    </p:spTree>
    <p:extLst>
      <p:ext uri="{BB962C8B-B14F-4D97-AF65-F5344CB8AC3E}">
        <p14:creationId xmlns:p14="http://schemas.microsoft.com/office/powerpoint/2010/main" val="15534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9" y="1909598"/>
            <a:ext cx="7663916" cy="3580374"/>
          </a:xfrm>
          <a:prstGeom prst="rect">
            <a:avLst/>
          </a:prstGeom>
        </p:spPr>
        <p:txBody>
          <a:bodyPr/>
          <a:lstStyle/>
          <a:p>
            <a:pPr algn="just">
              <a:spcBef>
                <a:spcPts val="1050"/>
              </a:spcBef>
            </a:pPr>
            <a:r>
              <a:rPr lang="en-US" sz="1650" dirty="0">
                <a:solidFill>
                  <a:schemeClr val="accent3">
                    <a:lumMod val="25000"/>
                  </a:schemeClr>
                </a:solidFill>
                <a:latin typeface="Abadi" panose="020B0604020104020204" pitchFamily="34" charset="0"/>
              </a:rPr>
              <a:t>The data was collected using various methods</a:t>
            </a:r>
          </a:p>
          <a:p>
            <a:pPr lvl="1" algn="just">
              <a:spcBef>
                <a:spcPts val="1050"/>
              </a:spcBef>
              <a:buFontTx/>
              <a:buChar char="-"/>
            </a:pPr>
            <a:r>
              <a:rPr lang="en-US" sz="1425" dirty="0">
                <a:solidFill>
                  <a:schemeClr val="accent3">
                    <a:lumMod val="25000"/>
                  </a:schemeClr>
                </a:solidFill>
                <a:latin typeface="Abadi" panose="020B0604020104020204" pitchFamily="34" charset="0"/>
              </a:rPr>
              <a:t>Data collection was done using get request to the SpaceX API.</a:t>
            </a:r>
          </a:p>
          <a:p>
            <a:pPr lvl="1" algn="just">
              <a:spcBef>
                <a:spcPts val="1050"/>
              </a:spcBef>
              <a:buFontTx/>
              <a:buChar char="-"/>
            </a:pPr>
            <a:r>
              <a:rPr lang="en-US" sz="1425"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425" dirty="0" err="1">
                <a:solidFill>
                  <a:schemeClr val="accent3">
                    <a:lumMod val="25000"/>
                  </a:schemeClr>
                </a:solidFill>
                <a:latin typeface="Abadi" panose="020B0604020104020204" pitchFamily="34" charset="0"/>
              </a:rPr>
              <a:t>dataframe</a:t>
            </a:r>
            <a:r>
              <a:rPr lang="en-US" sz="1425" dirty="0">
                <a:solidFill>
                  <a:schemeClr val="accent3">
                    <a:lumMod val="25000"/>
                  </a:schemeClr>
                </a:solidFill>
                <a:latin typeface="Abadi" panose="020B0604020104020204" pitchFamily="34" charset="0"/>
              </a:rPr>
              <a:t> using .</a:t>
            </a:r>
            <a:r>
              <a:rPr lang="en-US" sz="1425" dirty="0" err="1">
                <a:solidFill>
                  <a:schemeClr val="accent3">
                    <a:lumMod val="25000"/>
                  </a:schemeClr>
                </a:solidFill>
                <a:latin typeface="Abadi" panose="020B0604020104020204" pitchFamily="34" charset="0"/>
              </a:rPr>
              <a:t>json_normalize</a:t>
            </a:r>
            <a:r>
              <a:rPr lang="en-US" sz="1425" dirty="0">
                <a:solidFill>
                  <a:schemeClr val="accent3">
                    <a:lumMod val="25000"/>
                  </a:schemeClr>
                </a:solidFill>
                <a:latin typeface="Abadi" panose="020B0604020104020204" pitchFamily="34" charset="0"/>
              </a:rPr>
              <a:t>().</a:t>
            </a:r>
          </a:p>
          <a:p>
            <a:pPr lvl="1" algn="just">
              <a:spcBef>
                <a:spcPts val="1050"/>
              </a:spcBef>
              <a:buFontTx/>
              <a:buChar char="-"/>
            </a:pPr>
            <a:r>
              <a:rPr lang="en-US" sz="1425"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spcBef>
                <a:spcPts val="1050"/>
              </a:spcBef>
              <a:buFontTx/>
              <a:buChar char="-"/>
            </a:pPr>
            <a:r>
              <a:rPr lang="en-US" sz="1425"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spcBef>
                <a:spcPts val="1050"/>
              </a:spcBef>
              <a:buFontTx/>
              <a:buChar char="-"/>
            </a:pPr>
            <a:r>
              <a:rPr lang="en-US" sz="1425"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425" dirty="0" err="1">
                <a:solidFill>
                  <a:schemeClr val="accent3">
                    <a:lumMod val="25000"/>
                  </a:schemeClr>
                </a:solidFill>
                <a:latin typeface="Abadi" panose="020B0604020104020204" pitchFamily="34" charset="0"/>
              </a:rPr>
              <a:t>dataframe</a:t>
            </a:r>
            <a:r>
              <a:rPr lang="en-US" sz="1425" dirty="0">
                <a:solidFill>
                  <a:schemeClr val="accent3">
                    <a:lumMod val="25000"/>
                  </a:schemeClr>
                </a:solidFill>
                <a:latin typeface="Abadi" panose="020B0604020104020204" pitchFamily="34" charset="0"/>
              </a:rPr>
              <a:t> for future analysis.</a:t>
            </a:r>
          </a:p>
          <a:p>
            <a:pPr lvl="1">
              <a:spcBef>
                <a:spcPts val="1050"/>
              </a:spcBef>
              <a:buFontTx/>
              <a:buChar char="-"/>
            </a:pPr>
            <a:endParaRPr lang="en-US" sz="135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000" dirty="0">
                <a:solidFill>
                  <a:schemeClr val="tx1"/>
                </a:solidFill>
                <a:latin typeface="+mj-lt"/>
                <a:ea typeface="+mj-ea"/>
                <a:cs typeface="+mj-cs"/>
              </a:rPr>
              <a:t>Data</a:t>
            </a:r>
            <a:r>
              <a:rPr lang="en-US" sz="3000" dirty="0">
                <a:solidFill>
                  <a:srgbClr val="0B49CB"/>
                </a:solidFill>
                <a:latin typeface="Abadi"/>
              </a:rPr>
              <a:t> </a:t>
            </a:r>
            <a:r>
              <a:rPr lang="en-US" sz="3000" dirty="0">
                <a:solidFill>
                  <a:schemeClr val="tx1"/>
                </a:solidFill>
                <a:latin typeface="+mj-lt"/>
                <a:ea typeface="+mj-ea"/>
                <a:cs typeface="+mj-cs"/>
              </a:rPr>
              <a:t>Collection</a:t>
            </a:r>
          </a:p>
        </p:txBody>
      </p:sp>
    </p:spTree>
    <p:extLst>
      <p:ext uri="{BB962C8B-B14F-4D97-AF65-F5344CB8AC3E}">
        <p14:creationId xmlns:p14="http://schemas.microsoft.com/office/powerpoint/2010/main" val="328866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615554" y="2207419"/>
            <a:ext cx="3480197" cy="3169444"/>
          </a:xfrm>
          <a:prstGeom prst="rect">
            <a:avLst/>
          </a:prstGeom>
        </p:spPr>
        <p:txBody>
          <a:bodyPr vert="horz" lIns="68580" tIns="34290" rIns="68580" bIns="34290" rtlCol="0" anchor="t">
            <a:normAutofit/>
          </a:bodyPr>
          <a:lstStyle/>
          <a:p>
            <a:pPr>
              <a:spcBef>
                <a:spcPts val="1050"/>
              </a:spcBef>
            </a:pPr>
            <a:r>
              <a:rPr lang="en-US" sz="165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1650" dirty="0">
              <a:solidFill>
                <a:schemeClr val="accent3">
                  <a:lumMod val="25000"/>
                </a:schemeClr>
              </a:solidFill>
              <a:latin typeface="Abadi"/>
            </a:endParaRPr>
          </a:p>
          <a:p>
            <a:pPr>
              <a:spcBef>
                <a:spcPts val="1050"/>
              </a:spcBef>
            </a:pPr>
            <a:r>
              <a:rPr lang="en-US" sz="1650" dirty="0">
                <a:solidFill>
                  <a:schemeClr val="accent3">
                    <a:lumMod val="25000"/>
                  </a:schemeClr>
                </a:solidFill>
                <a:latin typeface="Abadi" panose="020B0604020104020204" pitchFamily="34" charset="0"/>
              </a:rPr>
              <a:t>The link to the notebook is </a:t>
            </a:r>
            <a:r>
              <a:rPr lang="en-US" sz="1650" dirty="0">
                <a:solidFill>
                  <a:srgbClr val="1C7DDB"/>
                </a:solidFill>
                <a:latin typeface="Abadi" panose="020B0604020104020204" pitchFamily="34" charset="0"/>
              </a:rPr>
              <a:t>https://github.com/chuksoo/IBM-Data-Science-Capstone-SpaceX/blob/main/Data%20Collection%20API.ipynb.</a:t>
            </a:r>
            <a:endParaRPr lang="en-US" sz="1650" dirty="0">
              <a:solidFill>
                <a:schemeClr val="accent3">
                  <a:lumMod val="25000"/>
                </a:schemeClr>
              </a:solidFill>
              <a:latin typeface="Abadi" panose="020B0604020104020204" pitchFamily="34" charset="0"/>
            </a:endParaRPr>
          </a:p>
          <a:p>
            <a:endParaRPr lang="en-US" dirty="0"/>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577508" y="1261238"/>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800" dirty="0">
                <a:solidFill>
                  <a:schemeClr val="tx1"/>
                </a:solidFill>
                <a:latin typeface="+mj-lt"/>
                <a:ea typeface="+mj-ea"/>
                <a:cs typeface="+mj-cs"/>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2"/>
          <a:stretch>
            <a:fillRect/>
          </a:stretch>
        </p:blipFill>
        <p:spPr>
          <a:xfrm>
            <a:off x="4888884" y="1981566"/>
            <a:ext cx="3645955" cy="3395297"/>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615553" y="1965081"/>
            <a:ext cx="3491711" cy="3517382"/>
          </a:xfrm>
          <a:prstGeom prst="rect">
            <a:avLst/>
          </a:prstGeom>
        </p:spPr>
        <p:txBody>
          <a:bodyPr vert="horz" lIns="68580" tIns="34290" rIns="68580" bIns="34290" rtlCol="0" anchor="t">
            <a:noAutofit/>
          </a:bodyPr>
          <a:lstStyle/>
          <a:p>
            <a:pPr>
              <a:spcBef>
                <a:spcPts val="1050"/>
              </a:spcBef>
            </a:pPr>
            <a:r>
              <a:rPr lang="en-US" sz="1650" dirty="0">
                <a:solidFill>
                  <a:schemeClr val="accent3">
                    <a:lumMod val="25000"/>
                  </a:schemeClr>
                </a:solidFill>
                <a:latin typeface="Abadi"/>
              </a:rPr>
              <a:t>We applied web scrapping to webscrap Falcon 9 launch records with BeautifulSoup </a:t>
            </a:r>
          </a:p>
          <a:p>
            <a:pPr>
              <a:spcBef>
                <a:spcPts val="1050"/>
              </a:spcBef>
            </a:pPr>
            <a:r>
              <a:rPr lang="en-US" sz="1650" dirty="0">
                <a:solidFill>
                  <a:schemeClr val="accent3">
                    <a:lumMod val="25000"/>
                  </a:schemeClr>
                </a:solidFill>
                <a:latin typeface="Abadi"/>
              </a:rPr>
              <a:t>We parsed the table and converted it into a pandas dataframe.</a:t>
            </a:r>
            <a:endParaRPr lang="en-US" sz="1650" dirty="0">
              <a:solidFill>
                <a:schemeClr val="accent3">
                  <a:lumMod val="25000"/>
                </a:schemeClr>
              </a:solidFill>
              <a:latin typeface="Abadi" panose="020B0604020104020204" pitchFamily="34" charset="0"/>
            </a:endParaRPr>
          </a:p>
          <a:p>
            <a:pPr>
              <a:spcBef>
                <a:spcPts val="1050"/>
              </a:spcBef>
            </a:pPr>
            <a:r>
              <a:rPr lang="en-US" sz="1650" dirty="0">
                <a:solidFill>
                  <a:schemeClr val="accent3">
                    <a:lumMod val="25000"/>
                  </a:schemeClr>
                </a:solidFill>
                <a:latin typeface="Abadi" panose="020B0604020104020204" pitchFamily="34" charset="0"/>
              </a:rPr>
              <a:t>The link to the notebook is </a:t>
            </a:r>
            <a:r>
              <a:rPr lang="en-US" sz="1650" dirty="0">
                <a:solidFill>
                  <a:srgbClr val="1C7DDB"/>
                </a:solidFill>
                <a:latin typeface="Abadi" panose="020B0604020104020204" pitchFamily="34" charset="0"/>
              </a:rPr>
              <a:t>https://github.com/chuksoo/IBM-Data-Science-Capstone-SpaceX/blob/main/Data%20Collection%20with%20Web%20Scraping.ipynb.</a:t>
            </a:r>
            <a:endParaRPr lang="en-US" sz="165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577508" y="126123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sz="3000">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691808" y="1375538"/>
            <a:ext cx="7886700" cy="411787"/>
          </a:xfrm>
          <a:prstGeom prst="rect">
            <a:avLst/>
          </a:prstGeom>
        </p:spPr>
        <p:txBody>
          <a:bodyPr vert="horz" lIns="68580" tIns="34290" rIns="68580" bIns="3429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800" dirty="0">
                <a:solidFill>
                  <a:schemeClr val="tx1"/>
                </a:solidFill>
                <a:latin typeface="+mj-lt"/>
                <a:ea typeface="+mj-ea"/>
                <a:cs typeface="+mj-cs"/>
              </a:rPr>
              <a:t>Data Collection - Scraping</a:t>
            </a: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4432697" y="1965081"/>
            <a:ext cx="3417598" cy="3517382"/>
          </a:xfrm>
          <a:prstGeom prst="rect">
            <a:avLst/>
          </a:prstGeom>
          <a:ln>
            <a:solidFill>
              <a:srgbClr val="0B49CB"/>
            </a:solidFill>
            <a:prstDash val="dash"/>
          </a:ln>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50" dirty="0">
              <a:solidFill>
                <a:srgbClr val="1C7DDB"/>
              </a:solidFill>
              <a:latin typeface="Abadi"/>
            </a:endParaRPr>
          </a:p>
          <a:p>
            <a:pPr marL="0" indent="0">
              <a:buNone/>
            </a:pPr>
            <a:endParaRPr lang="en-US" sz="1650" dirty="0">
              <a:solidFill>
                <a:srgbClr val="1C7DDB"/>
              </a:solidFill>
              <a:latin typeface="Abadi"/>
            </a:endParaRPr>
          </a:p>
          <a:p>
            <a:pPr marL="0" indent="0">
              <a:buNone/>
            </a:pPr>
            <a:endParaRPr lang="en-US" sz="1650" dirty="0">
              <a:solidFill>
                <a:srgbClr val="1C7DDB"/>
              </a:solidFill>
              <a:latin typeface="Abadi"/>
            </a:endParaRPr>
          </a:p>
          <a:p>
            <a:pPr marL="0" indent="0">
              <a:buNone/>
            </a:pPr>
            <a:endParaRPr lang="en-US" sz="165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2"/>
          <a:stretch>
            <a:fillRect/>
          </a:stretch>
        </p:blipFill>
        <p:spPr>
          <a:xfrm>
            <a:off x="4432696" y="1942920"/>
            <a:ext cx="3491711" cy="3584125"/>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520859" y="1972008"/>
            <a:ext cx="4072620" cy="3555037"/>
          </a:xfrm>
          <a:prstGeom prst="rect">
            <a:avLst/>
          </a:prstGeom>
        </p:spPr>
        <p:txBody>
          <a:bodyPr>
            <a:normAutofit lnSpcReduction="10000"/>
          </a:bodyPr>
          <a:lstStyle/>
          <a:p>
            <a:r>
              <a:rPr lang="en-US" sz="1650" dirty="0">
                <a:solidFill>
                  <a:schemeClr val="accent3">
                    <a:lumMod val="25000"/>
                  </a:schemeClr>
                </a:solidFill>
                <a:latin typeface="Abadi" panose="020B0604020104020204" pitchFamily="34" charset="0"/>
              </a:rPr>
              <a:t>We performed exploratory data analysis and determined the training labels.</a:t>
            </a:r>
          </a:p>
          <a:p>
            <a:r>
              <a:rPr lang="en-US" sz="165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1650" dirty="0">
                <a:solidFill>
                  <a:schemeClr val="accent3">
                    <a:lumMod val="25000"/>
                  </a:schemeClr>
                </a:solidFill>
                <a:latin typeface="Abadi" panose="020B0604020104020204" pitchFamily="34" charset="0"/>
              </a:rPr>
              <a:t>We created landing outcome label from outcome column and exported the results to csv.</a:t>
            </a:r>
          </a:p>
          <a:p>
            <a:pPr>
              <a:spcBef>
                <a:spcPts val="1050"/>
              </a:spcBef>
            </a:pPr>
            <a:r>
              <a:rPr lang="en-US" sz="1650" dirty="0">
                <a:solidFill>
                  <a:schemeClr val="accent3">
                    <a:lumMod val="25000"/>
                  </a:schemeClr>
                </a:solidFill>
                <a:latin typeface="Abadi" panose="020B0604020104020204" pitchFamily="34" charset="0"/>
              </a:rPr>
              <a:t>The link to the notebook is </a:t>
            </a:r>
            <a:r>
              <a:rPr lang="en-US" sz="1650" dirty="0">
                <a:solidFill>
                  <a:srgbClr val="1C7DDB"/>
                </a:solidFill>
                <a:latin typeface="Abadi" panose="020B0604020104020204" pitchFamily="34" charset="0"/>
              </a:rPr>
              <a:t>https://github.com/chuksoo/IBM-Data-Science-Capstone-SpaceX/blob/main/Data%20Wrangling.ipynb.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577508" y="1261238"/>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600" dirty="0">
                <a:solidFill>
                  <a:schemeClr val="tx1"/>
                </a:solidFill>
                <a:latin typeface="+mj-lt"/>
                <a:ea typeface="+mj-ea"/>
                <a:cs typeface="+mj-cs"/>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628650" y="1972008"/>
            <a:ext cx="3943350" cy="3555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100" dirty="0"/>
          </a:p>
          <a:p>
            <a:endParaRPr lang="en-US" sz="2100" dirty="0"/>
          </a:p>
          <a:p>
            <a:endParaRPr lang="en-US" sz="2100"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2"/>
          <a:stretch>
            <a:fillRect/>
          </a:stretch>
        </p:blipFill>
        <p:spPr>
          <a:xfrm>
            <a:off x="628651" y="1973891"/>
            <a:ext cx="3762939" cy="2989895"/>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6536079" y="5682433"/>
            <a:ext cx="2057400" cy="301229"/>
          </a:xfrm>
        </p:spPr>
        <p:txBody>
          <a:bodyPr/>
          <a:lstStyle/>
          <a:p>
            <a:fld id="{5075537C-CA84-1446-933C-8E9D027F9201}" type="slidenum">
              <a:rPr lang="en-US" smtClean="0"/>
              <a:t>9</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77508" y="1979027"/>
            <a:ext cx="3740500" cy="3698631"/>
          </a:xfrm>
          <a:prstGeom prst="rect">
            <a:avLst/>
          </a:prstGeom>
        </p:spPr>
        <p:txBody>
          <a:bodyPr vert="horz" lIns="68580" tIns="34290" rIns="68580" bIns="34290" rtlCol="0" anchor="t">
            <a:normAutofit/>
          </a:bodyPr>
          <a:lstStyle/>
          <a:p>
            <a:pPr>
              <a:spcBef>
                <a:spcPts val="1050"/>
              </a:spcBef>
            </a:pPr>
            <a:r>
              <a:rPr lang="en-US" sz="165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165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577508" y="1261238"/>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nSpc>
                <a:spcPct val="110000"/>
              </a:lnSpc>
            </a:pPr>
            <a:r>
              <a:rPr lang="en-US" sz="2600" dirty="0">
                <a:solidFill>
                  <a:schemeClr val="tx1"/>
                </a:solidFill>
                <a:latin typeface="+mj-lt"/>
                <a:ea typeface="+mj-ea"/>
                <a:cs typeface="+mj-cs"/>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4572001" y="1979027"/>
            <a:ext cx="3892208" cy="3698631"/>
          </a:xfrm>
          <a:prstGeom prst="rect">
            <a:avLst/>
          </a:prstGeom>
        </p:spPr>
        <p:txBody>
          <a:bodyPr lIns="68580" tIns="34290" rIns="68580" bIns="3429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endParaRPr lang="en-US" sz="1650" dirty="0">
              <a:solidFill>
                <a:schemeClr val="accent3">
                  <a:lumMod val="25000"/>
                </a:schemeClr>
              </a:solidFill>
              <a:latin typeface="Abadi" panose="020B0604020104020204" pitchFamily="34" charset="0"/>
            </a:endParaRPr>
          </a:p>
          <a:p>
            <a:pPr>
              <a:lnSpc>
                <a:spcPct val="100000"/>
              </a:lnSpc>
              <a:spcBef>
                <a:spcPts val="1050"/>
              </a:spcBef>
            </a:pPr>
            <a:r>
              <a:rPr lang="en-US" sz="1650" dirty="0">
                <a:solidFill>
                  <a:schemeClr val="accent3">
                    <a:lumMod val="25000"/>
                  </a:schemeClr>
                </a:solidFill>
                <a:latin typeface="Abadi" panose="020B0604020104020204" pitchFamily="34" charset="0"/>
              </a:rPr>
              <a:t>The link to the notebook is </a:t>
            </a:r>
            <a:r>
              <a:rPr lang="en-US" sz="1650" dirty="0">
                <a:solidFill>
                  <a:srgbClr val="1C7DDB"/>
                </a:solidFill>
                <a:latin typeface="Abadi" panose="020B0604020104020204" pitchFamily="34" charset="0"/>
              </a:rPr>
              <a:t>https://github.com/chuksoo/IBM-Data-Science-Capstone-SpaceX/blob/main/EDA%20with%20Data%20Visualization.ipynb</a:t>
            </a:r>
            <a:endParaRPr lang="en-US" sz="2100"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2"/>
          <a:stretch>
            <a:fillRect/>
          </a:stretch>
        </p:blipFill>
        <p:spPr>
          <a:xfrm>
            <a:off x="577508" y="3609622"/>
            <a:ext cx="3750596" cy="2068037"/>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3"/>
          <a:stretch>
            <a:fillRect/>
          </a:stretch>
        </p:blipFill>
        <p:spPr>
          <a:xfrm>
            <a:off x="4572000" y="1979028"/>
            <a:ext cx="3892209" cy="2224324"/>
          </a:xfrm>
          <a:prstGeom prst="rect">
            <a:avLst/>
          </a:prstGeom>
        </p:spPr>
      </p:pic>
    </p:spTree>
    <p:extLst>
      <p:ext uri="{BB962C8B-B14F-4D97-AF65-F5344CB8AC3E}">
        <p14:creationId xmlns:p14="http://schemas.microsoft.com/office/powerpoint/2010/main" val="779971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1600</Words>
  <Application>Microsoft Macintosh PowerPoint</Application>
  <PresentationFormat>On-screen Show (4:3)</PresentationFormat>
  <Paragraphs>159</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IBM Plex Mono Text</vt:lpstr>
      <vt:lpstr>Abadi</vt:lpstr>
      <vt:lpstr>Arial</vt:lpstr>
      <vt:lpstr>Calibri</vt:lpstr>
      <vt:lpstr>IBM Plex Mono SemiBold</vt:lpstr>
      <vt:lpstr>Office Theme</vt:lpstr>
      <vt:lpstr>Overview of the Project</vt:lpstr>
      <vt:lpstr>Project Background and Purpose</vt:lpstr>
      <vt:lpstr>Research and Data Handling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 and Insights</vt:lpstr>
      <vt:lpstr>Concluding Remarks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Project</dc:title>
  <dc:subject/>
  <dc:creator/>
  <cp:keywords/>
  <dc:description>generated using python-pptx</dc:description>
  <cp:lastModifiedBy>Yang Xu</cp:lastModifiedBy>
  <cp:revision>2</cp:revision>
  <dcterms:created xsi:type="dcterms:W3CDTF">2013-01-27T09:14:16Z</dcterms:created>
  <dcterms:modified xsi:type="dcterms:W3CDTF">2023-11-30T02:35:09Z</dcterms:modified>
  <cp:category/>
</cp:coreProperties>
</file>